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79" r:id="rId6"/>
    <p:sldId id="278" r:id="rId7"/>
    <p:sldId id="261" r:id="rId8"/>
    <p:sldId id="262" r:id="rId9"/>
    <p:sldId id="263" r:id="rId10"/>
    <p:sldId id="264" r:id="rId11"/>
    <p:sldId id="267" r:id="rId12"/>
    <p:sldId id="290" r:id="rId13"/>
    <p:sldId id="265" r:id="rId14"/>
    <p:sldId id="281" r:id="rId15"/>
    <p:sldId id="269" r:id="rId16"/>
    <p:sldId id="270" r:id="rId17"/>
    <p:sldId id="282" r:id="rId18"/>
    <p:sldId id="283" r:id="rId19"/>
    <p:sldId id="284" r:id="rId20"/>
    <p:sldId id="285" r:id="rId21"/>
    <p:sldId id="286" r:id="rId22"/>
    <p:sldId id="271" r:id="rId23"/>
    <p:sldId id="272" r:id="rId24"/>
    <p:sldId id="273" r:id="rId25"/>
    <p:sldId id="274" r:id="rId26"/>
    <p:sldId id="275" r:id="rId27"/>
    <p:sldId id="276" r:id="rId28"/>
    <p:sldId id="292" r:id="rId29"/>
    <p:sldId id="277" r:id="rId30"/>
    <p:sldId id="287" r:id="rId31"/>
  </p:sldIdLst>
  <p:sldSz cx="9144000" cy="6858000" type="screen4x3"/>
  <p:notesSz cx="9144000" cy="6858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FF"/>
    <a:srgbClr val="FFCC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F8B5EB-4AA4-42B0-8BAA-FBAB72FC80FB}" type="slidenum">
              <a:rPr lang="da-DK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3C4A6-EEB1-45B9-ACBD-037A9A9B4D07}" type="datetimeFigureOut">
              <a:rPr lang="da-DK" smtClean="0"/>
              <a:pPr/>
              <a:t>06-02-2011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67F9-A98A-4D21-AB14-1C910A557F90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67F9-A98A-4D21-AB14-1C910A557F90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da-DK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da-DK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A7BDC5-ACD0-4F9A-98D3-71F66B474D20}" type="slidenum">
              <a:rPr lang="da-DK" altLang="en-US"/>
              <a:pPr/>
              <a:t>‹#›</a:t>
            </a:fld>
            <a:endParaRPr lang="da-DK" alt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265D8-3240-4501-A1A3-83686B06F31E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30C4-D727-43AE-99AD-93D55F254A62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B5814-02F6-416E-8112-22BF0EC74B83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B0C17-6183-40AC-9DA5-368AD4788A9A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76214-021A-4146-906D-5CD83E11A070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1CF45-8CA1-45E9-908A-886CD410369F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99D18-4F84-4069-9AF6-E98DCC5A8A63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3F6F0-66FE-4379-A5EE-CC992EA85C45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8839B-E924-4D84-A912-7D86D7935F27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AD04A-9462-460B-BDD0-CE47B082E641}" type="slidenum">
              <a:rPr lang="da-DK" altLang="en-US"/>
              <a:pPr/>
              <a:t>‹#›</a:t>
            </a:fld>
            <a:endParaRPr lang="da-D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da-DK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a-DK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da-DK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da-DK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1E3846E-7289-4098-86F8-A82570CA3442}" type="slidenum">
              <a:rPr lang="da-DK" altLang="en-US"/>
              <a:pPr/>
              <a:t>‹#›</a:t>
            </a:fld>
            <a:endParaRPr lang="da-DK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Anvendt Statistik</a:t>
            </a:r>
            <a:br>
              <a:rPr lang="da-DK" dirty="0" smtClean="0"/>
            </a:br>
            <a:r>
              <a:rPr lang="da-DK" dirty="0" smtClean="0"/>
              <a:t>Lektion 2</a:t>
            </a: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80656"/>
            <a:ext cx="6553200" cy="1752600"/>
          </a:xfrm>
        </p:spPr>
        <p:txBody>
          <a:bodyPr/>
          <a:lstStyle/>
          <a:p>
            <a:r>
              <a:rPr lang="da-DK" dirty="0" smtClean="0"/>
              <a:t>Sandsynlighedsregning</a:t>
            </a:r>
          </a:p>
          <a:p>
            <a:r>
              <a:rPr lang="da-DK" dirty="0" smtClean="0"/>
              <a:t>Sandsynlighedsfordelinger</a:t>
            </a:r>
          </a:p>
          <a:p>
            <a:r>
              <a:rPr lang="da-DK" dirty="0" smtClean="0"/>
              <a:t>Normalfordelingen</a:t>
            </a:r>
          </a:p>
          <a:p>
            <a:r>
              <a:rPr lang="da-DK" dirty="0" smtClean="0"/>
              <a:t>Stikprøvefordelinger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Eksperiment: Kast to terninger</a:t>
            </a:r>
          </a:p>
          <a:p>
            <a:r>
              <a:rPr lang="da-DK" sz="2200" dirty="0" smtClean="0"/>
              <a:t>Lad </a:t>
            </a:r>
            <a:r>
              <a:rPr lang="da-DK" sz="2200" i="1" dirty="0" smtClean="0"/>
              <a:t>y</a:t>
            </a:r>
            <a:r>
              <a:rPr lang="da-DK" sz="2200" dirty="0" smtClean="0"/>
              <a:t> være antallet af 6’ere i de to kast</a:t>
            </a:r>
          </a:p>
          <a:p>
            <a:endParaRPr lang="da-DK" sz="2200" dirty="0" smtClean="0"/>
          </a:p>
          <a:p>
            <a:endParaRPr lang="da-DK" sz="2200" dirty="0" smtClean="0"/>
          </a:p>
          <a:p>
            <a:endParaRPr lang="da-DK" sz="2200" dirty="0" smtClean="0"/>
          </a:p>
          <a:p>
            <a:pPr>
              <a:buNone/>
            </a:pPr>
            <a:r>
              <a:rPr lang="da-DK" sz="2200" dirty="0" smtClean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2780928"/>
          <a:ext cx="2687960" cy="18542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80120"/>
                <a:gridCol w="16078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/>
                        <a:t>y</a:t>
                      </a:r>
                      <a:endParaRPr lang="da-D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P(</a:t>
                      </a:r>
                      <a:r>
                        <a:rPr lang="da-DK" i="1" dirty="0" smtClean="0"/>
                        <a:t>y</a:t>
                      </a:r>
                      <a:r>
                        <a:rPr lang="da-DK" i="0" dirty="0" smtClean="0"/>
                        <a:t>)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Total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Middelværdi for diskret SV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30725"/>
          </a:xfrm>
        </p:spPr>
        <p:txBody>
          <a:bodyPr/>
          <a:lstStyle/>
          <a:p>
            <a:r>
              <a:rPr lang="da-DK" sz="2200" dirty="0" smtClean="0"/>
              <a:t>Motivation: Vi har en stikprøve:</a:t>
            </a:r>
          </a:p>
          <a:p>
            <a:endParaRPr lang="da-DK" sz="2200" dirty="0" smtClean="0"/>
          </a:p>
          <a:p>
            <a:endParaRPr lang="da-DK" sz="2200" dirty="0"/>
          </a:p>
          <a:p>
            <a:endParaRPr lang="da-DK" sz="2200" dirty="0" smtClean="0"/>
          </a:p>
          <a:p>
            <a:r>
              <a:rPr lang="da-DK" sz="2200" dirty="0" smtClean="0"/>
              <a:t>Gennemsnit</a:t>
            </a:r>
          </a:p>
          <a:p>
            <a:endParaRPr lang="da-DK" sz="2200" dirty="0"/>
          </a:p>
          <a:p>
            <a:endParaRPr lang="da-DK" sz="2200" dirty="0" smtClean="0"/>
          </a:p>
          <a:p>
            <a:endParaRPr lang="da-DK" sz="2200" dirty="0"/>
          </a:p>
          <a:p>
            <a:r>
              <a:rPr lang="da-DK" sz="2200" dirty="0" smtClean="0"/>
              <a:t>I det lange løb</a:t>
            </a:r>
          </a:p>
          <a:p>
            <a:pPr>
              <a:buNone/>
            </a:pPr>
            <a:endParaRPr lang="da-DK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75656" y="1740416"/>
          <a:ext cx="6360368" cy="111252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908624"/>
                <a:gridCol w="908624"/>
                <a:gridCol w="908624"/>
                <a:gridCol w="908624"/>
                <a:gridCol w="908624"/>
                <a:gridCol w="908624"/>
                <a:gridCol w="908624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Udfald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Antal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Andel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1/100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3/100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60/100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23/100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12/100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latin typeface="Times New Roman" pitchFamily="18" charset="0"/>
                          <a:cs typeface="Times New Roman" pitchFamily="18" charset="0"/>
                        </a:rPr>
                        <a:t>1/100</a:t>
                      </a:r>
                      <a:endParaRPr lang="da-DK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75656" y="3212976"/>
          <a:ext cx="5184576" cy="1296144"/>
        </p:xfrm>
        <a:graphic>
          <a:graphicData uri="http://schemas.openxmlformats.org/presentationml/2006/ole">
            <p:oleObj spid="_x0000_s68610" name="Ligning" r:id="rId3" imgW="3251160" imgH="812520" progId="Equation.3">
              <p:embed/>
            </p:oleObj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490663" y="5017418"/>
          <a:ext cx="5588000" cy="931862"/>
        </p:xfrm>
        <a:graphic>
          <a:graphicData uri="http://schemas.openxmlformats.org/presentationml/2006/ole">
            <p:oleObj spid="_x0000_s68612" name="Ligning" r:id="rId4" imgW="3504960" imgH="583920" progId="Equation.3">
              <p:embed/>
            </p:oleObj>
          </a:graphicData>
        </a:graphic>
      </p:graphicFrame>
      <p:sp>
        <p:nvSpPr>
          <p:cNvPr id="8" name="Freeform 7"/>
          <p:cNvSpPr/>
          <p:nvPr/>
        </p:nvSpPr>
        <p:spPr>
          <a:xfrm>
            <a:off x="5436096" y="4506549"/>
            <a:ext cx="599303" cy="506627"/>
          </a:xfrm>
          <a:custGeom>
            <a:avLst/>
            <a:gdLst>
              <a:gd name="connsiteX0" fmla="*/ 127687 w 599303"/>
              <a:gd name="connsiteY0" fmla="*/ 0 h 506627"/>
              <a:gd name="connsiteX1" fmla="*/ 65903 w 599303"/>
              <a:gd name="connsiteY1" fmla="*/ 234779 h 506627"/>
              <a:gd name="connsiteX2" fmla="*/ 523103 w 599303"/>
              <a:gd name="connsiteY2" fmla="*/ 321276 h 506627"/>
              <a:gd name="connsiteX3" fmla="*/ 523103 w 599303"/>
              <a:gd name="connsiteY3" fmla="*/ 506627 h 506627"/>
              <a:gd name="connsiteX4" fmla="*/ 523103 w 599303"/>
              <a:gd name="connsiteY4" fmla="*/ 506627 h 5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303" h="506627">
                <a:moveTo>
                  <a:pt x="127687" y="0"/>
                </a:moveTo>
                <a:cubicBezTo>
                  <a:pt x="63843" y="90616"/>
                  <a:pt x="0" y="181233"/>
                  <a:pt x="65903" y="234779"/>
                </a:cubicBezTo>
                <a:cubicBezTo>
                  <a:pt x="131806" y="288325"/>
                  <a:pt x="446903" y="275968"/>
                  <a:pt x="523103" y="321276"/>
                </a:cubicBezTo>
                <a:cubicBezTo>
                  <a:pt x="599303" y="366584"/>
                  <a:pt x="523103" y="506627"/>
                  <a:pt x="523103" y="506627"/>
                </a:cubicBezTo>
                <a:lnTo>
                  <a:pt x="523103" y="506627"/>
                </a:ln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Variansen for diskret SV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For en diskret stokastisk variabel </a:t>
            </a:r>
            <a:r>
              <a:rPr lang="da-DK" sz="2200" i="1" dirty="0" smtClean="0"/>
              <a:t>y</a:t>
            </a:r>
            <a:r>
              <a:rPr lang="da-DK" sz="2200" dirty="0" smtClean="0"/>
              <a:t> med middelværdi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dirty="0" smtClean="0"/>
              <a:t> er variansen:</a:t>
            </a:r>
            <a:endParaRPr lang="da-DK" sz="2200" dirty="0"/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1115616" y="2420888"/>
          <a:ext cx="6923087" cy="971550"/>
        </p:xfrm>
        <a:graphic>
          <a:graphicData uri="http://schemas.openxmlformats.org/presentationml/2006/ole">
            <p:oleObj spid="_x0000_s134146" name="Ligning" r:id="rId3" imgW="4343400" imgH="609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42173" y="3893466"/>
            <a:ext cx="453963" cy="1522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6565" name="Picture 5" descr="Y:\undervisning\asta11\lektion02\normalplot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53426"/>
            <a:ext cx="4032448" cy="20078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Kontinuert stokastisk variabel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Hvis </a:t>
            </a:r>
            <a:r>
              <a:rPr lang="da-DK" sz="2200" i="1" dirty="0" smtClean="0"/>
              <a:t>y</a:t>
            </a:r>
            <a:r>
              <a:rPr lang="da-DK" sz="2200" dirty="0" smtClean="0"/>
              <a:t> er en kontinuert stokastisk variabel kan den tage et kontinuum af værdier (alle værdier i et interval).</a:t>
            </a:r>
          </a:p>
          <a:p>
            <a:r>
              <a:rPr lang="da-DK" sz="2200" dirty="0" smtClean="0"/>
              <a:t>Vi angiver </a:t>
            </a:r>
            <a:r>
              <a:rPr lang="da-DK" sz="2200" b="1" dirty="0" smtClean="0"/>
              <a:t>sandsynligheden</a:t>
            </a:r>
            <a:r>
              <a:rPr lang="da-DK" sz="2200" dirty="0" smtClean="0"/>
              <a:t> for at </a:t>
            </a:r>
            <a:r>
              <a:rPr lang="da-DK" sz="2200" i="1" dirty="0" smtClean="0"/>
              <a:t>y</a:t>
            </a:r>
            <a:r>
              <a:rPr lang="da-DK" sz="2200" dirty="0" smtClean="0"/>
              <a:t> falder i et interval [a ; b] ved et </a:t>
            </a:r>
            <a:r>
              <a:rPr lang="da-DK" sz="2200" b="1" dirty="0" smtClean="0"/>
              <a:t>areal under en kurve</a:t>
            </a:r>
            <a:r>
              <a:rPr lang="da-DK" sz="22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3284984"/>
            <a:ext cx="2837636" cy="43088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a-DK" sz="2200" dirty="0" smtClean="0">
                <a:latin typeface="+mn-lt"/>
              </a:rPr>
              <a:t>Tæthedsfunktion 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16200000" flipH="1">
            <a:off x="3444625" y="3741784"/>
            <a:ext cx="865257" cy="8134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6136" y="3429000"/>
            <a:ext cx="2387641" cy="4308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P(1 ≤ y ≤2) = Areal</a:t>
            </a:r>
            <a:endParaRPr lang="da-DK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rot="5400000">
            <a:off x="5672385" y="3695607"/>
            <a:ext cx="1153292" cy="148185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Tæthedsfunktionen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0725"/>
          </a:xfrm>
        </p:spPr>
        <p:txBody>
          <a:bodyPr/>
          <a:lstStyle/>
          <a:p>
            <a:r>
              <a:rPr lang="da-DK" sz="2200" b="1" dirty="0" smtClean="0"/>
              <a:t>(Sandsynligheds)Tæthedsfunktion 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da-DK" sz="2200" b="1" dirty="0" smtClean="0"/>
              <a:t>  </a:t>
            </a:r>
            <a:endParaRPr lang="da-DK" sz="2200" b="1" dirty="0" smtClean="0"/>
          </a:p>
          <a:p>
            <a:pPr marL="457200" indent="-457200">
              <a:buFont typeface="+mj-lt"/>
              <a:buAutoNum type="arabicParenR"/>
            </a:pPr>
            <a:endParaRPr lang="da-DK" sz="2200" b="1" dirty="0" smtClean="0"/>
          </a:p>
          <a:p>
            <a:pPr marL="457200" indent="-457200">
              <a:buFont typeface="+mj-lt"/>
              <a:buAutoNum type="arabicParenR"/>
            </a:pPr>
            <a:r>
              <a:rPr lang="da-DK" sz="2200" b="1" dirty="0" smtClean="0"/>
              <a:t> </a:t>
            </a:r>
          </a:p>
          <a:p>
            <a:pPr marL="457200" indent="-457200">
              <a:buFont typeface="+mj-lt"/>
              <a:buAutoNum type="arabicParenR"/>
            </a:pPr>
            <a:endParaRPr lang="da-DK" sz="2200" b="1" dirty="0" smtClean="0"/>
          </a:p>
          <a:p>
            <a:pPr marL="457200" indent="-457200">
              <a:buFont typeface="+mj-lt"/>
              <a:buAutoNum type="arabicParenR"/>
            </a:pPr>
            <a:r>
              <a:rPr lang="da-DK" sz="2200" b="1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4" y="2089448"/>
          <a:ext cx="3024336" cy="381018"/>
        </p:xfrm>
        <a:graphic>
          <a:graphicData uri="http://schemas.openxmlformats.org/presentationml/2006/ole">
            <p:oleObj spid="_x0000_s98306" name="Ligning" r:id="rId3" imgW="1612800" imgH="203040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827584" y="2789709"/>
          <a:ext cx="5214938" cy="523875"/>
        </p:xfrm>
        <a:graphic>
          <a:graphicData uri="http://schemas.openxmlformats.org/presentationml/2006/ole">
            <p:oleObj spid="_x0000_s98307" name="Ligning" r:id="rId4" imgW="2781000" imgH="279360" progId="Equation.3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813619" y="3385592"/>
          <a:ext cx="4262437" cy="904875"/>
        </p:xfrm>
        <a:graphic>
          <a:graphicData uri="http://schemas.openxmlformats.org/presentationml/2006/ole">
            <p:oleObj spid="_x0000_s98308" name="Ligning" r:id="rId5" imgW="2273040" imgH="4824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6926349" y="4325514"/>
            <a:ext cx="453963" cy="1522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Picture 5" descr="Y:\undervisning\asta11\lektion02\normalplot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085474"/>
            <a:ext cx="4032448" cy="2007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652120" y="3717032"/>
            <a:ext cx="1800200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Normalfordelingen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r>
              <a:rPr lang="da-DK" sz="2200" b="1" dirty="0" smtClean="0"/>
              <a:t>Normalfordelingen</a:t>
            </a:r>
          </a:p>
          <a:p>
            <a:pPr lvl="1"/>
            <a:r>
              <a:rPr lang="da-DK" sz="2200" b="1" dirty="0" smtClean="0"/>
              <a:t>Klokkeformet</a:t>
            </a:r>
            <a:r>
              <a:rPr lang="da-DK" sz="2200" dirty="0" smtClean="0"/>
              <a:t> </a:t>
            </a:r>
            <a:r>
              <a:rPr lang="da-DK" sz="2200" dirty="0" smtClean="0"/>
              <a:t>og </a:t>
            </a:r>
            <a:r>
              <a:rPr lang="da-DK" sz="2200" dirty="0" smtClean="0"/>
              <a:t>karakteriseret ved middelværdi  </a:t>
            </a:r>
            <a:r>
              <a:rPr lang="da-DK" sz="2200" dirty="0" smtClean="0">
                <a:latin typeface="Symbol" pitchFamily="18" charset="2"/>
              </a:rPr>
              <a:t>m</a:t>
            </a:r>
            <a:r>
              <a:rPr lang="da-DK" sz="2200" dirty="0" smtClean="0"/>
              <a:t> og standardafvigelse </a:t>
            </a:r>
            <a:r>
              <a:rPr lang="da-DK" sz="2200" dirty="0" smtClean="0">
                <a:latin typeface="Symbol" pitchFamily="18" charset="2"/>
              </a:rPr>
              <a:t>s</a:t>
            </a:r>
            <a:r>
              <a:rPr lang="da-DK" sz="2200" dirty="0" smtClean="0"/>
              <a:t>. </a:t>
            </a:r>
            <a:endParaRPr lang="da-DK" sz="2200" i="1" dirty="0" smtClean="0">
              <a:latin typeface="Symbol" pitchFamily="18" charset="2"/>
              <a:cs typeface="Times New Roman" pitchFamily="18" charset="0"/>
            </a:endParaRPr>
          </a:p>
          <a:p>
            <a:pPr lvl="1"/>
            <a:r>
              <a:rPr lang="da-DK" sz="2200" b="1" dirty="0" smtClean="0">
                <a:cs typeface="Times New Roman" pitchFamily="18" charset="0"/>
              </a:rPr>
              <a:t>Notation</a:t>
            </a:r>
            <a:r>
              <a:rPr lang="da-DK" sz="2200" dirty="0" smtClean="0">
                <a:cs typeface="Times New Roman" pitchFamily="18" charset="0"/>
              </a:rPr>
              <a:t>: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200" i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200" i="1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da-DK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200" dirty="0" smtClean="0"/>
              <a:t>betyder at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200" dirty="0" smtClean="0"/>
              <a:t> er kontinuert stokastisk variabel, der er normalfordelt med middelværdi </a:t>
            </a:r>
            <a:r>
              <a:rPr lang="da-DK" sz="2200" dirty="0" smtClean="0">
                <a:latin typeface="Symbol" pitchFamily="18" charset="2"/>
              </a:rPr>
              <a:t>m</a:t>
            </a:r>
            <a:r>
              <a:rPr lang="da-DK" sz="2200" dirty="0" smtClean="0"/>
              <a:t> og varians </a:t>
            </a:r>
            <a:r>
              <a:rPr lang="da-DK" sz="2200" dirty="0" smtClean="0">
                <a:latin typeface="Symbol" pitchFamily="18" charset="2"/>
              </a:rPr>
              <a:t>s</a:t>
            </a:r>
            <a:r>
              <a:rPr lang="da-DK" sz="2200" baseline="30000" dirty="0" smtClean="0">
                <a:latin typeface="Symbol" pitchFamily="18" charset="2"/>
              </a:rPr>
              <a:t>2</a:t>
            </a:r>
            <a:r>
              <a:rPr lang="da-DK" sz="2200" dirty="0" smtClean="0"/>
              <a:t>.</a:t>
            </a:r>
            <a:endParaRPr lang="da-DK" sz="2200" dirty="0" smtClean="0"/>
          </a:p>
          <a:p>
            <a:pPr lvl="1"/>
            <a:r>
              <a:rPr lang="da-DK" sz="2200" dirty="0" smtClean="0"/>
              <a:t>Tæthedsfunktionen for normalfordelingen er</a:t>
            </a:r>
          </a:p>
          <a:p>
            <a:pPr lvl="1"/>
            <a:endParaRPr lang="da-DK" sz="2200" dirty="0" smtClean="0"/>
          </a:p>
          <a:p>
            <a:pPr lvl="1"/>
            <a:endParaRPr lang="da-DK" sz="2200" dirty="0" smtClean="0"/>
          </a:p>
          <a:p>
            <a:pPr lvl="1"/>
            <a:endParaRPr lang="da-DK" sz="2200" dirty="0" smtClean="0"/>
          </a:p>
          <a:p>
            <a:r>
              <a:rPr lang="da-DK" sz="2200" b="1" dirty="0" smtClean="0"/>
              <a:t>Egenskaber</a:t>
            </a:r>
            <a:r>
              <a:rPr lang="da-DK" sz="2200" dirty="0" smtClean="0"/>
              <a:t>:</a:t>
            </a:r>
          </a:p>
          <a:p>
            <a:pPr lvl="1"/>
            <a:r>
              <a:rPr lang="da-DK" sz="2200" b="1" dirty="0" smtClean="0"/>
              <a:t>Symmetrisk</a:t>
            </a:r>
            <a:r>
              <a:rPr lang="da-DK" sz="2200" dirty="0" smtClean="0"/>
              <a:t> </a:t>
            </a:r>
            <a:r>
              <a:rPr lang="da-DK" sz="2200" dirty="0" smtClean="0"/>
              <a:t>omkring </a:t>
            </a:r>
            <a:r>
              <a:rPr lang="da-DK" sz="2200" i="1" dirty="0" smtClean="0">
                <a:latin typeface="Symbol" pitchFamily="18" charset="2"/>
              </a:rPr>
              <a:t>m</a:t>
            </a:r>
            <a:endParaRPr lang="da-DK" sz="2200" dirty="0" smtClean="0">
              <a:latin typeface="Symbol" pitchFamily="18" charset="2"/>
            </a:endParaRPr>
          </a:p>
          <a:p>
            <a:pPr lvl="1"/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&gt; 0 </a:t>
            </a:r>
            <a:r>
              <a:rPr lang="da-DK" sz="2200" dirty="0" smtClean="0"/>
              <a:t>for alle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200" dirty="0" smtClean="0"/>
              <a:t>.</a:t>
            </a:r>
          </a:p>
        </p:txBody>
      </p:sp>
      <p:pic>
        <p:nvPicPr>
          <p:cNvPr id="8" name="Picture 7" descr="normalplotNN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288"/>
            <a:ext cx="3848000" cy="230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5661248"/>
            <a:ext cx="245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</a:t>
            </a:r>
            <a:endParaRPr lang="da-DK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5734417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m+1.96s</a:t>
            </a:r>
            <a:endParaRPr lang="da-DK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573325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m-1.96s</a:t>
            </a:r>
            <a:endParaRPr lang="da-DK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87624" y="3861048"/>
          <a:ext cx="3369974" cy="864096"/>
        </p:xfrm>
        <a:graphic>
          <a:graphicData uri="http://schemas.openxmlformats.org/presentationml/2006/ole">
            <p:oleObj spid="_x0000_s69634" name="Ligning" r:id="rId4" imgW="1981080" imgH="5079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00192" y="49411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95%</a:t>
            </a:r>
            <a:endParaRPr lang="da-D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1772816"/>
            <a:ext cx="864096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3491880" y="3717032"/>
            <a:ext cx="2664296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7" name="Picture 16" descr="normalplotN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717288"/>
            <a:ext cx="3848000" cy="2304000"/>
          </a:xfrm>
          <a:prstGeom prst="rect">
            <a:avLst/>
          </a:prstGeom>
        </p:spPr>
      </p:pic>
      <p:pic>
        <p:nvPicPr>
          <p:cNvPr id="5" name="Picture 4" descr="normalplotN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73072"/>
            <a:ext cx="3848000" cy="230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Sandsynligheder i normalfordelingen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717032"/>
            <a:ext cx="245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</a:t>
            </a:r>
            <a:endParaRPr lang="da-DK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3934217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err="1" smtClean="0"/>
              <a:t>m+s</a:t>
            </a:r>
            <a:endParaRPr lang="da-DK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3934217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err="1" smtClean="0"/>
              <a:t>m-s</a:t>
            </a:r>
            <a:endParaRPr lang="da-DK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299695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68%</a:t>
            </a:r>
            <a:endParaRPr lang="da-DK" dirty="0"/>
          </a:p>
        </p:txBody>
      </p:sp>
      <p:sp>
        <p:nvSpPr>
          <p:cNvPr id="10" name="Rectangle 9"/>
          <p:cNvSpPr/>
          <p:nvPr/>
        </p:nvSpPr>
        <p:spPr>
          <a:xfrm>
            <a:off x="5940152" y="1772816"/>
            <a:ext cx="1800200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Picture 10" descr="normalplotN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73072"/>
            <a:ext cx="3848000" cy="230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2556" y="3717032"/>
            <a:ext cx="245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</a:t>
            </a:r>
            <a:endParaRPr lang="da-DK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3862209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m+2s</a:t>
            </a:r>
            <a:endParaRPr lang="da-DK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3862209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m-2s</a:t>
            </a:r>
            <a:endParaRPr lang="da-DK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299695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95.44%</a:t>
            </a:r>
            <a:endParaRPr lang="da-DK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5661248"/>
            <a:ext cx="245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</a:t>
            </a:r>
            <a:endParaRPr lang="da-DK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5796136" y="5734417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m+3s</a:t>
            </a:r>
            <a:endParaRPr lang="da-DK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3131840" y="573325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m-3s</a:t>
            </a:r>
            <a:endParaRPr lang="da-DK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94116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99,7%</a:t>
            </a:r>
            <a:endParaRPr lang="da-DK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7" y="1052736"/>
            <a:ext cx="813690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>
                <a:latin typeface="+mn-lt"/>
              </a:rPr>
              <a:t>Sandsynligheden for at fald indenfor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a-DK" sz="2200" dirty="0" smtClean="0">
                <a:latin typeface="+mn-lt"/>
              </a:rPr>
              <a:t> standardafvigelser fra middelværdien:</a:t>
            </a:r>
            <a:endParaRPr lang="da-DK" sz="22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1640" y="2636912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z = 1</a:t>
            </a:r>
            <a:endParaRPr lang="da-DK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0" y="2564904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z = 2</a:t>
            </a:r>
            <a:endParaRPr lang="da-DK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7864" y="4653136"/>
            <a:ext cx="750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z = 3</a:t>
            </a:r>
            <a:endParaRPr lang="da-DK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Sandsynligheder fra Tabel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70784" cy="1684784"/>
          </a:xfrm>
        </p:spPr>
        <p:txBody>
          <a:bodyPr/>
          <a:lstStyle/>
          <a:p>
            <a:r>
              <a:rPr lang="da-DK" sz="2200" dirty="0" smtClean="0"/>
              <a:t>I </a:t>
            </a:r>
            <a:r>
              <a:rPr lang="da-DK" sz="2200" dirty="0" err="1" smtClean="0"/>
              <a:t>Appendix</a:t>
            </a:r>
            <a:r>
              <a:rPr lang="da-DK" sz="2200" dirty="0" smtClean="0"/>
              <a:t> A finder vi arealet af det grønne område for forskellige værdier af z.</a:t>
            </a:r>
          </a:p>
          <a:p>
            <a:r>
              <a:rPr lang="da-DK" sz="2200" dirty="0" smtClean="0"/>
              <a:t>Antag </a:t>
            </a:r>
            <a:r>
              <a:rPr lang="da-DK" sz="2200" i="1" dirty="0" smtClean="0"/>
              <a:t>y</a:t>
            </a:r>
            <a:r>
              <a:rPr lang="da-DK" sz="2200" dirty="0" smtClean="0"/>
              <a:t> ~ </a:t>
            </a:r>
            <a:r>
              <a:rPr lang="da-DK" sz="2200" i="1" dirty="0" smtClean="0"/>
              <a:t>N</a:t>
            </a:r>
            <a:r>
              <a:rPr lang="da-DK" sz="2200" dirty="0" smtClean="0"/>
              <a:t>(</a:t>
            </a:r>
            <a:r>
              <a:rPr lang="da-DK" sz="2200" dirty="0" smtClean="0">
                <a:latin typeface="Symbol" pitchFamily="18" charset="2"/>
              </a:rPr>
              <a:t>m</a:t>
            </a:r>
            <a:r>
              <a:rPr lang="da-DK" sz="2200" dirty="0" smtClean="0"/>
              <a:t>,</a:t>
            </a:r>
            <a:r>
              <a:rPr lang="da-DK" sz="2200" dirty="0" smtClean="0">
                <a:latin typeface="Symbol" pitchFamily="18" charset="2"/>
              </a:rPr>
              <a:t>s</a:t>
            </a:r>
            <a:r>
              <a:rPr lang="da-DK" sz="2200" baseline="30000" dirty="0" smtClean="0">
                <a:latin typeface="Symbol" pitchFamily="18" charset="2"/>
              </a:rPr>
              <a:t>2</a:t>
            </a:r>
            <a:r>
              <a:rPr lang="da-DK" sz="2200" dirty="0" smtClean="0"/>
              <a:t>)</a:t>
            </a:r>
          </a:p>
          <a:p>
            <a:endParaRPr lang="da-DK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020272" y="980728"/>
            <a:ext cx="1152128" cy="20162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Picture 4" descr="normalplotNN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80728"/>
            <a:ext cx="3848000" cy="230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2924688"/>
            <a:ext cx="245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</a:t>
            </a:r>
            <a:endParaRPr lang="da-DK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2924944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err="1" smtClean="0"/>
              <a:t>m+</a:t>
            </a:r>
            <a:r>
              <a:rPr lang="da-DK" sz="2200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a-DK" sz="2200" dirty="0" err="1" smtClean="0"/>
              <a:t>s</a:t>
            </a:r>
            <a:endParaRPr lang="da-DK" sz="2200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976156" y="2024844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3573016"/>
            <a:ext cx="8219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a-DK" sz="2200" b="1" dirty="0" smtClean="0">
                <a:latin typeface="+mn-lt"/>
              </a:rPr>
              <a:t>Fortolkning 1:</a:t>
            </a:r>
            <a:r>
              <a:rPr lang="da-DK" sz="2200" dirty="0" smtClean="0">
                <a:latin typeface="+mn-lt"/>
              </a:rPr>
              <a:t> Sandsynligheden for at </a:t>
            </a:r>
            <a:r>
              <a:rPr lang="da-DK" sz="2200" i="1" dirty="0" smtClean="0">
                <a:latin typeface="+mn-lt"/>
              </a:rPr>
              <a:t>y </a:t>
            </a:r>
            <a:r>
              <a:rPr lang="da-DK" sz="2200" dirty="0" smtClean="0">
                <a:latin typeface="+mn-lt"/>
              </a:rPr>
              <a:t>er større end</a:t>
            </a:r>
            <a:r>
              <a:rPr lang="da-DK" sz="2200" i="1" dirty="0" smtClean="0">
                <a:latin typeface="+mn-lt"/>
                <a:cs typeface="Arial"/>
              </a:rPr>
              <a:t> </a:t>
            </a:r>
            <a:r>
              <a:rPr lang="da-DK" sz="2200" dirty="0" smtClean="0"/>
              <a:t>m + </a:t>
            </a:r>
            <a:r>
              <a:rPr lang="da-DK" sz="22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a-DK" sz="2200" dirty="0" err="1" smtClean="0"/>
              <a:t>s</a:t>
            </a:r>
            <a:r>
              <a:rPr lang="da-DK" sz="2200" dirty="0" smtClean="0">
                <a:latin typeface="+mn-lt"/>
              </a:rPr>
              <a:t>, for forskellige værdier af </a:t>
            </a:r>
            <a:r>
              <a:rPr lang="da-DK" sz="2200" i="1" dirty="0" smtClean="0">
                <a:latin typeface="+mn-lt"/>
              </a:rPr>
              <a:t>z</a:t>
            </a:r>
            <a:r>
              <a:rPr lang="da-DK" sz="2200" dirty="0" smtClean="0">
                <a:latin typeface="+mn-lt"/>
              </a:rPr>
              <a:t>.</a:t>
            </a:r>
            <a:endParaRPr kumimoji="0" lang="da-DK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kumimoji="0" lang="da-DK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Fortolkning</a:t>
            </a:r>
            <a:r>
              <a:rPr kumimoji="0" lang="da-DK" sz="2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2: </a:t>
            </a:r>
            <a:r>
              <a:rPr lang="da-DK" sz="2200" dirty="0" smtClean="0">
                <a:latin typeface="+mn-lt"/>
              </a:rPr>
              <a:t>Sandsynligheden for at </a:t>
            </a:r>
            <a:r>
              <a:rPr lang="da-DK" sz="2200" i="1" dirty="0" smtClean="0">
                <a:latin typeface="+mn-lt"/>
              </a:rPr>
              <a:t>y</a:t>
            </a:r>
            <a:r>
              <a:rPr lang="da-DK" sz="2200" dirty="0" smtClean="0">
                <a:latin typeface="+mn-lt"/>
              </a:rPr>
              <a:t> ligger mere end </a:t>
            </a:r>
            <a:r>
              <a:rPr lang="da-DK" sz="2200" i="1" dirty="0" smtClean="0">
                <a:latin typeface="+mn-lt"/>
              </a:rPr>
              <a:t>z</a:t>
            </a:r>
            <a:r>
              <a:rPr lang="da-DK" sz="2200" dirty="0" smtClean="0">
                <a:latin typeface="+mn-lt"/>
              </a:rPr>
              <a:t> standardafvigelser over </a:t>
            </a:r>
            <a:r>
              <a:rPr lang="da-DK" sz="2200" dirty="0" smtClean="0"/>
              <a:t>m</a:t>
            </a:r>
            <a:r>
              <a:rPr lang="da-DK" sz="2200" dirty="0" smtClean="0">
                <a:latin typeface="+mn-lt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da-DK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a-DK" sz="2200" b="1" kern="0" dirty="0" smtClean="0">
                <a:latin typeface="+mn-lt"/>
              </a:rPr>
              <a:t>Opgave: </a:t>
            </a:r>
            <a:r>
              <a:rPr lang="da-DK" sz="2200" dirty="0" smtClean="0">
                <a:latin typeface="+mn-lt"/>
              </a:rPr>
              <a:t>Antag </a:t>
            </a:r>
            <a:r>
              <a:rPr lang="da-DK" sz="2200" i="1" dirty="0" smtClean="0">
                <a:latin typeface="+mn-lt"/>
              </a:rPr>
              <a:t>y</a:t>
            </a:r>
            <a:r>
              <a:rPr lang="da-DK" sz="2200" dirty="0" smtClean="0">
                <a:latin typeface="+mn-lt"/>
              </a:rPr>
              <a:t> ~ </a:t>
            </a:r>
            <a:r>
              <a:rPr lang="da-DK" sz="2200" i="1" dirty="0" smtClean="0">
                <a:latin typeface="+mn-lt"/>
              </a:rPr>
              <a:t>N</a:t>
            </a:r>
            <a:r>
              <a:rPr lang="da-DK" sz="2200" dirty="0" smtClean="0"/>
              <a:t>(m,s</a:t>
            </a:r>
            <a:r>
              <a:rPr lang="da-DK" sz="2200" baseline="30000" dirty="0" smtClean="0"/>
              <a:t>2</a:t>
            </a:r>
            <a:r>
              <a:rPr lang="da-DK" sz="2200" dirty="0" smtClean="0"/>
              <a:t>)</a:t>
            </a:r>
            <a:r>
              <a:rPr lang="da-DK" sz="2200" dirty="0" smtClean="0">
                <a:latin typeface="+mn-lt"/>
              </a:rPr>
              <a:t>. Find sandsynligheden for at </a:t>
            </a:r>
            <a:r>
              <a:rPr lang="da-DK" sz="2200" i="1" dirty="0" smtClean="0">
                <a:latin typeface="+mn-lt"/>
              </a:rPr>
              <a:t>y</a:t>
            </a:r>
            <a:r>
              <a:rPr lang="da-DK" sz="2200" dirty="0" smtClean="0">
                <a:latin typeface="+mn-lt"/>
              </a:rPr>
              <a:t> er mere end 1.26 standardafvigelser over middelværdien.</a:t>
            </a:r>
            <a:endParaRPr lang="da-DK" sz="22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da-DK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Løsning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b="1" dirty="0" smtClean="0"/>
              <a:t>Opgave: </a:t>
            </a:r>
            <a:r>
              <a:rPr lang="da-DK" sz="2200" dirty="0" smtClean="0"/>
              <a:t>Antag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2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20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da-DK" sz="2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200" dirty="0" smtClean="0"/>
              <a:t>. Find sandsynligheden for at </a:t>
            </a:r>
            <a:r>
              <a:rPr lang="da-DK" sz="2200" i="1" dirty="0" smtClean="0"/>
              <a:t>y</a:t>
            </a:r>
            <a:r>
              <a:rPr lang="da-DK" sz="2200" dirty="0" smtClean="0"/>
              <a:t> er mere end 1.26 standardafvigelser over middelværdien.</a:t>
            </a:r>
          </a:p>
          <a:p>
            <a:endParaRPr lang="da-DK" sz="2200" dirty="0" smtClean="0"/>
          </a:p>
          <a:p>
            <a:endParaRPr lang="da-DK" sz="2200" dirty="0" smtClean="0"/>
          </a:p>
          <a:p>
            <a:endParaRPr lang="da-DK" sz="2200" dirty="0" smtClean="0"/>
          </a:p>
          <a:p>
            <a:endParaRPr lang="da-DK" sz="2200" dirty="0" smtClean="0"/>
          </a:p>
          <a:p>
            <a:endParaRPr lang="da-DK" sz="2200" dirty="0" smtClean="0"/>
          </a:p>
          <a:p>
            <a:endParaRPr lang="da-DK" sz="2200" dirty="0" smtClean="0"/>
          </a:p>
          <a:p>
            <a:endParaRPr lang="da-DK" sz="2200" dirty="0" smtClean="0"/>
          </a:p>
          <a:p>
            <a:r>
              <a:rPr lang="da-DK" sz="2200" b="1" dirty="0" smtClean="0"/>
              <a:t>Svar</a:t>
            </a:r>
            <a:r>
              <a:rPr lang="da-DK" sz="2200" dirty="0" smtClean="0"/>
              <a:t>: 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P(y ≥ </a:t>
            </a:r>
            <a:r>
              <a:rPr lang="da-DK" sz="22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+ 1.26 </a:t>
            </a:r>
            <a:r>
              <a:rPr lang="da-DK" sz="220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= 0.1038</a:t>
            </a:r>
          </a:p>
          <a:p>
            <a:r>
              <a:rPr lang="da-DK" sz="2200" b="1" dirty="0" smtClean="0">
                <a:cs typeface="Times New Roman" pitchFamily="18" charset="0"/>
              </a:rPr>
              <a:t>Bonus-spørgsmål</a:t>
            </a:r>
            <a:r>
              <a:rPr lang="da-DK" sz="2200" dirty="0" smtClean="0"/>
              <a:t>: 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P(y ≤ </a:t>
            </a:r>
            <a:r>
              <a:rPr lang="da-DK" sz="22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+ 1.26 </a:t>
            </a:r>
            <a:r>
              <a:rPr lang="da-DK" sz="220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=</a:t>
            </a:r>
            <a:endParaRPr lang="da-DK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492896"/>
            <a:ext cx="92180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"/>
            </a:camera>
            <a:lightRig rig="threePt" dir="t"/>
          </a:scene3d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7992887" cy="7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6" name="Oval 5"/>
          <p:cNvSpPr/>
          <p:nvPr/>
        </p:nvSpPr>
        <p:spPr>
          <a:xfrm>
            <a:off x="5652120" y="4437112"/>
            <a:ext cx="72008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5724128" y="3068960"/>
            <a:ext cx="64807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395536" y="4437112"/>
            <a:ext cx="72008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7380312" y="2435073"/>
            <a:ext cx="1008112" cy="1397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Picture 4" descr="normalplotNN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04864"/>
            <a:ext cx="3848000" cy="19439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540768"/>
          </a:xfrm>
        </p:spPr>
        <p:txBody>
          <a:bodyPr/>
          <a:lstStyle/>
          <a:p>
            <a:r>
              <a:rPr lang="da-DK" sz="2200" dirty="0" smtClean="0"/>
              <a:t>Antag højden blandt mænd er normalfordelt med middelværdi </a:t>
            </a:r>
            <a:r>
              <a:rPr lang="da-DK" sz="2200" dirty="0" smtClean="0">
                <a:latin typeface="Symbol" pitchFamily="18" charset="2"/>
              </a:rPr>
              <a:t>m=175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da-DK" sz="2200" dirty="0" smtClean="0"/>
              <a:t> og standardafvigelse </a:t>
            </a:r>
            <a:r>
              <a:rPr lang="da-DK" sz="2200" dirty="0" smtClean="0">
                <a:latin typeface="Symbol" pitchFamily="18" charset="2"/>
              </a:rPr>
              <a:t>s=12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da-DK" sz="2200" dirty="0" smtClean="0"/>
              <a:t>. </a:t>
            </a:r>
          </a:p>
          <a:p>
            <a:r>
              <a:rPr lang="da-DK" sz="2200" dirty="0" smtClean="0"/>
              <a:t>Hvad er sandsynligheden for at en tilfældig udvalgt mand er højere end 180cm?</a:t>
            </a:r>
          </a:p>
          <a:p>
            <a:endParaRPr lang="da-DK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</a:t>
            </a:r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3856118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175</a:t>
            </a:r>
            <a:endParaRPr lang="da-DK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3856374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180</a:t>
            </a:r>
            <a:endParaRPr lang="da-DK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624228" y="3176972"/>
            <a:ext cx="15121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6856" y="2852937"/>
            <a:ext cx="49172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 mange standardafvigelse ligger 180cm over 175cm?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da-DK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da-DK" sz="2200" kern="0" dirty="0" smtClean="0">
                <a:latin typeface="+mn-lt"/>
              </a:rPr>
              <a:t>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99592" y="3573016"/>
          <a:ext cx="2070100" cy="868362"/>
        </p:xfrm>
        <a:graphic>
          <a:graphicData uri="http://schemas.openxmlformats.org/presentationml/2006/ole">
            <p:oleObj spid="_x0000_s125954" name="Ligning" r:id="rId5" imgW="1028520" imgH="431640" progId="Equation.3">
              <p:embed/>
            </p:oleObj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7544" y="4365104"/>
            <a:ext cx="81369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da-DK" sz="2200" kern="0" dirty="0" smtClean="0">
                <a:latin typeface="+mn-lt"/>
              </a:rPr>
              <a:t>Ifølge tabellen er sandsynligheden            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Lad de 180cm være  ”</a:t>
            </a:r>
            <a:r>
              <a:rPr kumimoji="0" lang="da-DK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da-DK" sz="22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værdien”, da er </a:t>
            </a:r>
            <a:r>
              <a:rPr kumimoji="0" lang="da-DK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lang="da-DK" sz="2200" kern="0" dirty="0" smtClean="0">
                <a:latin typeface="+mn-lt"/>
              </a:rPr>
              <a:t>-værdien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da-DK" sz="10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da-DK" sz="2200" b="1" kern="0" dirty="0" smtClean="0">
                <a:latin typeface="+mn-lt"/>
              </a:rPr>
              <a:t>Bonus spørgsmål</a:t>
            </a:r>
            <a:r>
              <a:rPr lang="da-DK" sz="2200" kern="0" dirty="0" smtClean="0">
                <a:latin typeface="+mn-lt"/>
              </a:rPr>
              <a:t>: Hvad er </a:t>
            </a:r>
            <a:r>
              <a:rPr lang="da-DK" sz="2200" kern="0" dirty="0" smtClean="0">
                <a:latin typeface="+mn-lt"/>
              </a:rPr>
              <a:t>sandsynligheden </a:t>
            </a:r>
            <a:r>
              <a:rPr lang="da-DK" sz="2200" kern="0" dirty="0" smtClean="0">
                <a:latin typeface="+mn-lt"/>
              </a:rPr>
              <a:t>for at vælge en mand, der er højere end 170cm? </a:t>
            </a:r>
            <a:endParaRPr kumimoji="0" lang="da-DK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da-DK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8224" y="4145567"/>
            <a:ext cx="28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m</a:t>
            </a:r>
            <a:endParaRPr lang="da-DK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414440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err="1" smtClean="0"/>
              <a:t>m+</a:t>
            </a:r>
            <a:r>
              <a:rPr lang="da-DK" sz="22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a-DK" sz="2200" dirty="0" err="1" smtClean="0"/>
              <a:t>s</a:t>
            </a:r>
            <a:endParaRPr lang="da-DK" sz="2200" dirty="0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/>
        </p:nvGraphicFramePr>
        <p:xfrm>
          <a:off x="7324923" y="4581128"/>
          <a:ext cx="1279525" cy="809625"/>
        </p:xfrm>
        <a:graphic>
          <a:graphicData uri="http://schemas.openxmlformats.org/presentationml/2006/ole">
            <p:oleObj spid="_x0000_s125955" name="Ligning" r:id="rId6" imgW="6220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Sandsynlighed: Opvarmning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b="1" dirty="0" smtClean="0"/>
              <a:t>Udfald</a:t>
            </a:r>
            <a:endParaRPr lang="da-DK" sz="2200" dirty="0" smtClean="0"/>
          </a:p>
          <a:p>
            <a:pPr lvl="1"/>
            <a:r>
              <a:rPr lang="da-DK" sz="2200" dirty="0" smtClean="0"/>
              <a:t>Resultatet af et ”eksperiment” kaldes et udfald.</a:t>
            </a:r>
          </a:p>
          <a:p>
            <a:r>
              <a:rPr lang="da-DK" sz="2200" b="1" dirty="0" smtClean="0"/>
              <a:t>Eksempler</a:t>
            </a:r>
            <a:r>
              <a:rPr lang="da-DK" sz="2200" dirty="0" smtClean="0"/>
              <a:t>:</a:t>
            </a:r>
          </a:p>
          <a:p>
            <a:pPr lvl="1"/>
            <a:r>
              <a:rPr lang="da-DK" sz="2200" dirty="0" smtClean="0"/>
              <a:t>Eksperiment:	Vælg en partileder / mål lysets hastighed</a:t>
            </a:r>
          </a:p>
          <a:p>
            <a:pPr lvl="1"/>
            <a:r>
              <a:rPr lang="da-DK" sz="2200" dirty="0" smtClean="0"/>
              <a:t>Udfald:		Lars / 299791 km/s</a:t>
            </a:r>
          </a:p>
          <a:p>
            <a:endParaRPr lang="da-DK" sz="2200" b="1" dirty="0" smtClean="0"/>
          </a:p>
          <a:p>
            <a:r>
              <a:rPr lang="da-DK" sz="2200" b="1" dirty="0" smtClean="0"/>
              <a:t>Hændelse</a:t>
            </a:r>
          </a:p>
          <a:p>
            <a:pPr lvl="1"/>
            <a:r>
              <a:rPr lang="da-DK" sz="2200" dirty="0" smtClean="0"/>
              <a:t>En hændelse er en mængde af udfald.</a:t>
            </a:r>
          </a:p>
          <a:p>
            <a:r>
              <a:rPr lang="da-DK" sz="2200" b="1" dirty="0" smtClean="0"/>
              <a:t>Eksempler:</a:t>
            </a:r>
          </a:p>
          <a:p>
            <a:pPr lvl="1"/>
            <a:r>
              <a:rPr lang="da-DK" sz="2200" dirty="0" smtClean="0"/>
              <a:t>Vælge en kvinde / Hastighedsmåling er ml. 299790 km/t og 299793 km/t</a:t>
            </a:r>
          </a:p>
          <a:p>
            <a:endParaRPr lang="da-DK" sz="22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Sammenligning – </a:t>
            </a:r>
            <a:r>
              <a:rPr lang="da-DK" dirty="0" err="1" smtClean="0"/>
              <a:t>Good</a:t>
            </a:r>
            <a:r>
              <a:rPr lang="da-DK" dirty="0" smtClean="0"/>
              <a:t> </a:t>
            </a:r>
            <a:r>
              <a:rPr lang="da-DK" dirty="0" err="1" smtClean="0"/>
              <a:t>vs</a:t>
            </a:r>
            <a:r>
              <a:rPr lang="da-DK" dirty="0" smtClean="0"/>
              <a:t> </a:t>
            </a:r>
            <a:r>
              <a:rPr lang="da-DK" dirty="0" err="1" smtClean="0"/>
              <a:t>Evil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r>
              <a:rPr lang="da-DK" sz="2200" dirty="0" err="1" smtClean="0"/>
              <a:t>Mr</a:t>
            </a:r>
            <a:r>
              <a:rPr lang="da-DK" sz="2200" dirty="0" smtClean="0"/>
              <a:t> Bond har scoret 550 i en test med middelværdi </a:t>
            </a:r>
            <a:r>
              <a:rPr lang="da-DK" sz="2200" dirty="0" smtClean="0">
                <a:latin typeface="Symbol" pitchFamily="18" charset="2"/>
              </a:rPr>
              <a:t>m = 500</a:t>
            </a:r>
            <a:r>
              <a:rPr lang="da-DK" sz="2200" dirty="0" smtClean="0"/>
              <a:t> og </a:t>
            </a:r>
            <a:r>
              <a:rPr lang="da-DK" sz="2200" dirty="0" err="1" smtClean="0"/>
              <a:t>sa</a:t>
            </a:r>
            <a:r>
              <a:rPr lang="da-DK" sz="2200" dirty="0" smtClean="0"/>
              <a:t> </a:t>
            </a:r>
            <a:r>
              <a:rPr lang="da-DK" sz="2200" dirty="0" smtClean="0">
                <a:latin typeface="Symbol" pitchFamily="18" charset="2"/>
              </a:rPr>
              <a:t>s = 100</a:t>
            </a:r>
          </a:p>
          <a:p>
            <a:r>
              <a:rPr lang="da-DK" sz="2200" dirty="0" err="1" smtClean="0"/>
              <a:t>Dr</a:t>
            </a:r>
            <a:r>
              <a:rPr lang="da-DK" sz="2200" dirty="0" smtClean="0"/>
              <a:t> </a:t>
            </a:r>
            <a:r>
              <a:rPr lang="da-DK" sz="2200" dirty="0" err="1" smtClean="0"/>
              <a:t>No</a:t>
            </a:r>
            <a:r>
              <a:rPr lang="da-DK" sz="2200" dirty="0" smtClean="0"/>
              <a:t> har scoret 30 i en test med middelværdi </a:t>
            </a:r>
            <a:r>
              <a:rPr lang="da-DK" sz="2200" dirty="0" smtClean="0">
                <a:latin typeface="Symbol" pitchFamily="18" charset="2"/>
              </a:rPr>
              <a:t>m = 18</a:t>
            </a:r>
            <a:r>
              <a:rPr lang="da-DK" sz="2200" dirty="0" smtClean="0"/>
              <a:t> og </a:t>
            </a:r>
            <a:r>
              <a:rPr lang="da-DK" sz="2200" dirty="0" err="1" smtClean="0"/>
              <a:t>sa</a:t>
            </a:r>
            <a:r>
              <a:rPr lang="da-DK" sz="2200" dirty="0" smtClean="0"/>
              <a:t> </a:t>
            </a:r>
            <a:r>
              <a:rPr lang="da-DK" sz="2200" dirty="0" smtClean="0">
                <a:latin typeface="Symbol" pitchFamily="18" charset="2"/>
              </a:rPr>
              <a:t>s = 16</a:t>
            </a:r>
            <a:r>
              <a:rPr lang="da-DK" sz="2200" dirty="0" smtClean="0"/>
              <a:t>.</a:t>
            </a:r>
          </a:p>
          <a:p>
            <a:r>
              <a:rPr lang="da-DK" sz="2200" dirty="0" smtClean="0"/>
              <a:t>Hvem har den mest imponerede score?</a:t>
            </a:r>
          </a:p>
          <a:p>
            <a:endParaRPr lang="da-DK" sz="2200" dirty="0" smtClean="0"/>
          </a:p>
          <a:p>
            <a:r>
              <a:rPr lang="da-DK" sz="2200" dirty="0" smtClean="0"/>
              <a:t>Løsning: Hvem ligger flest standardafvigelser over middelværdien:</a:t>
            </a:r>
          </a:p>
          <a:p>
            <a:endParaRPr lang="da-DK" sz="2200" dirty="0" smtClean="0"/>
          </a:p>
          <a:p>
            <a:pPr lvl="1"/>
            <a:r>
              <a:rPr lang="da-DK" sz="2200" dirty="0" smtClean="0"/>
              <a:t>Mr. Bond:  </a:t>
            </a:r>
          </a:p>
          <a:p>
            <a:pPr lvl="1"/>
            <a:endParaRPr lang="da-DK" sz="2200" dirty="0" smtClean="0"/>
          </a:p>
          <a:p>
            <a:pPr lvl="1"/>
            <a:r>
              <a:rPr lang="da-DK" sz="2200" dirty="0" smtClean="0"/>
              <a:t>Dr. </a:t>
            </a:r>
            <a:r>
              <a:rPr lang="da-DK" sz="2200" dirty="0" err="1" smtClean="0"/>
              <a:t>No</a:t>
            </a:r>
            <a:r>
              <a:rPr lang="da-DK" sz="2200" dirty="0" smtClean="0"/>
              <a:t> </a:t>
            </a:r>
            <a:endParaRPr lang="da-DK" sz="2200" dirty="0"/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2553469" y="4491038"/>
          <a:ext cx="1514475" cy="809625"/>
        </p:xfrm>
        <a:graphic>
          <a:graphicData uri="http://schemas.openxmlformats.org/presentationml/2006/ole">
            <p:oleObj spid="_x0000_s132099" name="Ligning" r:id="rId3" imgW="736560" imgH="393480" progId="Equation.3">
              <p:embed/>
            </p:oleObj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2555776" y="5300663"/>
          <a:ext cx="1514475" cy="809625"/>
        </p:xfrm>
        <a:graphic>
          <a:graphicData uri="http://schemas.openxmlformats.org/presentationml/2006/ole">
            <p:oleObj spid="_x0000_s132100" name="Ligning" r:id="rId4" imgW="7365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Stikprøvefordeling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b="1" dirty="0" smtClean="0"/>
              <a:t>Ide</a:t>
            </a:r>
            <a:r>
              <a:rPr lang="da-DK" sz="2200" dirty="0" smtClean="0"/>
              <a:t>: Bruge stikprøve-statistik til at sige noget om populations-parameter.  </a:t>
            </a:r>
          </a:p>
          <a:p>
            <a:pPr>
              <a:buNone/>
            </a:pPr>
            <a:endParaRPr lang="da-DK" sz="2200" dirty="0" smtClean="0"/>
          </a:p>
          <a:p>
            <a:r>
              <a:rPr lang="da-DK" sz="2200" b="1" dirty="0" smtClean="0"/>
              <a:t>Problem:</a:t>
            </a:r>
            <a:r>
              <a:rPr lang="da-DK" sz="2200" dirty="0" smtClean="0"/>
              <a:t> Stikprøve-statistikken vil variere fra gang til gang – vi introducerer en vis usikkerhed i vores konklusioner.</a:t>
            </a:r>
          </a:p>
          <a:p>
            <a:endParaRPr lang="da-DK" sz="2200" dirty="0" smtClean="0"/>
          </a:p>
          <a:p>
            <a:r>
              <a:rPr lang="da-DK" sz="2200" b="1" dirty="0" smtClean="0"/>
              <a:t>Stikprøvefordelingen</a:t>
            </a:r>
            <a:endParaRPr lang="da-DK" sz="2200" dirty="0" smtClean="0"/>
          </a:p>
          <a:p>
            <a:pPr lvl="1"/>
            <a:r>
              <a:rPr lang="da-DK" sz="2200" dirty="0" smtClean="0"/>
              <a:t>Stikprøvefordelingen for en statistik er den sandsynligheds-fordeling, der beskriver sandsynligheden for de mulige værdier af statistikken.</a:t>
            </a:r>
            <a:endParaRPr lang="da-DK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Stikprøvefordeling: Eksempel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6181"/>
          </a:xfrm>
        </p:spPr>
        <p:txBody>
          <a:bodyPr/>
          <a:lstStyle/>
          <a:p>
            <a:r>
              <a:rPr lang="da-DK" sz="2200" b="1" dirty="0" smtClean="0"/>
              <a:t>Eksempel</a:t>
            </a:r>
            <a:r>
              <a:rPr lang="da-DK" sz="2200" dirty="0" smtClean="0"/>
              <a:t>: Valg til guvernør </a:t>
            </a:r>
          </a:p>
          <a:p>
            <a:pPr lvl="1"/>
            <a:r>
              <a:rPr lang="da-DK" sz="2200" dirty="0" smtClean="0"/>
              <a:t>56.5% af 2705 vil stemme på Schwarzenegger (kilde: CNN)</a:t>
            </a:r>
          </a:p>
          <a:p>
            <a:pPr lvl="1"/>
            <a:r>
              <a:rPr lang="da-DK" sz="2200" dirty="0" smtClean="0"/>
              <a:t>De 56.5% er </a:t>
            </a:r>
            <a:r>
              <a:rPr lang="da-DK" sz="2200" i="1" dirty="0" smtClean="0"/>
              <a:t>stikprøve-andelen</a:t>
            </a:r>
            <a:r>
              <a:rPr lang="da-DK" sz="2200" dirty="0" smtClean="0"/>
              <a:t>.</a:t>
            </a:r>
          </a:p>
          <a:p>
            <a:pPr lvl="1"/>
            <a:r>
              <a:rPr lang="da-DK" sz="2200" dirty="0" smtClean="0"/>
              <a:t>De 56.5% er et bud på andel  af populationen, der vil stemme på Schwarzenegger.</a:t>
            </a:r>
          </a:p>
          <a:p>
            <a:pPr lvl="1"/>
            <a:endParaRPr lang="da-DK" sz="1000" dirty="0"/>
          </a:p>
          <a:p>
            <a:r>
              <a:rPr lang="da-DK" sz="2200" b="1" dirty="0" smtClean="0"/>
              <a:t>Spørgsmål</a:t>
            </a:r>
          </a:p>
          <a:p>
            <a:pPr lvl="1"/>
            <a:r>
              <a:rPr lang="da-DK" sz="2200" dirty="0" smtClean="0"/>
              <a:t>Hvor pålidelig er denne forudsigelse (af en valgsejr)?</a:t>
            </a:r>
          </a:p>
          <a:p>
            <a:pPr lvl="1"/>
            <a:r>
              <a:rPr lang="da-DK" sz="2200" dirty="0" smtClean="0"/>
              <a:t>Stikprøveandelen vil åbenlyst variere fra gang til gang (stikprøvefordelingen).</a:t>
            </a:r>
          </a:p>
          <a:p>
            <a:pPr lvl="1"/>
            <a:endParaRPr lang="da-DK" sz="1000" dirty="0"/>
          </a:p>
          <a:p>
            <a:r>
              <a:rPr lang="da-DK" sz="2200" b="1" dirty="0" smtClean="0"/>
              <a:t>Svar: Tankeeksperiment!</a:t>
            </a:r>
          </a:p>
          <a:p>
            <a:pPr lvl="1"/>
            <a:r>
              <a:rPr lang="da-DK" sz="2200" dirty="0" smtClean="0"/>
              <a:t>Antag den sande andel Schwarzenegger-stemmer er 50%. Hvor (u)sandsynlig er en stikprøve-andel på 56.5% da?</a:t>
            </a:r>
            <a:endParaRPr lang="da-DK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Et Simuleret Svar!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b="1" dirty="0" smtClean="0"/>
              <a:t>Forsøg</a:t>
            </a:r>
            <a:endParaRPr lang="da-DK" sz="2200" dirty="0" smtClean="0"/>
          </a:p>
          <a:p>
            <a:pPr lvl="1"/>
            <a:r>
              <a:rPr lang="da-DK" sz="2200" dirty="0" smtClean="0"/>
              <a:t>Kast en fair mønt 2705 gang og noter andel af kroner.</a:t>
            </a:r>
          </a:p>
          <a:p>
            <a:pPr lvl="1"/>
            <a:r>
              <a:rPr lang="da-DK" sz="2200" dirty="0" smtClean="0"/>
              <a:t>Gentag spøgen mange, mange gange…</a:t>
            </a:r>
          </a:p>
          <a:p>
            <a:pPr lvl="1"/>
            <a:r>
              <a:rPr lang="da-DK" sz="2200" dirty="0" smtClean="0"/>
              <a:t>Hvordan fordeler andelen sig?</a:t>
            </a:r>
          </a:p>
          <a:p>
            <a:pPr lvl="1"/>
            <a:r>
              <a:rPr lang="da-DK" sz="2200" dirty="0" smtClean="0"/>
              <a:t>Hvordan placerer 56.5% sig?</a:t>
            </a:r>
          </a:p>
          <a:p>
            <a:pPr lvl="1"/>
            <a:endParaRPr lang="da-DK" sz="2200" dirty="0"/>
          </a:p>
          <a:p>
            <a:r>
              <a:rPr lang="da-DK" sz="2200" dirty="0" smtClean="0"/>
              <a:t>Vi </a:t>
            </a:r>
            <a:r>
              <a:rPr lang="da-DK" sz="2200" dirty="0" err="1" smtClean="0"/>
              <a:t>be’r</a:t>
            </a:r>
            <a:r>
              <a:rPr lang="da-DK" sz="2200" dirty="0" smtClean="0"/>
              <a:t> SPSS om hjælp med møntkastene</a:t>
            </a:r>
          </a:p>
          <a:p>
            <a:pPr lvl="1"/>
            <a:endParaRPr lang="da-DK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Møntkast i SPSS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r>
              <a:rPr lang="da-DK" sz="2200" dirty="0" smtClean="0"/>
              <a:t>Kør syntax-filen1000.sps for at ”narre” SPSS til at lave 1000 rækker.</a:t>
            </a:r>
          </a:p>
          <a:p>
            <a:r>
              <a:rPr lang="da-DK" sz="2200" dirty="0" smtClean="0"/>
              <a:t>SPSS: </a:t>
            </a:r>
            <a:r>
              <a:rPr lang="da-DK" sz="2200" dirty="0" err="1" smtClean="0"/>
              <a:t>Transform</a:t>
            </a:r>
            <a:r>
              <a:rPr lang="da-DK" sz="2200" dirty="0" smtClean="0"/>
              <a:t> </a:t>
            </a:r>
            <a:r>
              <a:rPr lang="da-DK" sz="2200" dirty="0" smtClean="0">
                <a:latin typeface="Arial"/>
                <a:cs typeface="Arial"/>
              </a:rPr>
              <a:t>→ </a:t>
            </a:r>
            <a:r>
              <a:rPr lang="da-DK" sz="2200" dirty="0" err="1" smtClean="0">
                <a:latin typeface="Arial"/>
                <a:cs typeface="Arial"/>
              </a:rPr>
              <a:t>Compute</a:t>
            </a:r>
            <a:r>
              <a:rPr lang="da-DK" sz="2200" dirty="0" smtClean="0">
                <a:latin typeface="Arial"/>
                <a:cs typeface="Arial"/>
              </a:rPr>
              <a:t> variable…   </a:t>
            </a:r>
          </a:p>
          <a:p>
            <a:pPr lvl="1"/>
            <a:r>
              <a:rPr lang="da-DK" sz="1800" dirty="0" smtClean="0">
                <a:latin typeface="Arial"/>
                <a:cs typeface="Arial"/>
              </a:rPr>
              <a:t>Simuler antal:   </a:t>
            </a:r>
            <a:r>
              <a:rPr lang="da-DK" sz="1800" dirty="0" smtClean="0">
                <a:latin typeface="Consolas" pitchFamily="49" charset="0"/>
                <a:cs typeface="Arial"/>
              </a:rPr>
              <a:t>RV.BINOM(</a:t>
            </a:r>
            <a:r>
              <a:rPr lang="da-DK" sz="1800" i="1" dirty="0" smtClean="0">
                <a:latin typeface="Times New Roman" pitchFamily="18" charset="0"/>
                <a:cs typeface="Times New Roman" pitchFamily="18" charset="0"/>
              </a:rPr>
              <a:t>antal kast</a:t>
            </a:r>
            <a:r>
              <a:rPr lang="da-D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, </a:t>
            </a:r>
            <a:r>
              <a:rPr lang="da-DK" sz="1800" i="1" dirty="0" smtClean="0">
                <a:latin typeface="Times New Roman" pitchFamily="18" charset="0"/>
                <a:cs typeface="Times New Roman" pitchFamily="18" charset="0"/>
              </a:rPr>
              <a:t>sandsynlighed for krone</a:t>
            </a:r>
            <a:r>
              <a:rPr lang="da-DK" sz="1800" dirty="0" smtClean="0">
                <a:latin typeface="Consolas" pitchFamily="49" charset="0"/>
                <a:cs typeface="Arial"/>
              </a:rPr>
              <a:t>)</a:t>
            </a:r>
          </a:p>
          <a:p>
            <a:pPr lvl="1"/>
            <a:endParaRPr lang="da-DK" sz="1800" dirty="0">
              <a:latin typeface="Arial"/>
              <a:cs typeface="Arial"/>
            </a:endParaRPr>
          </a:p>
          <a:p>
            <a:pPr lvl="1"/>
            <a:endParaRPr lang="da-DK" sz="1800" dirty="0" smtClean="0">
              <a:latin typeface="Arial"/>
              <a:cs typeface="Arial"/>
            </a:endParaRPr>
          </a:p>
          <a:p>
            <a:pPr lvl="1"/>
            <a:endParaRPr lang="da-DK" sz="1800" dirty="0">
              <a:latin typeface="Arial"/>
              <a:cs typeface="Arial"/>
            </a:endParaRPr>
          </a:p>
          <a:p>
            <a:pPr lvl="1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pPr lvl="1"/>
            <a:r>
              <a:rPr lang="da-DK" sz="1800" dirty="0" smtClean="0">
                <a:latin typeface="Arial"/>
                <a:cs typeface="Arial"/>
              </a:rPr>
              <a:t>Udregn andel: </a:t>
            </a:r>
            <a:r>
              <a:rPr lang="da-DK" sz="1800" dirty="0" smtClean="0">
                <a:latin typeface="Consolas" pitchFamily="49" charset="0"/>
                <a:cs typeface="Arial"/>
              </a:rPr>
              <a:t>andel = antal / 2705</a:t>
            </a:r>
          </a:p>
          <a:p>
            <a:pPr lvl="1"/>
            <a:endParaRPr lang="da-DK" sz="1800" dirty="0">
              <a:latin typeface="Arial"/>
              <a:cs typeface="Arial"/>
            </a:endParaRPr>
          </a:p>
          <a:p>
            <a:pPr lvl="1"/>
            <a:endParaRPr lang="da-DK" sz="1800" dirty="0" smtClean="0">
              <a:latin typeface="Arial"/>
              <a:cs typeface="Arial"/>
            </a:endParaRPr>
          </a:p>
          <a:p>
            <a:pPr lvl="1"/>
            <a:endParaRPr lang="da-DK" sz="1800" dirty="0">
              <a:latin typeface="Arial"/>
              <a:cs typeface="Arial"/>
            </a:endParaRPr>
          </a:p>
          <a:p>
            <a:pPr lvl="1"/>
            <a:endParaRPr lang="da-DK" sz="1800" dirty="0" smtClean="0">
              <a:latin typeface="Arial"/>
              <a:cs typeface="Arial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 l="34125" t="27400" r="19151" b="61680"/>
          <a:stretch>
            <a:fillRect/>
          </a:stretch>
        </p:blipFill>
        <p:spPr bwMode="auto">
          <a:xfrm>
            <a:off x="1907704" y="2708920"/>
            <a:ext cx="64087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 l="34125" t="26560" r="19151" b="60840"/>
          <a:stretch>
            <a:fillRect/>
          </a:stretch>
        </p:blipFill>
        <p:spPr bwMode="auto">
          <a:xfrm>
            <a:off x="1907704" y="4437112"/>
            <a:ext cx="64087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96952"/>
            <a:ext cx="60293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Stikprøvefordelingen af andele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</p:spPr>
        <p:txBody>
          <a:bodyPr/>
          <a:lstStyle/>
          <a:p>
            <a:r>
              <a:rPr lang="da-DK" sz="2200" dirty="0" smtClean="0"/>
              <a:t>Resultat i SPSS</a:t>
            </a:r>
          </a:p>
          <a:p>
            <a:endParaRPr lang="da-DK" sz="1000" dirty="0" smtClean="0"/>
          </a:p>
          <a:p>
            <a:endParaRPr lang="da-DK" sz="2200" dirty="0" smtClean="0"/>
          </a:p>
          <a:p>
            <a:endParaRPr lang="da-DK" sz="2200" dirty="0" smtClean="0"/>
          </a:p>
          <a:p>
            <a:r>
              <a:rPr lang="da-DK" sz="2200" dirty="0" smtClean="0"/>
              <a:t>Histogram of simulerede andele</a:t>
            </a:r>
          </a:p>
          <a:p>
            <a:endParaRPr lang="da-DK" sz="2200" dirty="0"/>
          </a:p>
          <a:p>
            <a:endParaRPr lang="da-DK" sz="2200" dirty="0" smtClean="0"/>
          </a:p>
          <a:p>
            <a:endParaRPr lang="da-DK" sz="2200" dirty="0"/>
          </a:p>
          <a:p>
            <a:endParaRPr lang="da-DK" sz="2200" dirty="0" smtClean="0"/>
          </a:p>
          <a:p>
            <a:pPr>
              <a:buNone/>
            </a:pPr>
            <a:endParaRPr lang="da-DK" sz="2200" dirty="0" smtClean="0"/>
          </a:p>
          <a:p>
            <a:r>
              <a:rPr lang="da-DK" sz="2200" dirty="0" smtClean="0"/>
              <a:t>Var der i virkeligheden dødt løb, så er en stikprøveandel på 56.5% meget usandsynlig.</a:t>
            </a:r>
          </a:p>
          <a:p>
            <a:r>
              <a:rPr lang="da-DK" sz="2200" dirty="0" smtClean="0"/>
              <a:t>Dvs. vi kan være ret sikre på at </a:t>
            </a:r>
            <a:r>
              <a:rPr lang="da-DK" sz="2200" dirty="0" err="1" smtClean="0"/>
              <a:t>Mr</a:t>
            </a:r>
            <a:r>
              <a:rPr lang="da-DK" sz="2200" dirty="0" smtClean="0"/>
              <a:t> S. vinder.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6732240" y="3717032"/>
            <a:ext cx="17281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45091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56.5%</a:t>
            </a:r>
            <a:endParaRPr lang="da-DK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63688" y="4509120"/>
            <a:ext cx="64807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 cstate="print"/>
          <a:srcRect l="27825" t="35280" r="31751" b="54119"/>
          <a:stretch>
            <a:fillRect/>
          </a:stretch>
        </p:blipFill>
        <p:spPr bwMode="auto">
          <a:xfrm>
            <a:off x="899592" y="1512168"/>
            <a:ext cx="554461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Stikprøvefordeling for </a:t>
            </a:r>
            <a:r>
              <a:rPr lang="da-DK" i="1" dirty="0"/>
              <a:t>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34173"/>
          </a:xfrm>
        </p:spPr>
        <p:txBody>
          <a:bodyPr/>
          <a:lstStyle/>
          <a:p>
            <a:r>
              <a:rPr lang="da-DK" sz="2200" dirty="0" smtClean="0"/>
              <a:t>Stikprøve-gennemsnittet </a:t>
            </a:r>
            <a:r>
              <a:rPr lang="da-DK" sz="2200" i="1" dirty="0" smtClean="0"/>
              <a:t>y</a:t>
            </a:r>
            <a:r>
              <a:rPr lang="da-DK" sz="2200" dirty="0" smtClean="0"/>
              <a:t> er en (stokastisk) variabel, da y variere (tilfældigt) fra gang til gang. Faktisk vil </a:t>
            </a:r>
            <a:r>
              <a:rPr lang="da-DK" sz="2200" i="1" dirty="0" smtClean="0"/>
              <a:t>y</a:t>
            </a:r>
            <a:r>
              <a:rPr lang="da-DK" sz="2200" dirty="0" smtClean="0"/>
              <a:t> varierer omkring populations-gennemsnittet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dirty="0" smtClean="0"/>
              <a:t>. </a:t>
            </a:r>
          </a:p>
          <a:p>
            <a:endParaRPr lang="da-DK" sz="2200" dirty="0" smtClean="0"/>
          </a:p>
          <a:p>
            <a:r>
              <a:rPr lang="da-DK" sz="2200" dirty="0" smtClean="0"/>
              <a:t>Antag vi har en stikprøve af størrelse </a:t>
            </a:r>
            <a:r>
              <a:rPr lang="da-DK" sz="2200" i="1" dirty="0" smtClean="0"/>
              <a:t>n</a:t>
            </a:r>
            <a:r>
              <a:rPr lang="da-DK" sz="2200" dirty="0" smtClean="0"/>
              <a:t> fra en population med middelværdi </a:t>
            </a:r>
            <a:r>
              <a:rPr lang="da-DK" sz="2200" i="1" dirty="0" smtClean="0">
                <a:latin typeface="Symbol" pitchFamily="18" charset="2"/>
              </a:rPr>
              <a:t>m</a:t>
            </a:r>
            <a:r>
              <a:rPr lang="da-DK" sz="2200" dirty="0" smtClean="0"/>
              <a:t> og </a:t>
            </a:r>
            <a:r>
              <a:rPr lang="da-DK" sz="2200" dirty="0" err="1" smtClean="0"/>
              <a:t>s.a</a:t>
            </a:r>
            <a:r>
              <a:rPr lang="da-DK" sz="2200" dirty="0" smtClean="0"/>
              <a:t>. </a:t>
            </a:r>
            <a:r>
              <a:rPr lang="da-DK" sz="2200" i="1" dirty="0" smtClean="0">
                <a:latin typeface="Symbol" pitchFamily="18" charset="2"/>
              </a:rPr>
              <a:t>s</a:t>
            </a:r>
            <a:r>
              <a:rPr lang="da-DK" sz="2200" dirty="0" smtClean="0"/>
              <a:t>.</a:t>
            </a:r>
          </a:p>
          <a:p>
            <a:endParaRPr lang="da-DK" sz="2200" dirty="0" smtClean="0"/>
          </a:p>
          <a:p>
            <a:r>
              <a:rPr lang="da-DK" sz="2200" dirty="0" smtClean="0"/>
              <a:t>Stikprøvefordelingen for </a:t>
            </a:r>
            <a:r>
              <a:rPr lang="da-DK" sz="2200" i="1" dirty="0" smtClean="0"/>
              <a:t>y </a:t>
            </a:r>
            <a:r>
              <a:rPr lang="da-DK" sz="2200" dirty="0" smtClean="0"/>
              <a:t>har da </a:t>
            </a:r>
          </a:p>
          <a:p>
            <a:pPr lvl="1"/>
            <a:r>
              <a:rPr lang="da-DK" sz="2200" dirty="0" smtClean="0"/>
              <a:t>middelværdi	       </a:t>
            </a:r>
            <a:r>
              <a:rPr lang="da-DK" sz="2200" i="1" dirty="0" smtClean="0">
                <a:latin typeface="Symbol" pitchFamily="18" charset="2"/>
              </a:rPr>
              <a:t>m</a:t>
            </a:r>
            <a:endParaRPr lang="da-DK" sz="2200" dirty="0" smtClean="0">
              <a:latin typeface="Symbol" pitchFamily="18" charset="2"/>
            </a:endParaRPr>
          </a:p>
          <a:p>
            <a:pPr lvl="1"/>
            <a:endParaRPr lang="da-DK" sz="2200" dirty="0" smtClean="0"/>
          </a:p>
          <a:p>
            <a:pPr lvl="1"/>
            <a:r>
              <a:rPr lang="da-DK" sz="2200" dirty="0" smtClean="0"/>
              <a:t>standardafvigelse		(betegnes standardfejlen)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292080" y="548680"/>
            <a:ext cx="21602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3730" name="Ligning" r:id="rId3" imgW="114120" imgH="215640" progId="Equation.3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730625" y="4832350"/>
          <a:ext cx="1103313" cy="792163"/>
        </p:xfrm>
        <a:graphic>
          <a:graphicData uri="http://schemas.openxmlformats.org/presentationml/2006/ole">
            <p:oleObj spid="_x0000_s73731" name="Ligning" r:id="rId4" imgW="583920" imgH="41904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588224" y="1628800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95936" y="1268760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23928" y="3933056"/>
            <a:ext cx="1440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Stemmer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da-DK" sz="2200" dirty="0" smtClean="0"/>
              <a:t>Lad variablen </a:t>
            </a:r>
            <a:r>
              <a:rPr lang="da-DK" sz="2200" i="1" dirty="0" smtClean="0"/>
              <a:t>y</a:t>
            </a:r>
            <a:r>
              <a:rPr lang="da-DK" sz="2200" dirty="0" smtClean="0"/>
              <a:t> betegne om vil stemme på Mr. S eller ej.</a:t>
            </a:r>
          </a:p>
          <a:p>
            <a:endParaRPr lang="da-DK" sz="2200" dirty="0" smtClean="0"/>
          </a:p>
          <a:p>
            <a:r>
              <a:rPr lang="da-DK" sz="2200" dirty="0" smtClean="0"/>
              <a:t>Antag	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da-DK" sz="2200" dirty="0" smtClean="0"/>
              <a:t>	(Stemme på </a:t>
            </a:r>
            <a:r>
              <a:rPr lang="da-DK" sz="2200" dirty="0" err="1" smtClean="0"/>
              <a:t>Schwrarzenegger</a:t>
            </a:r>
            <a:r>
              <a:rPr lang="da-DK" sz="2200" dirty="0" smtClean="0"/>
              <a:t>)</a:t>
            </a:r>
          </a:p>
          <a:p>
            <a:pPr>
              <a:buNone/>
            </a:pPr>
            <a:r>
              <a:rPr lang="da-DK" sz="2200" dirty="0"/>
              <a:t>	</a:t>
            </a:r>
            <a:r>
              <a:rPr lang="da-DK" sz="2200" dirty="0" smtClean="0"/>
              <a:t>		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da-DK" sz="2200" dirty="0" smtClean="0"/>
              <a:t>	(Stemme på ham den anden)</a:t>
            </a:r>
          </a:p>
          <a:p>
            <a:endParaRPr lang="da-DK" sz="2200" dirty="0" smtClean="0"/>
          </a:p>
          <a:p>
            <a:r>
              <a:rPr lang="da-DK" sz="2200" dirty="0" smtClean="0"/>
              <a:t>Antag	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P(1) =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	(0 ≤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≤ 1)</a:t>
            </a:r>
          </a:p>
          <a:p>
            <a:pPr>
              <a:buNone/>
            </a:pP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		P(0) = 1 -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da-DK" sz="1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2200" dirty="0" smtClean="0"/>
          </a:p>
          <a:p>
            <a:r>
              <a:rPr lang="da-DK" sz="2200" dirty="0" smtClean="0"/>
              <a:t>Da gælder </a:t>
            </a:r>
            <a:r>
              <a:rPr lang="da-DK" sz="2200" i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200" dirty="0" smtClean="0">
                <a:cs typeface="Times New Roman" pitchFamily="18" charset="0"/>
              </a:rPr>
              <a:t>og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200" i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200" dirty="0" smtClean="0">
                <a:cs typeface="Times New Roman" pitchFamily="18" charset="0"/>
              </a:rPr>
              <a:t>Stemmeandelen er et gennemsnit af mange </a:t>
            </a:r>
            <a:r>
              <a:rPr lang="da-DK" sz="2200" i="1" dirty="0" smtClean="0">
                <a:cs typeface="Times New Roman" pitchFamily="18" charset="0"/>
              </a:rPr>
              <a:t>y</a:t>
            </a:r>
            <a:r>
              <a:rPr lang="da-DK" sz="2200" dirty="0" smtClean="0">
                <a:cs typeface="Times New Roman" pitchFamily="18" charset="0"/>
              </a:rPr>
              <a:t>’er. </a:t>
            </a:r>
          </a:p>
          <a:p>
            <a:r>
              <a:rPr lang="da-DK" sz="2200" b="1" dirty="0" smtClean="0">
                <a:cs typeface="Times New Roman" pitchFamily="18" charset="0"/>
              </a:rPr>
              <a:t>Bemærk:</a:t>
            </a:r>
            <a:r>
              <a:rPr lang="da-DK" sz="2200" dirty="0" smtClean="0">
                <a:cs typeface="Times New Roman" pitchFamily="18" charset="0"/>
              </a:rPr>
              <a:t> </a:t>
            </a:r>
            <a:r>
              <a:rPr lang="da-DK" sz="2200" i="1" dirty="0" smtClean="0">
                <a:cs typeface="Times New Roman" pitchFamily="18" charset="0"/>
              </a:rPr>
              <a:t>m</a:t>
            </a:r>
            <a:r>
              <a:rPr lang="da-DK" sz="2200" dirty="0" smtClean="0">
                <a:cs typeface="Times New Roman" pitchFamily="18" charset="0"/>
              </a:rPr>
              <a:t> er populationsandelen af stemmer på Mr. S.</a:t>
            </a:r>
            <a:endParaRPr lang="da-DK" sz="2200" b="1" dirty="0" smtClean="0"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23928" y="4414667"/>
          <a:ext cx="1158957" cy="454493"/>
        </p:xfrm>
        <a:graphic>
          <a:graphicData uri="http://schemas.openxmlformats.org/presentationml/2006/ole">
            <p:oleObj spid="_x0000_s72706" name="Ligning" r:id="rId3" imgW="647640" imgH="25380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588224" y="4787860"/>
            <a:ext cx="20882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4" idx="2"/>
          </p:cNvCxnSpPr>
          <p:nvPr/>
        </p:nvCxnSpPr>
        <p:spPr>
          <a:xfrm rot="5400000" flipH="1" flipV="1">
            <a:off x="7236296" y="485986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164288" y="3707740"/>
            <a:ext cx="28803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ctangle 14"/>
          <p:cNvSpPr/>
          <p:nvPr/>
        </p:nvSpPr>
        <p:spPr>
          <a:xfrm>
            <a:off x="7956376" y="3275692"/>
            <a:ext cx="28803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8028384" y="485986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4288" y="48691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0</a:t>
            </a:r>
            <a:endParaRPr lang="da-DK" dirty="0"/>
          </a:p>
        </p:txBody>
      </p:sp>
      <p:sp>
        <p:nvSpPr>
          <p:cNvPr id="20" name="TextBox 19"/>
          <p:cNvSpPr txBox="1"/>
          <p:nvPr/>
        </p:nvSpPr>
        <p:spPr>
          <a:xfrm>
            <a:off x="7944326" y="4859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1</a:t>
            </a:r>
            <a:endParaRPr lang="da-DK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5832140" y="3969060"/>
            <a:ext cx="1944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32240" y="3284984"/>
            <a:ext cx="108012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32240" y="3717032"/>
            <a:ext cx="288032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00192" y="30689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349171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1-p</a:t>
            </a:r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Stemmer – fortsat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For populationen har vi altså</a:t>
            </a:r>
          </a:p>
          <a:p>
            <a:pPr lvl="1"/>
            <a:r>
              <a:rPr lang="da-DK" sz="2200" dirty="0" smtClean="0"/>
              <a:t>at </a:t>
            </a:r>
            <a:r>
              <a:rPr lang="da-DK" sz="2200" i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200" dirty="0" smtClean="0">
                <a:cs typeface="Times New Roman" pitchFamily="18" charset="0"/>
              </a:rPr>
              <a:t>og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200" i="1" dirty="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lvl="1"/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Dvs.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har middelværdi </a:t>
            </a:r>
            <a:r>
              <a:rPr lang="da-DK" sz="2200" i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og standardfejl </a:t>
            </a:r>
          </a:p>
          <a:p>
            <a:pPr lvl="1"/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200" dirty="0" smtClean="0">
                <a:cs typeface="Times New Roman" pitchFamily="18" charset="0"/>
              </a:rPr>
              <a:t>Jf. tommelfingerregel, er vil 95% af alle stikprøveandele ligge i intervallet </a:t>
            </a:r>
          </a:p>
          <a:p>
            <a:endParaRPr lang="da-DK" sz="2200" dirty="0" smtClean="0">
              <a:cs typeface="Times New Roman" pitchFamily="18" charset="0"/>
            </a:endParaRPr>
          </a:p>
          <a:p>
            <a:r>
              <a:rPr lang="da-DK" sz="2200" dirty="0" smtClean="0">
                <a:cs typeface="Times New Roman" pitchFamily="18" charset="0"/>
              </a:rPr>
              <a:t>Antager vi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=0.50 </a:t>
            </a:r>
            <a:r>
              <a:rPr lang="da-DK" sz="2200" dirty="0" smtClean="0">
                <a:cs typeface="Times New Roman" pitchFamily="18" charset="0"/>
              </a:rPr>
              <a:t>(dødt løb) har vi:</a:t>
            </a:r>
          </a:p>
          <a:p>
            <a:endParaRPr lang="da-DK" sz="2200" dirty="0" smtClean="0">
              <a:cs typeface="Times New Roman" pitchFamily="18" charset="0"/>
            </a:endParaRPr>
          </a:p>
          <a:p>
            <a:endParaRPr lang="da-DK" sz="2200" dirty="0" smtClean="0">
              <a:cs typeface="Times New Roman" pitchFamily="18" charset="0"/>
            </a:endParaRPr>
          </a:p>
          <a:p>
            <a:r>
              <a:rPr lang="da-DK" sz="2200" dirty="0" smtClean="0">
                <a:cs typeface="Times New Roman" pitchFamily="18" charset="0"/>
              </a:rPr>
              <a:t>Bemærk: Intervallet bliver kortere, hvis vi øger </a:t>
            </a:r>
            <a:r>
              <a:rPr lang="da-DK" sz="2200" i="1" dirty="0" smtClean="0">
                <a:cs typeface="Times New Roman" pitchFamily="18" charset="0"/>
              </a:rPr>
              <a:t>n</a:t>
            </a:r>
            <a:r>
              <a:rPr lang="da-DK" sz="2200" dirty="0" smtClean="0">
                <a:cs typeface="Times New Roman" pitchFamily="18" charset="0"/>
              </a:rPr>
              <a:t>.  </a:t>
            </a:r>
            <a:endParaRPr lang="da-DK" sz="2200" dirty="0"/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3275856" y="1988840"/>
          <a:ext cx="1158875" cy="454025"/>
        </p:xfrm>
        <a:graphic>
          <a:graphicData uri="http://schemas.openxmlformats.org/presentationml/2006/ole">
            <p:oleObj spid="_x0000_s136194" name="Ligning" r:id="rId3" imgW="647640" imgH="253800" progId="Equation.3">
              <p:embed/>
            </p:oleObj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6444208" y="2205360"/>
          <a:ext cx="1897063" cy="863600"/>
        </p:xfrm>
        <a:graphic>
          <a:graphicData uri="http://schemas.openxmlformats.org/presentationml/2006/ole">
            <p:oleObj spid="_x0000_s136196" name="Ligning" r:id="rId4" imgW="1002960" imgH="457200" progId="Equation.3">
              <p:embed/>
            </p:oleObj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2195736" y="3573016"/>
          <a:ext cx="935038" cy="430213"/>
        </p:xfrm>
        <a:graphic>
          <a:graphicData uri="http://schemas.openxmlformats.org/presentationml/2006/ole">
            <p:oleObj spid="_x0000_s136197" name="Ligning" r:id="rId5" imgW="520560" imgH="241200" progId="Equation.3">
              <p:embed/>
            </p:oleObj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6324798" y="4653136"/>
          <a:ext cx="2279650" cy="430213"/>
        </p:xfrm>
        <a:graphic>
          <a:graphicData uri="http://schemas.openxmlformats.org/presentationml/2006/ole">
            <p:oleObj spid="_x0000_s136198" name="Ligning" r:id="rId6" imgW="1269720" imgH="241200" progId="Equation.3">
              <p:embed/>
            </p:oleObj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5307855" y="4292600"/>
          <a:ext cx="2576513" cy="454025"/>
        </p:xfrm>
        <a:graphic>
          <a:graphicData uri="http://schemas.openxmlformats.org/presentationml/2006/ole">
            <p:oleObj spid="_x0000_s136199" name="Ligning" r:id="rId7" imgW="143496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1124744"/>
            <a:ext cx="8352928" cy="151216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Central grænseværdisætning (CLT)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523"/>
            <a:ext cx="8219256" cy="5178797"/>
          </a:xfrm>
        </p:spPr>
        <p:txBody>
          <a:bodyPr/>
          <a:lstStyle/>
          <a:p>
            <a:r>
              <a:rPr lang="da-DK" sz="2200" b="1" dirty="0" smtClean="0"/>
              <a:t>Central grænseværdisætning</a:t>
            </a:r>
          </a:p>
          <a:p>
            <a:pPr lvl="1"/>
            <a:r>
              <a:rPr lang="da-DK" sz="2200" dirty="0" smtClean="0"/>
              <a:t>For en tilfældig stikprøve med en tilstrækkelig </a:t>
            </a:r>
            <a:r>
              <a:rPr lang="da-DK" sz="2200" b="1" dirty="0" smtClean="0"/>
              <a:t>stor stikprøvestørrelse </a:t>
            </a:r>
            <a:r>
              <a:rPr lang="da-DK" sz="2200" i="1" dirty="0" smtClean="0"/>
              <a:t>n</a:t>
            </a:r>
            <a:r>
              <a:rPr lang="da-DK" sz="2200" dirty="0" smtClean="0"/>
              <a:t>, vil stikprøvefordelingen af stikprøvegennemsnittet </a:t>
            </a:r>
            <a:r>
              <a:rPr lang="da-DK" sz="2200" i="1" dirty="0" smtClean="0"/>
              <a:t>y</a:t>
            </a:r>
            <a:r>
              <a:rPr lang="da-DK" sz="2200" dirty="0" smtClean="0"/>
              <a:t> være ca. </a:t>
            </a:r>
            <a:r>
              <a:rPr lang="da-DK" sz="2200" b="1" dirty="0" smtClean="0"/>
              <a:t>normalfordelt</a:t>
            </a:r>
            <a:r>
              <a:rPr lang="da-DK" sz="2200" dirty="0" smtClean="0"/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11960" y="2276872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80928"/>
            <a:ext cx="4781985" cy="361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7544" y="2780928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da-DK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Eksempel</a:t>
            </a:r>
            <a:r>
              <a:rPr kumimoji="0" lang="da-DK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da-DK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a-DK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</a:t>
            </a:r>
            <a:r>
              <a:rPr kumimoji="0" lang="da-DK" sz="2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gennemsnitlige antal øjne </a:t>
            </a:r>
            <a:r>
              <a:rPr kumimoji="0" lang="da-DK" sz="2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da-DK" sz="220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da-DK" sz="2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a-DK" sz="2200" kern="0" dirty="0" smtClean="0">
                <a:latin typeface="+mn-lt"/>
              </a:rPr>
              <a:t>kast</a:t>
            </a:r>
            <a:r>
              <a:rPr kumimoji="0" lang="da-DK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</a:t>
            </a:r>
            <a:r>
              <a:rPr kumimoji="0" lang="da-DK" sz="2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</a:t>
            </a:r>
            <a:r>
              <a:rPr kumimoji="0" lang="da-DK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a-DK" sz="2200" kern="0" dirty="0" smtClean="0">
                <a:latin typeface="+mn-lt"/>
              </a:rPr>
              <a:t>terning. </a:t>
            </a:r>
            <a:r>
              <a:rPr kumimoji="0" lang="da-DK" sz="22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da-DK" sz="2200" i="0" kern="0" baseline="0" dirty="0">
                <a:latin typeface="+mn-lt"/>
              </a:rPr>
              <a:t>	</a:t>
            </a:r>
            <a:r>
              <a:rPr lang="da-DK" sz="2200" kern="0" dirty="0" smtClean="0">
                <a:latin typeface="+mn-lt"/>
              </a:rPr>
              <a:t>Til høje: </a:t>
            </a:r>
            <a:r>
              <a:rPr lang="da-DK" sz="2200" i="1" kern="0" dirty="0" smtClean="0">
                <a:latin typeface="+mn-lt"/>
              </a:rPr>
              <a:t>k</a:t>
            </a:r>
            <a:r>
              <a:rPr lang="da-DK" sz="2200" kern="0" dirty="0" smtClean="0">
                <a:latin typeface="+mn-lt"/>
              </a:rPr>
              <a:t> = 1,2,5,10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da-DK" sz="2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a-DK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Bemærk</a:t>
            </a:r>
            <a:r>
              <a:rPr kumimoji="0" lang="da-DK" sz="2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da-DK" sz="2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Allerede med </a:t>
            </a:r>
            <a:r>
              <a:rPr kumimoji="0" lang="da-DK" sz="220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</a:t>
            </a:r>
            <a:r>
              <a:rPr kumimoji="0" lang="da-DK" sz="220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10 kast er gennemsnittet meget lig en normalfordeling.</a:t>
            </a:r>
            <a:endParaRPr kumimoji="0" lang="da-DK" sz="2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Sandsynlighed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b="1" dirty="0" smtClean="0"/>
              <a:t>Sandsynlighed</a:t>
            </a:r>
          </a:p>
          <a:p>
            <a:pPr lvl="1"/>
            <a:r>
              <a:rPr lang="da-DK" sz="2200" dirty="0" smtClean="0"/>
              <a:t>Sandsynligheden for en hændelse </a:t>
            </a:r>
            <a:r>
              <a:rPr lang="da-DK" sz="2200" i="1" dirty="0" smtClean="0"/>
              <a:t>A</a:t>
            </a:r>
            <a:r>
              <a:rPr lang="da-DK" sz="2200" dirty="0" smtClean="0"/>
              <a:t> er andelen af gange eksperimentet resulterer i hændelsen </a:t>
            </a:r>
            <a:r>
              <a:rPr lang="da-DK" sz="2200" i="1" dirty="0" smtClean="0"/>
              <a:t>A</a:t>
            </a:r>
            <a:r>
              <a:rPr lang="da-DK" sz="2200" dirty="0" smtClean="0"/>
              <a:t> </a:t>
            </a:r>
            <a:r>
              <a:rPr lang="da-DK" sz="2200" i="1" u="sng" dirty="0" smtClean="0"/>
              <a:t>i det lange løb</a:t>
            </a:r>
            <a:r>
              <a:rPr lang="da-DK" sz="2200" dirty="0" smtClean="0"/>
              <a:t>.</a:t>
            </a:r>
          </a:p>
          <a:p>
            <a:endParaRPr lang="da-DK" sz="2200" b="1" dirty="0" smtClean="0"/>
          </a:p>
          <a:p>
            <a:r>
              <a:rPr lang="da-DK" sz="2200" b="1" dirty="0" smtClean="0"/>
              <a:t>Notation</a:t>
            </a:r>
            <a:endParaRPr lang="da-DK" sz="2200" dirty="0" smtClean="0"/>
          </a:p>
          <a:p>
            <a:pPr lvl="1"/>
            <a:r>
              <a:rPr lang="da-DK" sz="2200" dirty="0" smtClean="0"/>
              <a:t>P(</a:t>
            </a:r>
            <a:r>
              <a:rPr lang="da-DK" sz="2200" i="1" dirty="0" smtClean="0"/>
              <a:t>A</a:t>
            </a:r>
            <a:r>
              <a:rPr lang="da-DK" sz="2200" dirty="0" smtClean="0"/>
              <a:t>) betegner sandsynligheden for hændelsen </a:t>
            </a:r>
            <a:r>
              <a:rPr lang="da-DK" sz="2200" i="1" dirty="0" smtClean="0"/>
              <a:t>A</a:t>
            </a:r>
            <a:r>
              <a:rPr lang="da-DK" sz="2200" dirty="0" smtClean="0"/>
              <a:t>.</a:t>
            </a:r>
          </a:p>
          <a:p>
            <a:pPr lvl="1"/>
            <a:endParaRPr lang="da-DK" sz="2200" dirty="0"/>
          </a:p>
          <a:p>
            <a:r>
              <a:rPr lang="da-DK" sz="2200" b="1" dirty="0" smtClean="0"/>
              <a:t>Eksempel</a:t>
            </a:r>
            <a:endParaRPr lang="da-DK" sz="2200" dirty="0" smtClean="0"/>
          </a:p>
          <a:p>
            <a:pPr lvl="1"/>
            <a:r>
              <a:rPr lang="da-DK" sz="2200" dirty="0" smtClean="0"/>
              <a:t>Eksperiment: Kast med en fair mønt</a:t>
            </a:r>
          </a:p>
          <a:p>
            <a:pPr lvl="1"/>
            <a:r>
              <a:rPr lang="da-DK" sz="2200" dirty="0" smtClean="0"/>
              <a:t>P(Plat) = 0.5</a:t>
            </a:r>
          </a:p>
          <a:p>
            <a:pPr lvl="1"/>
            <a:r>
              <a:rPr lang="da-DK" sz="2200" dirty="0" smtClean="0"/>
              <a:t>I det længe løb er halvdelen af møntkastene plat.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H="1">
            <a:off x="8172400" y="5373216"/>
            <a:ext cx="288032" cy="672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Picture 6" descr="normalplotNN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948638"/>
            <a:ext cx="2407840" cy="1216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En stikprøveandel er (ca.) normalfordelt, hvis stikprøvestørrelsen er stor og populationsandelen ikke er for tæt på 0 eller 1</a:t>
            </a:r>
            <a:r>
              <a:rPr lang="da-DK" sz="2200" dirty="0" smtClean="0"/>
              <a:t>.</a:t>
            </a:r>
          </a:p>
          <a:p>
            <a:endParaRPr lang="da-DK" sz="2200" dirty="0" smtClean="0"/>
          </a:p>
          <a:p>
            <a:r>
              <a:rPr lang="da-DK" sz="2200" dirty="0" smtClean="0"/>
              <a:t>Stikprøve andelen er normalfordel med</a:t>
            </a:r>
            <a:r>
              <a:rPr lang="da-DK" sz="2200" dirty="0" smtClean="0"/>
              <a:t> middelværdi </a:t>
            </a:r>
            <a:r>
              <a:rPr lang="da-DK" sz="2200" i="1" dirty="0" smtClean="0"/>
              <a:t>p</a:t>
            </a:r>
            <a:r>
              <a:rPr lang="da-DK" sz="2200" dirty="0" smtClean="0"/>
              <a:t> og standardafvigelse                   .</a:t>
            </a:r>
          </a:p>
          <a:p>
            <a:endParaRPr lang="da-DK" sz="2200" dirty="0" smtClean="0"/>
          </a:p>
          <a:p>
            <a:r>
              <a:rPr lang="da-DK" sz="2200" dirty="0" smtClean="0"/>
              <a:t>Hvis der er dødt løb (</a:t>
            </a:r>
            <a:r>
              <a:rPr lang="da-DK" sz="2200" i="1" dirty="0" smtClean="0"/>
              <a:t>p</a:t>
            </a:r>
            <a:r>
              <a:rPr lang="da-DK" sz="2200" dirty="0" smtClean="0"/>
              <a:t> = 0.50), hvad er da sandsynligheden for at se en stikprøveandel på 0.565 eller større ved en stikprøve på 2705?</a:t>
            </a:r>
          </a:p>
          <a:p>
            <a:endParaRPr lang="da-DK" sz="1000" dirty="0" smtClean="0"/>
          </a:p>
          <a:p>
            <a:r>
              <a:rPr lang="da-DK" sz="2200" dirty="0" smtClean="0"/>
              <a:t> </a:t>
            </a:r>
            <a:endParaRPr lang="da-DK" sz="2200" dirty="0" smtClean="0"/>
          </a:p>
          <a:p>
            <a:endParaRPr lang="da-DK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3848" y="3429000"/>
          <a:ext cx="1348854" cy="415032"/>
        </p:xfrm>
        <a:graphic>
          <a:graphicData uri="http://schemas.openxmlformats.org/presentationml/2006/ole">
            <p:oleObj spid="_x0000_s147458" name="Ligning" r:id="rId4" imgW="825480" imgH="253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99592" y="5445224"/>
          <a:ext cx="2999648" cy="648072"/>
        </p:xfrm>
        <a:graphic>
          <a:graphicData uri="http://schemas.openxmlformats.org/presentationml/2006/ole">
            <p:oleObj spid="_x0000_s147459" name="Ligning" r:id="rId5" imgW="2057400" imgH="444240" progId="Equation.3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>
            <a:off x="7808411" y="5665197"/>
            <a:ext cx="72797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6296" y="602128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0.5</a:t>
            </a:r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7884368" y="602128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0.565</a:t>
            </a: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800" dirty="0" smtClean="0"/>
              <a:t>Sandsynlighed: Egenskaber og regneregler</a:t>
            </a:r>
            <a:endParaRPr lang="da-DK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0 ≤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≤ 1</a:t>
            </a:r>
          </a:p>
          <a:p>
            <a:pPr marL="841375" lvl="1" indent="-514350"/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= 0   </a:t>
            </a:r>
            <a:r>
              <a:rPr lang="da-DK" sz="2200" dirty="0" smtClean="0">
                <a:cs typeface="Times New Roman" pitchFamily="18" charset="0"/>
              </a:rPr>
              <a:t>- hændelsen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indtræffer aldrig.</a:t>
            </a:r>
          </a:p>
          <a:p>
            <a:pPr marL="841375" lvl="1" indent="-514350"/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= 1   </a:t>
            </a:r>
            <a:r>
              <a:rPr lang="da-DK" sz="2200" dirty="0" smtClean="0">
                <a:cs typeface="Times New Roman" pitchFamily="18" charset="0"/>
              </a:rPr>
              <a:t>- hændelsen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indtræffer hver gang.</a:t>
            </a:r>
          </a:p>
          <a:p>
            <a:pPr marL="841375" lvl="1" indent="-514350">
              <a:buFont typeface="+mj-lt"/>
              <a:buAutoNum type="arabicParenR"/>
            </a:pPr>
            <a:endParaRPr lang="da-DK" sz="2200" dirty="0" smtClean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 </a:t>
            </a:r>
            <a:r>
              <a:rPr lang="da-DK" sz="2200" dirty="0" smtClean="0">
                <a:cs typeface="Times New Roman" pitchFamily="18" charset="0"/>
              </a:rPr>
              <a:t>ikke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= 1 – 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41375" lvl="1" indent="-514350"/>
            <a:r>
              <a:rPr lang="da-DK" sz="2200" dirty="0" smtClean="0">
                <a:cs typeface="Times New Roman" pitchFamily="18" charset="0"/>
              </a:rPr>
              <a:t>Hvis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ikke indtræffer, så må ”ikke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cs typeface="Times New Roman" pitchFamily="18" charset="0"/>
              </a:rPr>
              <a:t>” </a:t>
            </a:r>
            <a:r>
              <a:rPr lang="da-DK" sz="2200" dirty="0" smtClean="0">
                <a:cs typeface="Times New Roman" pitchFamily="18" charset="0"/>
              </a:rPr>
              <a:t>nødvendigvis indtræffe</a:t>
            </a:r>
            <a:endParaRPr lang="da-DK" sz="2200" dirty="0" smtClean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da-DK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da-DK" sz="2200" dirty="0" smtClean="0"/>
              <a:t>Hvis hændelserne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/>
              <a:t> og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200" dirty="0" smtClean="0"/>
              <a:t> ikke kan indtræffe samtidigt gælder: </a:t>
            </a:r>
          </a:p>
          <a:p>
            <a:pPr marL="514350" indent="-514350" algn="ctr">
              <a:buNone/>
            </a:pP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eller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) = 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+ 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om sandsynlighed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da-DK" sz="2200" b="1" dirty="0" smtClean="0"/>
              <a:t>Betinget sandsynlighed</a:t>
            </a:r>
          </a:p>
          <a:p>
            <a:pPr marL="514350" indent="-514350">
              <a:buNone/>
            </a:pPr>
            <a:r>
              <a:rPr lang="da-DK" sz="2200" b="1" dirty="0" smtClean="0"/>
              <a:t>	</a:t>
            </a:r>
            <a:r>
              <a:rPr lang="da-DK" sz="2200" dirty="0" smtClean="0"/>
              <a:t>Hvis </a:t>
            </a:r>
            <a:r>
              <a:rPr lang="da-DK" sz="2200" i="1" dirty="0" smtClean="0"/>
              <a:t>A</a:t>
            </a:r>
            <a:r>
              <a:rPr lang="da-DK" sz="2200" dirty="0" smtClean="0"/>
              <a:t> og </a:t>
            </a:r>
            <a:r>
              <a:rPr lang="da-DK" sz="2200" i="1" dirty="0" smtClean="0"/>
              <a:t>B</a:t>
            </a:r>
            <a:r>
              <a:rPr lang="da-DK" sz="2200" dirty="0" smtClean="0"/>
              <a:t> er mulige udfald, så gælder                                                                   							            							              							           Hvilket kan omskrives til 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og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 = 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givet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200" dirty="0" smtClean="0"/>
          </a:p>
          <a:p>
            <a:pPr marL="514350" indent="-514350">
              <a:buFont typeface="Wingdings" pitchFamily="2" charset="2"/>
              <a:buChar char="q"/>
            </a:pPr>
            <a:endParaRPr lang="da-DK" sz="2200" dirty="0" smtClean="0"/>
          </a:p>
          <a:p>
            <a:pPr marL="514350" indent="-514350">
              <a:buFont typeface="Wingdings" pitchFamily="2" charset="2"/>
              <a:buChar char="q"/>
            </a:pPr>
            <a:r>
              <a:rPr lang="da-DK" sz="2200" b="1" dirty="0" smtClean="0"/>
              <a:t>Uafhængighed</a:t>
            </a:r>
          </a:p>
          <a:p>
            <a:pPr marL="514350" indent="-514350">
              <a:buNone/>
            </a:pPr>
            <a:r>
              <a:rPr lang="da-DK" sz="2200" b="1" dirty="0" smtClean="0"/>
              <a:t>	</a:t>
            </a:r>
            <a:r>
              <a:rPr lang="da-DK" sz="2200" dirty="0" smtClean="0"/>
              <a:t>To hændelser </a:t>
            </a:r>
            <a:r>
              <a:rPr lang="da-DK" sz="2200" i="1" dirty="0" smtClean="0"/>
              <a:t>A</a:t>
            </a:r>
            <a:r>
              <a:rPr lang="da-DK" sz="2200" dirty="0" smtClean="0"/>
              <a:t> og </a:t>
            </a:r>
            <a:r>
              <a:rPr lang="da-DK" sz="2200" i="1" dirty="0" smtClean="0"/>
              <a:t>B</a:t>
            </a:r>
            <a:r>
              <a:rPr lang="da-DK" sz="2200" dirty="0" smtClean="0"/>
              <a:t> er </a:t>
            </a:r>
            <a:r>
              <a:rPr lang="da-DK" sz="2200" b="1" dirty="0" smtClean="0"/>
              <a:t>uafhængige </a:t>
            </a:r>
            <a:r>
              <a:rPr lang="da-DK" sz="2200" dirty="0" smtClean="0"/>
              <a:t>hvis og kun hvis	     													</a:t>
            </a:r>
            <a:r>
              <a:rPr lang="da-DK" sz="2200" dirty="0" smtClean="0">
                <a:cs typeface="Times New Roman" pitchFamily="18" charset="0"/>
              </a:rPr>
              <a:t>		           hvilket kan omskrives til 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P( 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200" dirty="0" smtClean="0">
                <a:cs typeface="Times New Roman" pitchFamily="18" charset="0"/>
              </a:rPr>
              <a:t>givet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 ) = P(</a:t>
            </a:r>
            <a:r>
              <a:rPr lang="da-DK" sz="2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da-DK" dirty="0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2483768" y="2089374"/>
          <a:ext cx="3168650" cy="792162"/>
        </p:xfrm>
        <a:graphic>
          <a:graphicData uri="http://schemas.openxmlformats.org/presentationml/2006/ole">
            <p:oleObj spid="_x0000_s97282" name="Ligning" r:id="rId3" imgW="1676160" imgH="419040" progId="Equation.3">
              <p:embed/>
            </p:oleObj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3083669" y="4701009"/>
          <a:ext cx="2784475" cy="384175"/>
        </p:xfrm>
        <a:graphic>
          <a:graphicData uri="http://schemas.openxmlformats.org/presentationml/2006/ole">
            <p:oleObj spid="_x0000_s97283" name="Ligning" r:id="rId4" imgW="147312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Eksempeler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r>
              <a:rPr lang="da-DK" sz="2200" dirty="0" smtClean="0"/>
              <a:t>Eksperiment: Vælg en tilfældig mand.</a:t>
            </a:r>
          </a:p>
          <a:p>
            <a:pPr lvl="1"/>
            <a:r>
              <a:rPr lang="da-DK" sz="2200" dirty="0" smtClean="0"/>
              <a:t>Hændelse </a:t>
            </a:r>
            <a:r>
              <a:rPr lang="da-DK" sz="2200" i="1" dirty="0" smtClean="0"/>
              <a:t>A</a:t>
            </a:r>
            <a:r>
              <a:rPr lang="da-DK" sz="2200" dirty="0" smtClean="0"/>
              <a:t> </a:t>
            </a:r>
            <a:r>
              <a:rPr lang="da-DK" sz="2200" dirty="0" smtClean="0"/>
              <a:t>: Den udvalgte er kortere end 170cm</a:t>
            </a:r>
          </a:p>
          <a:p>
            <a:pPr lvl="1"/>
            <a:r>
              <a:rPr lang="da-DK" sz="2200" dirty="0" smtClean="0"/>
              <a:t>Hændelse </a:t>
            </a:r>
            <a:r>
              <a:rPr lang="da-DK" sz="2200" i="1" dirty="0" smtClean="0"/>
              <a:t>B</a:t>
            </a:r>
            <a:r>
              <a:rPr lang="da-DK" sz="2200" dirty="0" smtClean="0"/>
              <a:t> : Den udvalgte er længere end 180cm</a:t>
            </a:r>
          </a:p>
          <a:p>
            <a:r>
              <a:rPr lang="da-DK" sz="2200" dirty="0" smtClean="0"/>
              <a:t>P( højden falder </a:t>
            </a:r>
            <a:r>
              <a:rPr lang="da-DK" sz="2200" i="1" dirty="0" smtClean="0"/>
              <a:t>ikke</a:t>
            </a:r>
            <a:r>
              <a:rPr lang="da-DK" sz="2200" dirty="0" smtClean="0"/>
              <a:t> i intervallet 170 til 180cm) = P(A eller B) = P(A) + P(B)</a:t>
            </a:r>
          </a:p>
          <a:p>
            <a:endParaRPr lang="da-DK" sz="2200" dirty="0" smtClean="0"/>
          </a:p>
          <a:p>
            <a:r>
              <a:rPr lang="da-DK" sz="2200" dirty="0" smtClean="0"/>
              <a:t>Eksperiment: Vælg en voksen amerikaner</a:t>
            </a:r>
          </a:p>
          <a:p>
            <a:pPr lvl="1"/>
            <a:r>
              <a:rPr lang="da-DK" sz="2200" dirty="0" smtClean="0"/>
              <a:t>Hændelse A: Personen er gift	P(A) = 0.56</a:t>
            </a:r>
          </a:p>
          <a:p>
            <a:pPr lvl="1"/>
            <a:r>
              <a:rPr lang="da-DK" sz="2200" dirty="0" smtClean="0"/>
              <a:t>Hændelse B: Personen er meget glad.</a:t>
            </a:r>
          </a:p>
          <a:p>
            <a:pPr lvl="1"/>
            <a:r>
              <a:rPr lang="da-DK" sz="2200" dirty="0" smtClean="0"/>
              <a:t>Sandsynligheden for at en gift person er meget glad er 0.40</a:t>
            </a:r>
          </a:p>
          <a:p>
            <a:r>
              <a:rPr lang="da-DK" sz="2200" dirty="0" smtClean="0"/>
              <a:t>P( er gift </a:t>
            </a:r>
            <a:r>
              <a:rPr lang="da-DK" sz="2200" i="1" dirty="0" smtClean="0"/>
              <a:t>og</a:t>
            </a:r>
            <a:r>
              <a:rPr lang="da-DK" sz="2200" dirty="0" smtClean="0"/>
              <a:t> meget glad) = P(er gift) P(meget glad </a:t>
            </a:r>
            <a:r>
              <a:rPr lang="da-DK" sz="2200" i="1" dirty="0" smtClean="0"/>
              <a:t>givet</a:t>
            </a:r>
            <a:r>
              <a:rPr lang="da-DK" sz="2200" dirty="0" smtClean="0"/>
              <a:t> er gift)</a:t>
            </a:r>
          </a:p>
          <a:p>
            <a:pPr>
              <a:buNone/>
            </a:pPr>
            <a:r>
              <a:rPr lang="da-DK" sz="2200" dirty="0" smtClean="0"/>
              <a:t>	</a:t>
            </a:r>
            <a:r>
              <a:rPr lang="da-DK" sz="2200" dirty="0" smtClean="0"/>
              <a:t>				= 0.56*0.40 = 0.22.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Eksperiment: Vælg tilfældig studerende</a:t>
            </a:r>
            <a:endParaRPr lang="da-DK" sz="2200" dirty="0"/>
          </a:p>
          <a:p>
            <a:pPr lvl="1"/>
            <a:r>
              <a:rPr lang="da-DK" sz="2200" dirty="0" smtClean="0"/>
              <a:t>A: Personen GEO studerende</a:t>
            </a:r>
          </a:p>
          <a:p>
            <a:pPr lvl="1"/>
            <a:r>
              <a:rPr lang="da-DK" sz="2200" dirty="0" smtClean="0"/>
              <a:t>B: Personen er en mandlig studerende</a:t>
            </a:r>
          </a:p>
          <a:p>
            <a:pPr lvl="1"/>
            <a:r>
              <a:rPr lang="da-DK" sz="2200" dirty="0" smtClean="0"/>
              <a:t>P(GEO </a:t>
            </a:r>
            <a:r>
              <a:rPr lang="da-DK" sz="2200" i="1" dirty="0" smtClean="0"/>
              <a:t>givet </a:t>
            </a:r>
            <a:r>
              <a:rPr lang="da-DK" sz="2200" dirty="0" smtClean="0"/>
              <a:t>Mandlig) 	= P(GEO </a:t>
            </a:r>
            <a:r>
              <a:rPr lang="da-DK" sz="2200" i="1" dirty="0" smtClean="0"/>
              <a:t>og</a:t>
            </a:r>
            <a:r>
              <a:rPr lang="da-DK" sz="2200" dirty="0" smtClean="0"/>
              <a:t> Mandlig)/P(Mandlig)</a:t>
            </a:r>
          </a:p>
          <a:p>
            <a:pPr lvl="1">
              <a:buNone/>
            </a:pPr>
            <a:r>
              <a:rPr lang="da-DK" sz="2200" dirty="0" smtClean="0"/>
              <a:t>	</a:t>
            </a:r>
            <a:r>
              <a:rPr lang="da-DK" sz="2200" dirty="0" smtClean="0"/>
              <a:t>				=</a:t>
            </a:r>
          </a:p>
          <a:p>
            <a:pPr lvl="1"/>
            <a:endParaRPr lang="da-DK" sz="2200" dirty="0" smtClean="0"/>
          </a:p>
          <a:p>
            <a:r>
              <a:rPr lang="da-DK" sz="2200" dirty="0" smtClean="0"/>
              <a:t>Eksperiment: Kaste to terninger</a:t>
            </a:r>
          </a:p>
          <a:p>
            <a:pPr lvl="1"/>
            <a:r>
              <a:rPr lang="da-DK" sz="2200" dirty="0" smtClean="0"/>
              <a:t>A: Første terning er en 6’er</a:t>
            </a:r>
          </a:p>
          <a:p>
            <a:pPr lvl="1"/>
            <a:r>
              <a:rPr lang="da-DK" sz="2200" dirty="0" smtClean="0"/>
              <a:t>B: Anden terning er en 6’er</a:t>
            </a:r>
          </a:p>
          <a:p>
            <a:pPr lvl="1"/>
            <a:r>
              <a:rPr lang="da-DK" sz="2200" dirty="0" smtClean="0"/>
              <a:t>P(Slå to 6’ere) =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Stokastisk variabel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b="1" dirty="0" smtClean="0"/>
              <a:t>Stokastisk variabel</a:t>
            </a:r>
            <a:endParaRPr lang="da-DK" sz="2200" dirty="0" smtClean="0"/>
          </a:p>
          <a:p>
            <a:pPr lvl="1"/>
            <a:r>
              <a:rPr lang="da-DK" sz="2200" dirty="0" smtClean="0"/>
              <a:t>Antag vi kan knytte en talværdi til hvert udfald af et eksperiment. Hvert eksperiment fører således til et tilfældigt tal.</a:t>
            </a:r>
          </a:p>
          <a:p>
            <a:pPr lvl="1"/>
            <a:r>
              <a:rPr lang="da-DK" sz="2200" dirty="0" smtClean="0"/>
              <a:t>Dette tilfældige tal kaldes en </a:t>
            </a:r>
            <a:r>
              <a:rPr lang="da-DK" sz="2200" i="1" dirty="0" smtClean="0"/>
              <a:t>stokastisk variabel</a:t>
            </a:r>
            <a:r>
              <a:rPr lang="da-DK" sz="2200" dirty="0" smtClean="0"/>
              <a:t>.</a:t>
            </a:r>
            <a:endParaRPr lang="da-DK" sz="2200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93096"/>
            <a:ext cx="9525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499992" y="4723556"/>
            <a:ext cx="367240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680012" y="476114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040052" y="476114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400092" y="476114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760132" y="476114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120172" y="476114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480212" y="476114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840252" y="4761148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008" y="47971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0</a:t>
            </a:r>
            <a:endParaRPr lang="da-DK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47971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1</a:t>
            </a:r>
            <a:endParaRPr lang="da-DK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9334" y="47971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latin typeface="+mn-lt"/>
              </a:rPr>
              <a:t>5</a:t>
            </a:r>
            <a:endParaRPr lang="da-DK" dirty="0">
              <a:latin typeface="+mn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965622" y="3748216"/>
            <a:ext cx="3558746" cy="836141"/>
          </a:xfrm>
          <a:custGeom>
            <a:avLst/>
            <a:gdLst>
              <a:gd name="connsiteX0" fmla="*/ 0 w 3558746"/>
              <a:gd name="connsiteY0" fmla="*/ 564292 h 836141"/>
              <a:gd name="connsiteX1" fmla="*/ 2125362 w 3558746"/>
              <a:gd name="connsiteY1" fmla="*/ 45308 h 836141"/>
              <a:gd name="connsiteX2" fmla="*/ 3558746 w 3558746"/>
              <a:gd name="connsiteY2" fmla="*/ 836141 h 83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8746" h="836141">
                <a:moveTo>
                  <a:pt x="0" y="564292"/>
                </a:moveTo>
                <a:cubicBezTo>
                  <a:pt x="766119" y="282146"/>
                  <a:pt x="1532238" y="0"/>
                  <a:pt x="2125362" y="45308"/>
                </a:cubicBezTo>
                <a:cubicBezTo>
                  <a:pt x="2718486" y="90616"/>
                  <a:pt x="3138616" y="463378"/>
                  <a:pt x="3558746" y="83614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Diskret stokastisk variabel (SV)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200" dirty="0" smtClean="0"/>
              <a:t>En stokastisk variabel er diskret, hvis den kun kan tage adskilte værdier. Fx 0, 1, 2, 3,…</a:t>
            </a:r>
          </a:p>
          <a:p>
            <a:endParaRPr lang="da-DK" sz="2200" dirty="0"/>
          </a:p>
          <a:p>
            <a:r>
              <a:rPr lang="da-DK" sz="2200" dirty="0" smtClean="0"/>
              <a:t>Lad P(k) betegne sandsynligheden for at den stokastiske variabel </a:t>
            </a:r>
            <a:r>
              <a:rPr lang="da-DK" sz="2200" i="1" dirty="0" smtClean="0"/>
              <a:t>y</a:t>
            </a:r>
            <a:r>
              <a:rPr lang="da-DK" sz="2200" dirty="0" smtClean="0"/>
              <a:t> tager værdien </a:t>
            </a:r>
            <a:r>
              <a:rPr lang="da-DK" sz="2200" i="1" dirty="0" smtClean="0"/>
              <a:t>k</a:t>
            </a:r>
            <a:r>
              <a:rPr lang="da-DK" sz="2200" dirty="0" smtClean="0"/>
              <a:t>.</a:t>
            </a:r>
          </a:p>
          <a:p>
            <a:pPr>
              <a:buNone/>
            </a:pPr>
            <a:r>
              <a:rPr lang="da-DK" sz="2200" dirty="0"/>
              <a:t>	</a:t>
            </a:r>
            <a:r>
              <a:rPr lang="da-DK" sz="2200" dirty="0" smtClean="0"/>
              <a:t>Dvs. P(1) = ”sandsynligheden for </a:t>
            </a:r>
            <a:r>
              <a:rPr lang="da-DK" sz="2200" i="1" dirty="0" smtClean="0"/>
              <a:t>y</a:t>
            </a:r>
            <a:r>
              <a:rPr lang="da-DK" sz="2200" dirty="0" smtClean="0"/>
              <a:t> tager værdien 1”.</a:t>
            </a:r>
          </a:p>
          <a:p>
            <a:endParaRPr lang="da-DK" sz="2200" dirty="0"/>
          </a:p>
          <a:p>
            <a:r>
              <a:rPr lang="da-DK" sz="2200" dirty="0" smtClean="0"/>
              <a:t>Der gælder</a:t>
            </a:r>
          </a:p>
          <a:p>
            <a:pPr lvl="1"/>
            <a:r>
              <a:rPr lang="da-DK" sz="2200" dirty="0" smtClean="0"/>
              <a:t>0 </a:t>
            </a:r>
            <a:r>
              <a:rPr lang="da-DK" sz="2200" dirty="0" smtClean="0">
                <a:latin typeface="Arial"/>
                <a:cs typeface="Arial"/>
              </a:rPr>
              <a:t>≤ </a:t>
            </a:r>
            <a:r>
              <a:rPr lang="da-DK" sz="2200" dirty="0" smtClean="0"/>
              <a:t>P(</a:t>
            </a:r>
            <a:r>
              <a:rPr lang="da-DK" sz="2200" i="1" dirty="0" smtClean="0"/>
              <a:t>y</a:t>
            </a:r>
            <a:r>
              <a:rPr lang="da-DK" sz="2200" dirty="0" smtClean="0"/>
              <a:t>) </a:t>
            </a:r>
            <a:r>
              <a:rPr lang="da-DK" sz="2200" dirty="0">
                <a:cs typeface="Arial"/>
              </a:rPr>
              <a:t>≤ </a:t>
            </a:r>
            <a:r>
              <a:rPr lang="da-DK" sz="2200" dirty="0" smtClean="0"/>
              <a:t>1	for alle </a:t>
            </a:r>
            <a:r>
              <a:rPr lang="da-DK" sz="2200" i="1" dirty="0" smtClean="0"/>
              <a:t>y</a:t>
            </a:r>
            <a:r>
              <a:rPr lang="da-DK" sz="2200" dirty="0" smtClean="0"/>
              <a:t>.</a:t>
            </a:r>
          </a:p>
          <a:p>
            <a:pPr lvl="1"/>
            <a:r>
              <a:rPr lang="da-DK" sz="2200" dirty="0" smtClean="0">
                <a:latin typeface="Symbol" pitchFamily="18" charset="2"/>
              </a:rPr>
              <a:t>S</a:t>
            </a:r>
            <a:r>
              <a:rPr lang="da-DK" sz="2200" baseline="-25000" dirty="0" smtClean="0"/>
              <a:t>alle </a:t>
            </a:r>
            <a:r>
              <a:rPr lang="da-DK" sz="2200" baseline="-25000" dirty="0" err="1" smtClean="0"/>
              <a:t>y</a:t>
            </a:r>
            <a:r>
              <a:rPr lang="da-DK" sz="2200" dirty="0" err="1" smtClean="0"/>
              <a:t>P</a:t>
            </a:r>
            <a:r>
              <a:rPr lang="da-DK" sz="2200" dirty="0" smtClean="0"/>
              <a:t>(</a:t>
            </a:r>
            <a:r>
              <a:rPr lang="da-DK" sz="2200" i="1" dirty="0" smtClean="0"/>
              <a:t>y</a:t>
            </a:r>
            <a:r>
              <a:rPr lang="da-DK" sz="2200" dirty="0" smtClean="0"/>
              <a:t>) = 1</a:t>
            </a:r>
            <a:endParaRPr lang="da-DK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M5lektion1">
  <a:themeElements>
    <a:clrScheme name="10203771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0203771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203771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203771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03771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203771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PM5lektion1</Template>
  <TotalTime>2611</TotalTime>
  <Words>1320</Words>
  <Application>Microsoft Office PowerPoint</Application>
  <PresentationFormat>On-screen Show (4:3)</PresentationFormat>
  <Paragraphs>324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PM5lektion1</vt:lpstr>
      <vt:lpstr>Ligning</vt:lpstr>
      <vt:lpstr>Microsoft Equation 3.0</vt:lpstr>
      <vt:lpstr>Anvendt Statistik Lektion 2</vt:lpstr>
      <vt:lpstr>Sandsynlighed: Opvarmning</vt:lpstr>
      <vt:lpstr>Sandsynlighed</vt:lpstr>
      <vt:lpstr>Sandsynlighed: Egenskaber og regneregler</vt:lpstr>
      <vt:lpstr>Mere om sandsynlighed</vt:lpstr>
      <vt:lpstr>Eksempeler</vt:lpstr>
      <vt:lpstr>Eksempler</vt:lpstr>
      <vt:lpstr>Stokastisk variabel</vt:lpstr>
      <vt:lpstr>Diskret stokastisk variabel (SV)</vt:lpstr>
      <vt:lpstr>Eksempel</vt:lpstr>
      <vt:lpstr>Middelværdi for diskret SV</vt:lpstr>
      <vt:lpstr>Variansen for diskret SV</vt:lpstr>
      <vt:lpstr>Kontinuert stokastisk variabel</vt:lpstr>
      <vt:lpstr>Tæthedsfunktionen</vt:lpstr>
      <vt:lpstr>Normalfordelingen</vt:lpstr>
      <vt:lpstr>Sandsynligheder i normalfordelingen</vt:lpstr>
      <vt:lpstr>Sandsynligheder fra Tabel</vt:lpstr>
      <vt:lpstr>Løsning</vt:lpstr>
      <vt:lpstr>Eksempel</vt:lpstr>
      <vt:lpstr>Sammenligning – Good vs Evil</vt:lpstr>
      <vt:lpstr>Stikprøvefordeling</vt:lpstr>
      <vt:lpstr>Stikprøvefordeling: Eksempel</vt:lpstr>
      <vt:lpstr>Et Simuleret Svar!</vt:lpstr>
      <vt:lpstr>Møntkast i SPSS</vt:lpstr>
      <vt:lpstr>Stikprøvefordelingen af andele</vt:lpstr>
      <vt:lpstr>Stikprøvefordeling for y</vt:lpstr>
      <vt:lpstr>Stemmer</vt:lpstr>
      <vt:lpstr>Stemmer – fortsat</vt:lpstr>
      <vt:lpstr>Central grænseværdisætning (CLT)</vt:lpstr>
      <vt:lpstr>Eksempel</vt:lpstr>
    </vt:vector>
  </TitlesOfParts>
  <Company>Aalborg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Anvendt Statistik Lektion 2</dc:title>
  <dc:creator>Kasper Klitgaard Berthelsen</dc:creator>
  <cp:lastModifiedBy>Kasper Klitgaard Berthelsen</cp:lastModifiedBy>
  <cp:revision>112</cp:revision>
  <dcterms:created xsi:type="dcterms:W3CDTF">2011-01-31T09:34:40Z</dcterms:created>
  <dcterms:modified xsi:type="dcterms:W3CDTF">2011-02-06T19:54:38Z</dcterms:modified>
</cp:coreProperties>
</file>