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83" r:id="rId20"/>
    <p:sldId id="284" r:id="rId21"/>
    <p:sldId id="285" r:id="rId22"/>
    <p:sldId id="278" r:id="rId23"/>
    <p:sldId id="281" r:id="rId24"/>
    <p:sldId id="279" r:id="rId25"/>
    <p:sldId id="282" r:id="rId26"/>
  </p:sldIdLst>
  <p:sldSz cx="9144000" cy="6858000" type="screen4x3"/>
  <p:notesSz cx="9144000" cy="6858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66FFFF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AF8B5EB-4AA4-42B0-8BAA-FBAB72FC80FB}" type="slidenum">
              <a:rPr lang="da-DK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3C4A6-EEB1-45B9-ACBD-037A9A9B4D07}" type="datetimeFigureOut">
              <a:rPr lang="da-DK" smtClean="0"/>
              <a:pPr/>
              <a:t>22-02-2011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C67F9-A98A-4D21-AB14-1C910A557F90}" type="slidenum">
              <a:rPr lang="da-DK" smtClean="0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C67F9-A98A-4D21-AB14-1C910A557F90}" type="slidenum">
              <a:rPr lang="da-DK" smtClean="0"/>
              <a:pPr/>
              <a:t>24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 smtClean="0"/>
              <a:t>Click to edit Master title style</a:t>
            </a:r>
            <a:endParaRPr lang="da-DK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 smtClean="0"/>
              <a:t>Click to edit Master subtitle style</a:t>
            </a:r>
            <a:endParaRPr lang="da-DK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A7BDC5-ACD0-4F9A-98D3-71F66B474D20}" type="slidenum">
              <a:rPr lang="da-DK" altLang="en-US"/>
              <a:pPr/>
              <a:t>‹#›</a:t>
            </a:fld>
            <a:endParaRPr lang="da-DK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265D8-3240-4501-A1A3-83686B06F31E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130C4-D727-43AE-99AD-93D55F254A62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B5814-02F6-416E-8112-22BF0EC74B83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B0C17-6183-40AC-9DA5-368AD4788A9A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76214-021A-4146-906D-5CD83E11A070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1CF45-8CA1-45E9-908A-886CD410369F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99D18-4F84-4069-9AF6-E98DCC5A8A63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3F6F0-66FE-4379-A5EE-CC992EA85C45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8839B-E924-4D84-A912-7D86D7935F27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AD04A-9462-460B-BDD0-CE47B082E641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da-DK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da-DK" altLang="en-US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da-DK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da-DK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71E3846E-7289-4098-86F8-A82570CA3442}" type="slidenum">
              <a:rPr lang="da-DK" altLang="en-US"/>
              <a:pPr/>
              <a:t>‹#›</a:t>
            </a:fld>
            <a:endParaRPr lang="da-DK" altLang="en-US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6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29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Anvendt Statistik</a:t>
            </a:r>
            <a:br>
              <a:rPr lang="da-DK" dirty="0" smtClean="0"/>
            </a:br>
            <a:r>
              <a:rPr lang="da-DK" smtClean="0"/>
              <a:t>Lektion 3</a:t>
            </a:r>
            <a:endParaRPr lang="da-DK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80656"/>
            <a:ext cx="6553200" cy="1752600"/>
          </a:xfrm>
        </p:spPr>
        <p:txBody>
          <a:bodyPr/>
          <a:lstStyle/>
          <a:p>
            <a:r>
              <a:rPr lang="da-DK" dirty="0" smtClean="0"/>
              <a:t>Punkt- og intervalestimater</a:t>
            </a:r>
          </a:p>
          <a:p>
            <a:r>
              <a:rPr lang="da-DK" dirty="0" err="1" smtClean="0"/>
              <a:t>Konfidensintervaller</a:t>
            </a:r>
            <a:endParaRPr lang="da-DK" dirty="0" smtClean="0"/>
          </a:p>
          <a:p>
            <a:r>
              <a:rPr lang="da-DK" dirty="0" smtClean="0"/>
              <a:t>Valg af stikprøvestørrelse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Konfidensinterval for </a:t>
            </a:r>
            <a:r>
              <a:rPr lang="da-DK" i="1" dirty="0" smtClean="0">
                <a:latin typeface="Symbol" pitchFamily="18" charset="2"/>
              </a:rPr>
              <a:t>p</a:t>
            </a:r>
            <a:r>
              <a:rPr lang="da-DK" dirty="0" smtClean="0"/>
              <a:t> for stort </a:t>
            </a:r>
            <a:r>
              <a:rPr lang="da-DK" i="1" dirty="0" smtClean="0"/>
              <a:t>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600" dirty="0" smtClean="0"/>
              <a:t>Da </a:t>
            </a:r>
            <a:r>
              <a:rPr lang="da-DK" sz="2600" i="1" dirty="0" smtClean="0">
                <a:latin typeface="Symbol" pitchFamily="18" charset="2"/>
              </a:rPr>
              <a:t>p</a:t>
            </a:r>
            <a:r>
              <a:rPr lang="da-DK" sz="2600" dirty="0" smtClean="0"/>
              <a:t> er et gennemsnit siger CLT, at </a:t>
            </a:r>
            <a:r>
              <a:rPr lang="da-DK" sz="2600" i="1" dirty="0" smtClean="0">
                <a:latin typeface="Symbol" pitchFamily="18" charset="2"/>
              </a:rPr>
              <a:t>p</a:t>
            </a:r>
            <a:r>
              <a:rPr lang="da-DK" sz="2600" dirty="0" smtClean="0"/>
              <a:t> ca. følger en normalfordeling hvis </a:t>
            </a:r>
            <a:r>
              <a:rPr lang="da-DK" sz="2600" i="1" dirty="0" smtClean="0"/>
              <a:t>n</a:t>
            </a:r>
            <a:r>
              <a:rPr lang="da-DK" sz="2600" dirty="0" smtClean="0"/>
              <a:t> bare er stor nok.</a:t>
            </a:r>
          </a:p>
          <a:p>
            <a:endParaRPr lang="da-DK" sz="2600" dirty="0" smtClean="0"/>
          </a:p>
          <a:p>
            <a:r>
              <a:rPr lang="da-DK" sz="2600" dirty="0" smtClean="0"/>
              <a:t>Med 95% sandsynlighed vil </a:t>
            </a:r>
            <a:r>
              <a:rPr lang="da-DK" sz="2600" i="1" dirty="0" smtClean="0">
                <a:latin typeface="Symbol" pitchFamily="18" charset="2"/>
              </a:rPr>
              <a:t>p</a:t>
            </a:r>
            <a:r>
              <a:rPr lang="da-DK" sz="2600" dirty="0" smtClean="0"/>
              <a:t>  falde i intervallet</a:t>
            </a:r>
          </a:p>
          <a:p>
            <a:endParaRPr lang="da-DK" sz="2600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da-DK" sz="2600" dirty="0" smtClean="0">
              <a:latin typeface="Times New Roman"/>
              <a:cs typeface="Times New Roman"/>
            </a:endParaRPr>
          </a:p>
          <a:p>
            <a:r>
              <a:rPr lang="da-DK" sz="2600" dirty="0" smtClean="0">
                <a:cs typeface="Times New Roman"/>
              </a:rPr>
              <a:t>Omvendt: Med 95% sandsynlighed vil </a:t>
            </a:r>
            <a:r>
              <a:rPr lang="da-DK" sz="2600" i="1" dirty="0" smtClean="0">
                <a:latin typeface="Symbol" pitchFamily="18" charset="2"/>
                <a:cs typeface="Times New Roman"/>
              </a:rPr>
              <a:t>p</a:t>
            </a:r>
            <a:r>
              <a:rPr lang="da-DK" sz="2600" dirty="0" smtClean="0">
                <a:cs typeface="Times New Roman"/>
              </a:rPr>
              <a:t> ligge i intervallet </a:t>
            </a:r>
            <a:endParaRPr lang="da-DK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1556792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^</a:t>
            </a:r>
            <a:endParaRPr lang="da-D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98410" y="2924944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^</a:t>
            </a:r>
            <a:endParaRPr lang="da-DK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347864" y="3501008"/>
          <a:ext cx="1728192" cy="518458"/>
        </p:xfrm>
        <a:graphic>
          <a:graphicData uri="http://schemas.openxmlformats.org/presentationml/2006/ole">
            <p:oleObj spid="_x0000_s3074" name="Ligning" r:id="rId3" imgW="761760" imgH="2286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347864" y="5157192"/>
          <a:ext cx="1728787" cy="519112"/>
        </p:xfrm>
        <a:graphic>
          <a:graphicData uri="http://schemas.openxmlformats.org/presentationml/2006/ole">
            <p:oleObj spid="_x0000_s3075" name="Ligning" r:id="rId4" imgW="761760" imgH="2286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222546" y="15475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^</a:t>
            </a:r>
            <a:endParaRPr lang="da-D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Freeform 19"/>
          <p:cNvSpPr>
            <a:spLocks/>
          </p:cNvSpPr>
          <p:nvPr/>
        </p:nvSpPr>
        <p:spPr bwMode="auto">
          <a:xfrm>
            <a:off x="1878506" y="1343787"/>
            <a:ext cx="2722693" cy="1757204"/>
          </a:xfrm>
          <a:custGeom>
            <a:avLst/>
            <a:gdLst>
              <a:gd name="T0" fmla="*/ 0 w 1378"/>
              <a:gd name="T1" fmla="*/ 967 h 968"/>
              <a:gd name="T2" fmla="*/ 1377 w 1378"/>
              <a:gd name="T3" fmla="*/ 967 h 968"/>
              <a:gd name="T4" fmla="*/ 1377 w 1378"/>
              <a:gd name="T5" fmla="*/ 0 h 968"/>
              <a:gd name="T6" fmla="*/ 0 w 1378"/>
              <a:gd name="T7" fmla="*/ 0 h 968"/>
              <a:gd name="T8" fmla="*/ 0 w 1378"/>
              <a:gd name="T9" fmla="*/ 967 h 9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78"/>
              <a:gd name="T16" fmla="*/ 0 h 968"/>
              <a:gd name="T17" fmla="*/ 1378 w 1378"/>
              <a:gd name="T18" fmla="*/ 968 h 9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78" h="968">
                <a:moveTo>
                  <a:pt x="0" y="967"/>
                </a:moveTo>
                <a:lnTo>
                  <a:pt x="1377" y="967"/>
                </a:lnTo>
                <a:lnTo>
                  <a:pt x="1377" y="0"/>
                </a:lnTo>
                <a:lnTo>
                  <a:pt x="0" y="0"/>
                </a:lnTo>
                <a:lnTo>
                  <a:pt x="0" y="9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da-DK"/>
          </a:p>
        </p:txBody>
      </p:sp>
      <p:sp>
        <p:nvSpPr>
          <p:cNvPr id="22537" name="Line 20"/>
          <p:cNvSpPr>
            <a:spLocks noChangeShapeType="1"/>
          </p:cNvSpPr>
          <p:nvPr/>
        </p:nvSpPr>
        <p:spPr bwMode="auto">
          <a:xfrm>
            <a:off x="4557731" y="3106436"/>
            <a:ext cx="0" cy="490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8" name="Line 21"/>
          <p:cNvSpPr>
            <a:spLocks noChangeShapeType="1"/>
          </p:cNvSpPr>
          <p:nvPr/>
        </p:nvSpPr>
        <p:spPr bwMode="auto">
          <a:xfrm>
            <a:off x="4290993" y="3106436"/>
            <a:ext cx="0" cy="490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9" name="Line 22"/>
          <p:cNvSpPr>
            <a:spLocks noChangeShapeType="1"/>
          </p:cNvSpPr>
          <p:nvPr/>
        </p:nvSpPr>
        <p:spPr bwMode="auto">
          <a:xfrm>
            <a:off x="4026232" y="3106436"/>
            <a:ext cx="0" cy="490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0" name="Line 23"/>
          <p:cNvSpPr>
            <a:spLocks noChangeShapeType="1"/>
          </p:cNvSpPr>
          <p:nvPr/>
        </p:nvSpPr>
        <p:spPr bwMode="auto">
          <a:xfrm>
            <a:off x="3769374" y="3106436"/>
            <a:ext cx="0" cy="490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1" name="Line 24"/>
          <p:cNvSpPr>
            <a:spLocks noChangeShapeType="1"/>
          </p:cNvSpPr>
          <p:nvPr/>
        </p:nvSpPr>
        <p:spPr bwMode="auto">
          <a:xfrm>
            <a:off x="3504613" y="3106436"/>
            <a:ext cx="0" cy="490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2" name="Line 25"/>
          <p:cNvSpPr>
            <a:spLocks noChangeShapeType="1"/>
          </p:cNvSpPr>
          <p:nvPr/>
        </p:nvSpPr>
        <p:spPr bwMode="auto">
          <a:xfrm>
            <a:off x="3239852" y="3106436"/>
            <a:ext cx="0" cy="490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3" name="Line 26"/>
          <p:cNvSpPr>
            <a:spLocks noChangeShapeType="1"/>
          </p:cNvSpPr>
          <p:nvPr/>
        </p:nvSpPr>
        <p:spPr bwMode="auto">
          <a:xfrm>
            <a:off x="2973116" y="3106436"/>
            <a:ext cx="0" cy="490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4" name="Line 27"/>
          <p:cNvSpPr>
            <a:spLocks noChangeShapeType="1"/>
          </p:cNvSpPr>
          <p:nvPr/>
        </p:nvSpPr>
        <p:spPr bwMode="auto">
          <a:xfrm>
            <a:off x="2708355" y="3106436"/>
            <a:ext cx="0" cy="490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5" name="Line 28"/>
          <p:cNvSpPr>
            <a:spLocks noChangeShapeType="1"/>
          </p:cNvSpPr>
          <p:nvPr/>
        </p:nvSpPr>
        <p:spPr bwMode="auto">
          <a:xfrm>
            <a:off x="2451497" y="3106436"/>
            <a:ext cx="0" cy="490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6" name="Line 29"/>
          <p:cNvSpPr>
            <a:spLocks noChangeShapeType="1"/>
          </p:cNvSpPr>
          <p:nvPr/>
        </p:nvSpPr>
        <p:spPr bwMode="auto">
          <a:xfrm>
            <a:off x="2186736" y="3106436"/>
            <a:ext cx="0" cy="490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7" name="Line 30"/>
          <p:cNvSpPr>
            <a:spLocks noChangeShapeType="1"/>
          </p:cNvSpPr>
          <p:nvPr/>
        </p:nvSpPr>
        <p:spPr bwMode="auto">
          <a:xfrm>
            <a:off x="1921975" y="3106436"/>
            <a:ext cx="0" cy="490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8" name="Rectangle 31"/>
          <p:cNvSpPr>
            <a:spLocks noChangeArrowheads="1"/>
          </p:cNvSpPr>
          <p:nvPr/>
        </p:nvSpPr>
        <p:spPr bwMode="auto">
          <a:xfrm>
            <a:off x="1457654" y="1272990"/>
            <a:ext cx="227627" cy="197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 i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2549" name="Rectangle 32"/>
          <p:cNvSpPr>
            <a:spLocks noChangeArrowheads="1"/>
          </p:cNvSpPr>
          <p:nvPr/>
        </p:nvSpPr>
        <p:spPr bwMode="auto">
          <a:xfrm>
            <a:off x="1516929" y="1272990"/>
            <a:ext cx="205185" cy="197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 i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550" name="Rectangle 33"/>
          <p:cNvSpPr>
            <a:spLocks noChangeArrowheads="1"/>
          </p:cNvSpPr>
          <p:nvPr/>
        </p:nvSpPr>
        <p:spPr bwMode="auto">
          <a:xfrm>
            <a:off x="1542615" y="1272990"/>
            <a:ext cx="227627" cy="197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 i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2551" name="Rectangle 34"/>
          <p:cNvSpPr>
            <a:spLocks noChangeArrowheads="1"/>
          </p:cNvSpPr>
          <p:nvPr/>
        </p:nvSpPr>
        <p:spPr bwMode="auto">
          <a:xfrm>
            <a:off x="1457654" y="1697768"/>
            <a:ext cx="227627" cy="197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 i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2552" name="Rectangle 35"/>
          <p:cNvSpPr>
            <a:spLocks noChangeArrowheads="1"/>
          </p:cNvSpPr>
          <p:nvPr/>
        </p:nvSpPr>
        <p:spPr bwMode="auto">
          <a:xfrm>
            <a:off x="1516929" y="1697768"/>
            <a:ext cx="205185" cy="197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 i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553" name="Rectangle 36"/>
          <p:cNvSpPr>
            <a:spLocks noChangeArrowheads="1"/>
          </p:cNvSpPr>
          <p:nvPr/>
        </p:nvSpPr>
        <p:spPr bwMode="auto">
          <a:xfrm>
            <a:off x="1542615" y="1697768"/>
            <a:ext cx="227627" cy="197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 i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2554" name="Rectangle 37"/>
          <p:cNvSpPr>
            <a:spLocks noChangeArrowheads="1"/>
          </p:cNvSpPr>
          <p:nvPr/>
        </p:nvSpPr>
        <p:spPr bwMode="auto">
          <a:xfrm>
            <a:off x="1457654" y="2115286"/>
            <a:ext cx="227627" cy="197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 i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2555" name="Rectangle 38"/>
          <p:cNvSpPr>
            <a:spLocks noChangeArrowheads="1"/>
          </p:cNvSpPr>
          <p:nvPr/>
        </p:nvSpPr>
        <p:spPr bwMode="auto">
          <a:xfrm>
            <a:off x="1516929" y="2115286"/>
            <a:ext cx="205185" cy="197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 i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556" name="Rectangle 39"/>
          <p:cNvSpPr>
            <a:spLocks noChangeArrowheads="1"/>
          </p:cNvSpPr>
          <p:nvPr/>
        </p:nvSpPr>
        <p:spPr bwMode="auto">
          <a:xfrm>
            <a:off x="1542615" y="2115286"/>
            <a:ext cx="227627" cy="197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 i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2557" name="Rectangle 40"/>
          <p:cNvSpPr>
            <a:spLocks noChangeArrowheads="1"/>
          </p:cNvSpPr>
          <p:nvPr/>
        </p:nvSpPr>
        <p:spPr bwMode="auto">
          <a:xfrm>
            <a:off x="1457654" y="2540064"/>
            <a:ext cx="227627" cy="197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 i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2558" name="Rectangle 41"/>
          <p:cNvSpPr>
            <a:spLocks noChangeArrowheads="1"/>
          </p:cNvSpPr>
          <p:nvPr/>
        </p:nvSpPr>
        <p:spPr bwMode="auto">
          <a:xfrm>
            <a:off x="1516929" y="2540064"/>
            <a:ext cx="205185" cy="197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 i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559" name="Rectangle 42"/>
          <p:cNvSpPr>
            <a:spLocks noChangeArrowheads="1"/>
          </p:cNvSpPr>
          <p:nvPr/>
        </p:nvSpPr>
        <p:spPr bwMode="auto">
          <a:xfrm>
            <a:off x="1542615" y="2540064"/>
            <a:ext cx="227627" cy="197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 i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2560" name="Rectangle 43"/>
          <p:cNvSpPr>
            <a:spLocks noChangeArrowheads="1"/>
          </p:cNvSpPr>
          <p:nvPr/>
        </p:nvSpPr>
        <p:spPr bwMode="auto">
          <a:xfrm>
            <a:off x="1457654" y="2966659"/>
            <a:ext cx="227627" cy="197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 i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2561" name="Rectangle 44"/>
          <p:cNvSpPr>
            <a:spLocks noChangeArrowheads="1"/>
          </p:cNvSpPr>
          <p:nvPr/>
        </p:nvSpPr>
        <p:spPr bwMode="auto">
          <a:xfrm>
            <a:off x="1516929" y="2966659"/>
            <a:ext cx="205185" cy="197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 i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562" name="Rectangle 45"/>
          <p:cNvSpPr>
            <a:spLocks noChangeArrowheads="1"/>
          </p:cNvSpPr>
          <p:nvPr/>
        </p:nvSpPr>
        <p:spPr bwMode="auto">
          <a:xfrm>
            <a:off x="1542615" y="2966659"/>
            <a:ext cx="227627" cy="197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 i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2563" name="Line 46"/>
          <p:cNvSpPr>
            <a:spLocks noChangeShapeType="1"/>
          </p:cNvSpPr>
          <p:nvPr/>
        </p:nvSpPr>
        <p:spPr bwMode="auto">
          <a:xfrm flipH="1">
            <a:off x="1775763" y="1372831"/>
            <a:ext cx="11064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64" name="Line 47"/>
          <p:cNvSpPr>
            <a:spLocks noChangeShapeType="1"/>
          </p:cNvSpPr>
          <p:nvPr/>
        </p:nvSpPr>
        <p:spPr bwMode="auto">
          <a:xfrm flipH="1">
            <a:off x="1775763" y="1799425"/>
            <a:ext cx="11064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65" name="Line 48"/>
          <p:cNvSpPr>
            <a:spLocks noChangeShapeType="1"/>
          </p:cNvSpPr>
          <p:nvPr/>
        </p:nvSpPr>
        <p:spPr bwMode="auto">
          <a:xfrm flipH="1">
            <a:off x="1775763" y="2216942"/>
            <a:ext cx="11064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66" name="Line 49"/>
          <p:cNvSpPr>
            <a:spLocks noChangeShapeType="1"/>
          </p:cNvSpPr>
          <p:nvPr/>
        </p:nvSpPr>
        <p:spPr bwMode="auto">
          <a:xfrm flipH="1">
            <a:off x="1775763" y="2643537"/>
            <a:ext cx="11064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67" name="Line 50"/>
          <p:cNvSpPr>
            <a:spLocks noChangeShapeType="1"/>
          </p:cNvSpPr>
          <p:nvPr/>
        </p:nvSpPr>
        <p:spPr bwMode="auto">
          <a:xfrm flipH="1">
            <a:off x="1775763" y="3068315"/>
            <a:ext cx="11064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4672332" y="3071941"/>
            <a:ext cx="241051" cy="228727"/>
            <a:chOff x="2329" y="2196"/>
            <a:chExt cx="122" cy="126"/>
          </a:xfrm>
        </p:grpSpPr>
        <p:sp>
          <p:nvSpPr>
            <p:cNvPr id="22701" name="Line 52"/>
            <p:cNvSpPr>
              <a:spLocks noChangeShapeType="1"/>
            </p:cNvSpPr>
            <p:nvPr/>
          </p:nvSpPr>
          <p:spPr bwMode="auto">
            <a:xfrm>
              <a:off x="2389" y="2239"/>
              <a:ext cx="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702" name="Rectangle 53"/>
            <p:cNvSpPr>
              <a:spLocks noChangeArrowheads="1"/>
            </p:cNvSpPr>
            <p:nvPr/>
          </p:nvSpPr>
          <p:spPr bwMode="auto">
            <a:xfrm>
              <a:off x="2329" y="2196"/>
              <a:ext cx="122" cy="1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900" i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</p:grpSp>
      <p:sp>
        <p:nvSpPr>
          <p:cNvPr id="22569" name="Line 54"/>
          <p:cNvSpPr>
            <a:spLocks noChangeShapeType="1"/>
          </p:cNvSpPr>
          <p:nvPr/>
        </p:nvSpPr>
        <p:spPr bwMode="auto">
          <a:xfrm>
            <a:off x="1929878" y="3099175"/>
            <a:ext cx="26199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71" name="Line 61"/>
          <p:cNvSpPr>
            <a:spLocks noChangeShapeType="1"/>
          </p:cNvSpPr>
          <p:nvPr/>
        </p:nvSpPr>
        <p:spPr bwMode="auto">
          <a:xfrm flipV="1">
            <a:off x="1878506" y="1367385"/>
            <a:ext cx="0" cy="170819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22572" name="Freeform 62"/>
          <p:cNvSpPr>
            <a:spLocks/>
          </p:cNvSpPr>
          <p:nvPr/>
        </p:nvSpPr>
        <p:spPr bwMode="auto">
          <a:xfrm>
            <a:off x="1929878" y="1374646"/>
            <a:ext cx="2619950" cy="1695484"/>
          </a:xfrm>
          <a:custGeom>
            <a:avLst/>
            <a:gdLst>
              <a:gd name="T0" fmla="*/ 35 w 1326"/>
              <a:gd name="T1" fmla="*/ 933 h 934"/>
              <a:gd name="T2" fmla="*/ 78 w 1326"/>
              <a:gd name="T3" fmla="*/ 933 h 934"/>
              <a:gd name="T4" fmla="*/ 121 w 1326"/>
              <a:gd name="T5" fmla="*/ 933 h 934"/>
              <a:gd name="T6" fmla="*/ 165 w 1326"/>
              <a:gd name="T7" fmla="*/ 933 h 934"/>
              <a:gd name="T8" fmla="*/ 208 w 1326"/>
              <a:gd name="T9" fmla="*/ 933 h 934"/>
              <a:gd name="T10" fmla="*/ 247 w 1326"/>
              <a:gd name="T11" fmla="*/ 929 h 934"/>
              <a:gd name="T12" fmla="*/ 282 w 1326"/>
              <a:gd name="T13" fmla="*/ 920 h 934"/>
              <a:gd name="T14" fmla="*/ 312 w 1326"/>
              <a:gd name="T15" fmla="*/ 907 h 934"/>
              <a:gd name="T16" fmla="*/ 338 w 1326"/>
              <a:gd name="T17" fmla="*/ 885 h 934"/>
              <a:gd name="T18" fmla="*/ 364 w 1326"/>
              <a:gd name="T19" fmla="*/ 864 h 934"/>
              <a:gd name="T20" fmla="*/ 381 w 1326"/>
              <a:gd name="T21" fmla="*/ 833 h 934"/>
              <a:gd name="T22" fmla="*/ 403 w 1326"/>
              <a:gd name="T23" fmla="*/ 803 h 934"/>
              <a:gd name="T24" fmla="*/ 420 w 1326"/>
              <a:gd name="T25" fmla="*/ 759 h 934"/>
              <a:gd name="T26" fmla="*/ 433 w 1326"/>
              <a:gd name="T27" fmla="*/ 720 h 934"/>
              <a:gd name="T28" fmla="*/ 446 w 1326"/>
              <a:gd name="T29" fmla="*/ 681 h 934"/>
              <a:gd name="T30" fmla="*/ 459 w 1326"/>
              <a:gd name="T31" fmla="*/ 642 h 934"/>
              <a:gd name="T32" fmla="*/ 472 w 1326"/>
              <a:gd name="T33" fmla="*/ 595 h 934"/>
              <a:gd name="T34" fmla="*/ 485 w 1326"/>
              <a:gd name="T35" fmla="*/ 542 h 934"/>
              <a:gd name="T36" fmla="*/ 502 w 1326"/>
              <a:gd name="T37" fmla="*/ 490 h 934"/>
              <a:gd name="T38" fmla="*/ 515 w 1326"/>
              <a:gd name="T39" fmla="*/ 434 h 934"/>
              <a:gd name="T40" fmla="*/ 528 w 1326"/>
              <a:gd name="T41" fmla="*/ 378 h 934"/>
              <a:gd name="T42" fmla="*/ 541 w 1326"/>
              <a:gd name="T43" fmla="*/ 321 h 934"/>
              <a:gd name="T44" fmla="*/ 554 w 1326"/>
              <a:gd name="T45" fmla="*/ 269 h 934"/>
              <a:gd name="T46" fmla="*/ 567 w 1326"/>
              <a:gd name="T47" fmla="*/ 213 h 934"/>
              <a:gd name="T48" fmla="*/ 580 w 1326"/>
              <a:gd name="T49" fmla="*/ 165 h 934"/>
              <a:gd name="T50" fmla="*/ 593 w 1326"/>
              <a:gd name="T51" fmla="*/ 117 h 934"/>
              <a:gd name="T52" fmla="*/ 606 w 1326"/>
              <a:gd name="T53" fmla="*/ 74 h 934"/>
              <a:gd name="T54" fmla="*/ 624 w 1326"/>
              <a:gd name="T55" fmla="*/ 39 h 934"/>
              <a:gd name="T56" fmla="*/ 645 w 1326"/>
              <a:gd name="T57" fmla="*/ 9 h 934"/>
              <a:gd name="T58" fmla="*/ 680 w 1326"/>
              <a:gd name="T59" fmla="*/ 9 h 934"/>
              <a:gd name="T60" fmla="*/ 702 w 1326"/>
              <a:gd name="T61" fmla="*/ 39 h 934"/>
              <a:gd name="T62" fmla="*/ 719 w 1326"/>
              <a:gd name="T63" fmla="*/ 74 h 934"/>
              <a:gd name="T64" fmla="*/ 732 w 1326"/>
              <a:gd name="T65" fmla="*/ 117 h 934"/>
              <a:gd name="T66" fmla="*/ 745 w 1326"/>
              <a:gd name="T67" fmla="*/ 165 h 934"/>
              <a:gd name="T68" fmla="*/ 758 w 1326"/>
              <a:gd name="T69" fmla="*/ 213 h 934"/>
              <a:gd name="T70" fmla="*/ 771 w 1326"/>
              <a:gd name="T71" fmla="*/ 269 h 934"/>
              <a:gd name="T72" fmla="*/ 784 w 1326"/>
              <a:gd name="T73" fmla="*/ 321 h 934"/>
              <a:gd name="T74" fmla="*/ 797 w 1326"/>
              <a:gd name="T75" fmla="*/ 378 h 934"/>
              <a:gd name="T76" fmla="*/ 810 w 1326"/>
              <a:gd name="T77" fmla="*/ 434 h 934"/>
              <a:gd name="T78" fmla="*/ 823 w 1326"/>
              <a:gd name="T79" fmla="*/ 490 h 934"/>
              <a:gd name="T80" fmla="*/ 840 w 1326"/>
              <a:gd name="T81" fmla="*/ 542 h 934"/>
              <a:gd name="T82" fmla="*/ 853 w 1326"/>
              <a:gd name="T83" fmla="*/ 595 h 934"/>
              <a:gd name="T84" fmla="*/ 866 w 1326"/>
              <a:gd name="T85" fmla="*/ 642 h 934"/>
              <a:gd name="T86" fmla="*/ 879 w 1326"/>
              <a:gd name="T87" fmla="*/ 681 h 934"/>
              <a:gd name="T88" fmla="*/ 892 w 1326"/>
              <a:gd name="T89" fmla="*/ 720 h 934"/>
              <a:gd name="T90" fmla="*/ 905 w 1326"/>
              <a:gd name="T91" fmla="*/ 759 h 934"/>
              <a:gd name="T92" fmla="*/ 923 w 1326"/>
              <a:gd name="T93" fmla="*/ 803 h 934"/>
              <a:gd name="T94" fmla="*/ 944 w 1326"/>
              <a:gd name="T95" fmla="*/ 833 h 934"/>
              <a:gd name="T96" fmla="*/ 961 w 1326"/>
              <a:gd name="T97" fmla="*/ 864 h 934"/>
              <a:gd name="T98" fmla="*/ 987 w 1326"/>
              <a:gd name="T99" fmla="*/ 885 h 934"/>
              <a:gd name="T100" fmla="*/ 1013 w 1326"/>
              <a:gd name="T101" fmla="*/ 907 h 934"/>
              <a:gd name="T102" fmla="*/ 1044 w 1326"/>
              <a:gd name="T103" fmla="*/ 920 h 934"/>
              <a:gd name="T104" fmla="*/ 1078 w 1326"/>
              <a:gd name="T105" fmla="*/ 929 h 934"/>
              <a:gd name="T106" fmla="*/ 1117 w 1326"/>
              <a:gd name="T107" fmla="*/ 933 h 934"/>
              <a:gd name="T108" fmla="*/ 1161 w 1326"/>
              <a:gd name="T109" fmla="*/ 933 h 934"/>
              <a:gd name="T110" fmla="*/ 1204 w 1326"/>
              <a:gd name="T111" fmla="*/ 933 h 934"/>
              <a:gd name="T112" fmla="*/ 1247 w 1326"/>
              <a:gd name="T113" fmla="*/ 933 h 934"/>
              <a:gd name="T114" fmla="*/ 1291 w 1326"/>
              <a:gd name="T115" fmla="*/ 933 h 93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326"/>
              <a:gd name="T175" fmla="*/ 0 h 934"/>
              <a:gd name="T176" fmla="*/ 1326 w 1326"/>
              <a:gd name="T177" fmla="*/ 934 h 934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326" h="934">
                <a:moveTo>
                  <a:pt x="0" y="933"/>
                </a:moveTo>
                <a:lnTo>
                  <a:pt x="0" y="933"/>
                </a:lnTo>
                <a:lnTo>
                  <a:pt x="4" y="933"/>
                </a:lnTo>
                <a:lnTo>
                  <a:pt x="9" y="933"/>
                </a:lnTo>
                <a:lnTo>
                  <a:pt x="13" y="933"/>
                </a:lnTo>
                <a:lnTo>
                  <a:pt x="17" y="933"/>
                </a:lnTo>
                <a:lnTo>
                  <a:pt x="22" y="933"/>
                </a:lnTo>
                <a:lnTo>
                  <a:pt x="26" y="933"/>
                </a:lnTo>
                <a:lnTo>
                  <a:pt x="30" y="933"/>
                </a:lnTo>
                <a:lnTo>
                  <a:pt x="35" y="933"/>
                </a:lnTo>
                <a:lnTo>
                  <a:pt x="39" y="933"/>
                </a:lnTo>
                <a:lnTo>
                  <a:pt x="43" y="933"/>
                </a:lnTo>
                <a:lnTo>
                  <a:pt x="48" y="933"/>
                </a:lnTo>
                <a:lnTo>
                  <a:pt x="52" y="933"/>
                </a:lnTo>
                <a:lnTo>
                  <a:pt x="56" y="933"/>
                </a:lnTo>
                <a:lnTo>
                  <a:pt x="61" y="933"/>
                </a:lnTo>
                <a:lnTo>
                  <a:pt x="65" y="933"/>
                </a:lnTo>
                <a:lnTo>
                  <a:pt x="69" y="933"/>
                </a:lnTo>
                <a:lnTo>
                  <a:pt x="74" y="933"/>
                </a:lnTo>
                <a:lnTo>
                  <a:pt x="78" y="933"/>
                </a:lnTo>
                <a:lnTo>
                  <a:pt x="82" y="933"/>
                </a:lnTo>
                <a:lnTo>
                  <a:pt x="87" y="933"/>
                </a:lnTo>
                <a:lnTo>
                  <a:pt x="91" y="933"/>
                </a:lnTo>
                <a:lnTo>
                  <a:pt x="95" y="933"/>
                </a:lnTo>
                <a:lnTo>
                  <a:pt x="100" y="933"/>
                </a:lnTo>
                <a:lnTo>
                  <a:pt x="104" y="933"/>
                </a:lnTo>
                <a:lnTo>
                  <a:pt x="108" y="933"/>
                </a:lnTo>
                <a:lnTo>
                  <a:pt x="113" y="933"/>
                </a:lnTo>
                <a:lnTo>
                  <a:pt x="117" y="933"/>
                </a:lnTo>
                <a:lnTo>
                  <a:pt x="121" y="933"/>
                </a:lnTo>
                <a:lnTo>
                  <a:pt x="126" y="933"/>
                </a:lnTo>
                <a:lnTo>
                  <a:pt x="130" y="933"/>
                </a:lnTo>
                <a:lnTo>
                  <a:pt x="134" y="933"/>
                </a:lnTo>
                <a:lnTo>
                  <a:pt x="139" y="933"/>
                </a:lnTo>
                <a:lnTo>
                  <a:pt x="143" y="933"/>
                </a:lnTo>
                <a:lnTo>
                  <a:pt x="147" y="933"/>
                </a:lnTo>
                <a:lnTo>
                  <a:pt x="152" y="933"/>
                </a:lnTo>
                <a:lnTo>
                  <a:pt x="156" y="933"/>
                </a:lnTo>
                <a:lnTo>
                  <a:pt x="160" y="933"/>
                </a:lnTo>
                <a:lnTo>
                  <a:pt x="165" y="933"/>
                </a:lnTo>
                <a:lnTo>
                  <a:pt x="169" y="933"/>
                </a:lnTo>
                <a:lnTo>
                  <a:pt x="173" y="933"/>
                </a:lnTo>
                <a:lnTo>
                  <a:pt x="178" y="933"/>
                </a:lnTo>
                <a:lnTo>
                  <a:pt x="182" y="933"/>
                </a:lnTo>
                <a:lnTo>
                  <a:pt x="186" y="933"/>
                </a:lnTo>
                <a:lnTo>
                  <a:pt x="191" y="933"/>
                </a:lnTo>
                <a:lnTo>
                  <a:pt x="195" y="933"/>
                </a:lnTo>
                <a:lnTo>
                  <a:pt x="199" y="933"/>
                </a:lnTo>
                <a:lnTo>
                  <a:pt x="204" y="933"/>
                </a:lnTo>
                <a:lnTo>
                  <a:pt x="208" y="933"/>
                </a:lnTo>
                <a:lnTo>
                  <a:pt x="212" y="933"/>
                </a:lnTo>
                <a:lnTo>
                  <a:pt x="217" y="933"/>
                </a:lnTo>
                <a:lnTo>
                  <a:pt x="221" y="933"/>
                </a:lnTo>
                <a:lnTo>
                  <a:pt x="225" y="933"/>
                </a:lnTo>
                <a:lnTo>
                  <a:pt x="225" y="929"/>
                </a:lnTo>
                <a:lnTo>
                  <a:pt x="230" y="929"/>
                </a:lnTo>
                <a:lnTo>
                  <a:pt x="234" y="929"/>
                </a:lnTo>
                <a:lnTo>
                  <a:pt x="238" y="929"/>
                </a:lnTo>
                <a:lnTo>
                  <a:pt x="243" y="929"/>
                </a:lnTo>
                <a:lnTo>
                  <a:pt x="247" y="929"/>
                </a:lnTo>
                <a:lnTo>
                  <a:pt x="251" y="929"/>
                </a:lnTo>
                <a:lnTo>
                  <a:pt x="256" y="929"/>
                </a:lnTo>
                <a:lnTo>
                  <a:pt x="256" y="924"/>
                </a:lnTo>
                <a:lnTo>
                  <a:pt x="260" y="924"/>
                </a:lnTo>
                <a:lnTo>
                  <a:pt x="264" y="924"/>
                </a:lnTo>
                <a:lnTo>
                  <a:pt x="269" y="924"/>
                </a:lnTo>
                <a:lnTo>
                  <a:pt x="273" y="924"/>
                </a:lnTo>
                <a:lnTo>
                  <a:pt x="273" y="920"/>
                </a:lnTo>
                <a:lnTo>
                  <a:pt x="277" y="920"/>
                </a:lnTo>
                <a:lnTo>
                  <a:pt x="282" y="920"/>
                </a:lnTo>
                <a:lnTo>
                  <a:pt x="286" y="920"/>
                </a:lnTo>
                <a:lnTo>
                  <a:pt x="286" y="916"/>
                </a:lnTo>
                <a:lnTo>
                  <a:pt x="290" y="916"/>
                </a:lnTo>
                <a:lnTo>
                  <a:pt x="295" y="916"/>
                </a:lnTo>
                <a:lnTo>
                  <a:pt x="299" y="916"/>
                </a:lnTo>
                <a:lnTo>
                  <a:pt x="299" y="911"/>
                </a:lnTo>
                <a:lnTo>
                  <a:pt x="303" y="911"/>
                </a:lnTo>
                <a:lnTo>
                  <a:pt x="308" y="911"/>
                </a:lnTo>
                <a:lnTo>
                  <a:pt x="308" y="907"/>
                </a:lnTo>
                <a:lnTo>
                  <a:pt x="312" y="907"/>
                </a:lnTo>
                <a:lnTo>
                  <a:pt x="316" y="907"/>
                </a:lnTo>
                <a:lnTo>
                  <a:pt x="316" y="903"/>
                </a:lnTo>
                <a:lnTo>
                  <a:pt x="321" y="903"/>
                </a:lnTo>
                <a:lnTo>
                  <a:pt x="321" y="898"/>
                </a:lnTo>
                <a:lnTo>
                  <a:pt x="325" y="898"/>
                </a:lnTo>
                <a:lnTo>
                  <a:pt x="329" y="894"/>
                </a:lnTo>
                <a:lnTo>
                  <a:pt x="334" y="894"/>
                </a:lnTo>
                <a:lnTo>
                  <a:pt x="334" y="890"/>
                </a:lnTo>
                <a:lnTo>
                  <a:pt x="338" y="890"/>
                </a:lnTo>
                <a:lnTo>
                  <a:pt x="338" y="885"/>
                </a:lnTo>
                <a:lnTo>
                  <a:pt x="342" y="885"/>
                </a:lnTo>
                <a:lnTo>
                  <a:pt x="342" y="881"/>
                </a:lnTo>
                <a:lnTo>
                  <a:pt x="347" y="881"/>
                </a:lnTo>
                <a:lnTo>
                  <a:pt x="351" y="877"/>
                </a:lnTo>
                <a:lnTo>
                  <a:pt x="351" y="872"/>
                </a:lnTo>
                <a:lnTo>
                  <a:pt x="355" y="872"/>
                </a:lnTo>
                <a:lnTo>
                  <a:pt x="355" y="868"/>
                </a:lnTo>
                <a:lnTo>
                  <a:pt x="360" y="868"/>
                </a:lnTo>
                <a:lnTo>
                  <a:pt x="360" y="864"/>
                </a:lnTo>
                <a:lnTo>
                  <a:pt x="364" y="864"/>
                </a:lnTo>
                <a:lnTo>
                  <a:pt x="364" y="859"/>
                </a:lnTo>
                <a:lnTo>
                  <a:pt x="368" y="859"/>
                </a:lnTo>
                <a:lnTo>
                  <a:pt x="368" y="855"/>
                </a:lnTo>
                <a:lnTo>
                  <a:pt x="368" y="851"/>
                </a:lnTo>
                <a:lnTo>
                  <a:pt x="373" y="851"/>
                </a:lnTo>
                <a:lnTo>
                  <a:pt x="373" y="846"/>
                </a:lnTo>
                <a:lnTo>
                  <a:pt x="377" y="846"/>
                </a:lnTo>
                <a:lnTo>
                  <a:pt x="377" y="842"/>
                </a:lnTo>
                <a:lnTo>
                  <a:pt x="381" y="838"/>
                </a:lnTo>
                <a:lnTo>
                  <a:pt x="381" y="833"/>
                </a:lnTo>
                <a:lnTo>
                  <a:pt x="385" y="833"/>
                </a:lnTo>
                <a:lnTo>
                  <a:pt x="385" y="829"/>
                </a:lnTo>
                <a:lnTo>
                  <a:pt x="385" y="825"/>
                </a:lnTo>
                <a:lnTo>
                  <a:pt x="390" y="825"/>
                </a:lnTo>
                <a:lnTo>
                  <a:pt x="390" y="820"/>
                </a:lnTo>
                <a:lnTo>
                  <a:pt x="394" y="816"/>
                </a:lnTo>
                <a:lnTo>
                  <a:pt x="394" y="812"/>
                </a:lnTo>
                <a:lnTo>
                  <a:pt x="398" y="807"/>
                </a:lnTo>
                <a:lnTo>
                  <a:pt x="398" y="803"/>
                </a:lnTo>
                <a:lnTo>
                  <a:pt x="403" y="803"/>
                </a:lnTo>
                <a:lnTo>
                  <a:pt x="403" y="799"/>
                </a:lnTo>
                <a:lnTo>
                  <a:pt x="403" y="794"/>
                </a:lnTo>
                <a:lnTo>
                  <a:pt x="407" y="790"/>
                </a:lnTo>
                <a:lnTo>
                  <a:pt x="407" y="786"/>
                </a:lnTo>
                <a:lnTo>
                  <a:pt x="411" y="781"/>
                </a:lnTo>
                <a:lnTo>
                  <a:pt x="411" y="777"/>
                </a:lnTo>
                <a:lnTo>
                  <a:pt x="416" y="773"/>
                </a:lnTo>
                <a:lnTo>
                  <a:pt x="416" y="768"/>
                </a:lnTo>
                <a:lnTo>
                  <a:pt x="420" y="764"/>
                </a:lnTo>
                <a:lnTo>
                  <a:pt x="420" y="759"/>
                </a:lnTo>
                <a:lnTo>
                  <a:pt x="420" y="755"/>
                </a:lnTo>
                <a:lnTo>
                  <a:pt x="424" y="751"/>
                </a:lnTo>
                <a:lnTo>
                  <a:pt x="424" y="746"/>
                </a:lnTo>
                <a:lnTo>
                  <a:pt x="424" y="742"/>
                </a:lnTo>
                <a:lnTo>
                  <a:pt x="429" y="742"/>
                </a:lnTo>
                <a:lnTo>
                  <a:pt x="429" y="738"/>
                </a:lnTo>
                <a:lnTo>
                  <a:pt x="429" y="733"/>
                </a:lnTo>
                <a:lnTo>
                  <a:pt x="433" y="729"/>
                </a:lnTo>
                <a:lnTo>
                  <a:pt x="433" y="725"/>
                </a:lnTo>
                <a:lnTo>
                  <a:pt x="433" y="720"/>
                </a:lnTo>
                <a:lnTo>
                  <a:pt x="437" y="720"/>
                </a:lnTo>
                <a:lnTo>
                  <a:pt x="437" y="716"/>
                </a:lnTo>
                <a:lnTo>
                  <a:pt x="437" y="712"/>
                </a:lnTo>
                <a:lnTo>
                  <a:pt x="437" y="707"/>
                </a:lnTo>
                <a:lnTo>
                  <a:pt x="442" y="703"/>
                </a:lnTo>
                <a:lnTo>
                  <a:pt x="442" y="699"/>
                </a:lnTo>
                <a:lnTo>
                  <a:pt x="442" y="694"/>
                </a:lnTo>
                <a:lnTo>
                  <a:pt x="446" y="690"/>
                </a:lnTo>
                <a:lnTo>
                  <a:pt x="446" y="686"/>
                </a:lnTo>
                <a:lnTo>
                  <a:pt x="446" y="681"/>
                </a:lnTo>
                <a:lnTo>
                  <a:pt x="450" y="681"/>
                </a:lnTo>
                <a:lnTo>
                  <a:pt x="450" y="677"/>
                </a:lnTo>
                <a:lnTo>
                  <a:pt x="450" y="673"/>
                </a:lnTo>
                <a:lnTo>
                  <a:pt x="450" y="668"/>
                </a:lnTo>
                <a:lnTo>
                  <a:pt x="455" y="664"/>
                </a:lnTo>
                <a:lnTo>
                  <a:pt x="455" y="660"/>
                </a:lnTo>
                <a:lnTo>
                  <a:pt x="455" y="655"/>
                </a:lnTo>
                <a:lnTo>
                  <a:pt x="459" y="651"/>
                </a:lnTo>
                <a:lnTo>
                  <a:pt x="459" y="647"/>
                </a:lnTo>
                <a:lnTo>
                  <a:pt x="459" y="642"/>
                </a:lnTo>
                <a:lnTo>
                  <a:pt x="463" y="638"/>
                </a:lnTo>
                <a:lnTo>
                  <a:pt x="463" y="634"/>
                </a:lnTo>
                <a:lnTo>
                  <a:pt x="463" y="629"/>
                </a:lnTo>
                <a:lnTo>
                  <a:pt x="468" y="621"/>
                </a:lnTo>
                <a:lnTo>
                  <a:pt x="468" y="616"/>
                </a:lnTo>
                <a:lnTo>
                  <a:pt x="468" y="612"/>
                </a:lnTo>
                <a:lnTo>
                  <a:pt x="468" y="608"/>
                </a:lnTo>
                <a:lnTo>
                  <a:pt x="472" y="603"/>
                </a:lnTo>
                <a:lnTo>
                  <a:pt x="472" y="599"/>
                </a:lnTo>
                <a:lnTo>
                  <a:pt x="472" y="595"/>
                </a:lnTo>
                <a:lnTo>
                  <a:pt x="476" y="590"/>
                </a:lnTo>
                <a:lnTo>
                  <a:pt x="476" y="586"/>
                </a:lnTo>
                <a:lnTo>
                  <a:pt x="476" y="582"/>
                </a:lnTo>
                <a:lnTo>
                  <a:pt x="481" y="573"/>
                </a:lnTo>
                <a:lnTo>
                  <a:pt x="481" y="569"/>
                </a:lnTo>
                <a:lnTo>
                  <a:pt x="481" y="564"/>
                </a:lnTo>
                <a:lnTo>
                  <a:pt x="485" y="560"/>
                </a:lnTo>
                <a:lnTo>
                  <a:pt x="485" y="555"/>
                </a:lnTo>
                <a:lnTo>
                  <a:pt x="485" y="551"/>
                </a:lnTo>
                <a:lnTo>
                  <a:pt x="485" y="542"/>
                </a:lnTo>
                <a:lnTo>
                  <a:pt x="489" y="538"/>
                </a:lnTo>
                <a:lnTo>
                  <a:pt x="489" y="534"/>
                </a:lnTo>
                <a:lnTo>
                  <a:pt x="489" y="529"/>
                </a:lnTo>
                <a:lnTo>
                  <a:pt x="494" y="525"/>
                </a:lnTo>
                <a:lnTo>
                  <a:pt x="494" y="516"/>
                </a:lnTo>
                <a:lnTo>
                  <a:pt x="494" y="512"/>
                </a:lnTo>
                <a:lnTo>
                  <a:pt x="498" y="508"/>
                </a:lnTo>
                <a:lnTo>
                  <a:pt x="498" y="503"/>
                </a:lnTo>
                <a:lnTo>
                  <a:pt x="498" y="495"/>
                </a:lnTo>
                <a:lnTo>
                  <a:pt x="502" y="490"/>
                </a:lnTo>
                <a:lnTo>
                  <a:pt x="502" y="486"/>
                </a:lnTo>
                <a:lnTo>
                  <a:pt x="502" y="482"/>
                </a:lnTo>
                <a:lnTo>
                  <a:pt x="502" y="473"/>
                </a:lnTo>
                <a:lnTo>
                  <a:pt x="507" y="469"/>
                </a:lnTo>
                <a:lnTo>
                  <a:pt x="507" y="464"/>
                </a:lnTo>
                <a:lnTo>
                  <a:pt x="507" y="460"/>
                </a:lnTo>
                <a:lnTo>
                  <a:pt x="511" y="451"/>
                </a:lnTo>
                <a:lnTo>
                  <a:pt x="511" y="447"/>
                </a:lnTo>
                <a:lnTo>
                  <a:pt x="511" y="443"/>
                </a:lnTo>
                <a:lnTo>
                  <a:pt x="515" y="434"/>
                </a:lnTo>
                <a:lnTo>
                  <a:pt x="515" y="430"/>
                </a:lnTo>
                <a:lnTo>
                  <a:pt x="515" y="425"/>
                </a:lnTo>
                <a:lnTo>
                  <a:pt x="520" y="421"/>
                </a:lnTo>
                <a:lnTo>
                  <a:pt x="520" y="412"/>
                </a:lnTo>
                <a:lnTo>
                  <a:pt x="520" y="408"/>
                </a:lnTo>
                <a:lnTo>
                  <a:pt x="520" y="404"/>
                </a:lnTo>
                <a:lnTo>
                  <a:pt x="524" y="395"/>
                </a:lnTo>
                <a:lnTo>
                  <a:pt x="524" y="391"/>
                </a:lnTo>
                <a:lnTo>
                  <a:pt x="524" y="386"/>
                </a:lnTo>
                <a:lnTo>
                  <a:pt x="528" y="378"/>
                </a:lnTo>
                <a:lnTo>
                  <a:pt x="528" y="373"/>
                </a:lnTo>
                <a:lnTo>
                  <a:pt x="528" y="369"/>
                </a:lnTo>
                <a:lnTo>
                  <a:pt x="533" y="364"/>
                </a:lnTo>
                <a:lnTo>
                  <a:pt x="533" y="356"/>
                </a:lnTo>
                <a:lnTo>
                  <a:pt x="533" y="351"/>
                </a:lnTo>
                <a:lnTo>
                  <a:pt x="537" y="347"/>
                </a:lnTo>
                <a:lnTo>
                  <a:pt x="537" y="338"/>
                </a:lnTo>
                <a:lnTo>
                  <a:pt x="537" y="334"/>
                </a:lnTo>
                <a:lnTo>
                  <a:pt x="537" y="330"/>
                </a:lnTo>
                <a:lnTo>
                  <a:pt x="541" y="321"/>
                </a:lnTo>
                <a:lnTo>
                  <a:pt x="541" y="317"/>
                </a:lnTo>
                <a:lnTo>
                  <a:pt x="541" y="312"/>
                </a:lnTo>
                <a:lnTo>
                  <a:pt x="546" y="308"/>
                </a:lnTo>
                <a:lnTo>
                  <a:pt x="546" y="299"/>
                </a:lnTo>
                <a:lnTo>
                  <a:pt x="546" y="295"/>
                </a:lnTo>
                <a:lnTo>
                  <a:pt x="550" y="291"/>
                </a:lnTo>
                <a:lnTo>
                  <a:pt x="550" y="282"/>
                </a:lnTo>
                <a:lnTo>
                  <a:pt x="550" y="278"/>
                </a:lnTo>
                <a:lnTo>
                  <a:pt x="554" y="273"/>
                </a:lnTo>
                <a:lnTo>
                  <a:pt x="554" y="269"/>
                </a:lnTo>
                <a:lnTo>
                  <a:pt x="554" y="260"/>
                </a:lnTo>
                <a:lnTo>
                  <a:pt x="554" y="256"/>
                </a:lnTo>
                <a:lnTo>
                  <a:pt x="559" y="252"/>
                </a:lnTo>
                <a:lnTo>
                  <a:pt x="559" y="247"/>
                </a:lnTo>
                <a:lnTo>
                  <a:pt x="559" y="239"/>
                </a:lnTo>
                <a:lnTo>
                  <a:pt x="563" y="234"/>
                </a:lnTo>
                <a:lnTo>
                  <a:pt x="563" y="230"/>
                </a:lnTo>
                <a:lnTo>
                  <a:pt x="563" y="226"/>
                </a:lnTo>
                <a:lnTo>
                  <a:pt x="567" y="217"/>
                </a:lnTo>
                <a:lnTo>
                  <a:pt x="567" y="213"/>
                </a:lnTo>
                <a:lnTo>
                  <a:pt x="567" y="208"/>
                </a:lnTo>
                <a:lnTo>
                  <a:pt x="572" y="204"/>
                </a:lnTo>
                <a:lnTo>
                  <a:pt x="572" y="200"/>
                </a:lnTo>
                <a:lnTo>
                  <a:pt x="572" y="195"/>
                </a:lnTo>
                <a:lnTo>
                  <a:pt x="572" y="187"/>
                </a:lnTo>
                <a:lnTo>
                  <a:pt x="576" y="182"/>
                </a:lnTo>
                <a:lnTo>
                  <a:pt x="576" y="178"/>
                </a:lnTo>
                <a:lnTo>
                  <a:pt x="576" y="174"/>
                </a:lnTo>
                <a:lnTo>
                  <a:pt x="580" y="169"/>
                </a:lnTo>
                <a:lnTo>
                  <a:pt x="580" y="165"/>
                </a:lnTo>
                <a:lnTo>
                  <a:pt x="580" y="160"/>
                </a:lnTo>
                <a:lnTo>
                  <a:pt x="585" y="156"/>
                </a:lnTo>
                <a:lnTo>
                  <a:pt x="585" y="147"/>
                </a:lnTo>
                <a:lnTo>
                  <a:pt x="585" y="143"/>
                </a:lnTo>
                <a:lnTo>
                  <a:pt x="589" y="139"/>
                </a:lnTo>
                <a:lnTo>
                  <a:pt x="589" y="134"/>
                </a:lnTo>
                <a:lnTo>
                  <a:pt x="589" y="130"/>
                </a:lnTo>
                <a:lnTo>
                  <a:pt x="589" y="126"/>
                </a:lnTo>
                <a:lnTo>
                  <a:pt x="593" y="121"/>
                </a:lnTo>
                <a:lnTo>
                  <a:pt x="593" y="117"/>
                </a:lnTo>
                <a:lnTo>
                  <a:pt x="593" y="113"/>
                </a:lnTo>
                <a:lnTo>
                  <a:pt x="598" y="108"/>
                </a:lnTo>
                <a:lnTo>
                  <a:pt x="598" y="104"/>
                </a:lnTo>
                <a:lnTo>
                  <a:pt x="602" y="100"/>
                </a:lnTo>
                <a:lnTo>
                  <a:pt x="602" y="95"/>
                </a:lnTo>
                <a:lnTo>
                  <a:pt x="602" y="91"/>
                </a:lnTo>
                <a:lnTo>
                  <a:pt x="602" y="87"/>
                </a:lnTo>
                <a:lnTo>
                  <a:pt x="606" y="82"/>
                </a:lnTo>
                <a:lnTo>
                  <a:pt x="606" y="78"/>
                </a:lnTo>
                <a:lnTo>
                  <a:pt x="606" y="74"/>
                </a:lnTo>
                <a:lnTo>
                  <a:pt x="611" y="74"/>
                </a:lnTo>
                <a:lnTo>
                  <a:pt x="611" y="69"/>
                </a:lnTo>
                <a:lnTo>
                  <a:pt x="611" y="65"/>
                </a:lnTo>
                <a:lnTo>
                  <a:pt x="615" y="61"/>
                </a:lnTo>
                <a:lnTo>
                  <a:pt x="615" y="56"/>
                </a:lnTo>
                <a:lnTo>
                  <a:pt x="619" y="52"/>
                </a:lnTo>
                <a:lnTo>
                  <a:pt x="619" y="48"/>
                </a:lnTo>
                <a:lnTo>
                  <a:pt x="619" y="43"/>
                </a:lnTo>
                <a:lnTo>
                  <a:pt x="624" y="43"/>
                </a:lnTo>
                <a:lnTo>
                  <a:pt x="624" y="39"/>
                </a:lnTo>
                <a:lnTo>
                  <a:pt x="624" y="35"/>
                </a:lnTo>
                <a:lnTo>
                  <a:pt x="628" y="35"/>
                </a:lnTo>
                <a:lnTo>
                  <a:pt x="628" y="30"/>
                </a:lnTo>
                <a:lnTo>
                  <a:pt x="632" y="26"/>
                </a:lnTo>
                <a:lnTo>
                  <a:pt x="632" y="22"/>
                </a:lnTo>
                <a:lnTo>
                  <a:pt x="637" y="22"/>
                </a:lnTo>
                <a:lnTo>
                  <a:pt x="637" y="17"/>
                </a:lnTo>
                <a:lnTo>
                  <a:pt x="641" y="13"/>
                </a:lnTo>
                <a:lnTo>
                  <a:pt x="641" y="9"/>
                </a:lnTo>
                <a:lnTo>
                  <a:pt x="645" y="9"/>
                </a:lnTo>
                <a:lnTo>
                  <a:pt x="650" y="4"/>
                </a:lnTo>
                <a:lnTo>
                  <a:pt x="654" y="4"/>
                </a:lnTo>
                <a:lnTo>
                  <a:pt x="654" y="0"/>
                </a:lnTo>
                <a:lnTo>
                  <a:pt x="658" y="0"/>
                </a:lnTo>
                <a:lnTo>
                  <a:pt x="663" y="0"/>
                </a:lnTo>
                <a:lnTo>
                  <a:pt x="667" y="0"/>
                </a:lnTo>
                <a:lnTo>
                  <a:pt x="671" y="0"/>
                </a:lnTo>
                <a:lnTo>
                  <a:pt x="671" y="4"/>
                </a:lnTo>
                <a:lnTo>
                  <a:pt x="676" y="4"/>
                </a:lnTo>
                <a:lnTo>
                  <a:pt x="680" y="9"/>
                </a:lnTo>
                <a:lnTo>
                  <a:pt x="684" y="9"/>
                </a:lnTo>
                <a:lnTo>
                  <a:pt x="684" y="13"/>
                </a:lnTo>
                <a:lnTo>
                  <a:pt x="689" y="17"/>
                </a:lnTo>
                <a:lnTo>
                  <a:pt x="689" y="22"/>
                </a:lnTo>
                <a:lnTo>
                  <a:pt x="693" y="22"/>
                </a:lnTo>
                <a:lnTo>
                  <a:pt x="693" y="26"/>
                </a:lnTo>
                <a:lnTo>
                  <a:pt x="697" y="30"/>
                </a:lnTo>
                <a:lnTo>
                  <a:pt x="697" y="35"/>
                </a:lnTo>
                <a:lnTo>
                  <a:pt x="702" y="35"/>
                </a:lnTo>
                <a:lnTo>
                  <a:pt x="702" y="39"/>
                </a:lnTo>
                <a:lnTo>
                  <a:pt x="702" y="43"/>
                </a:lnTo>
                <a:lnTo>
                  <a:pt x="706" y="43"/>
                </a:lnTo>
                <a:lnTo>
                  <a:pt x="706" y="48"/>
                </a:lnTo>
                <a:lnTo>
                  <a:pt x="706" y="52"/>
                </a:lnTo>
                <a:lnTo>
                  <a:pt x="710" y="56"/>
                </a:lnTo>
                <a:lnTo>
                  <a:pt x="710" y="61"/>
                </a:lnTo>
                <a:lnTo>
                  <a:pt x="715" y="65"/>
                </a:lnTo>
                <a:lnTo>
                  <a:pt x="715" y="69"/>
                </a:lnTo>
                <a:lnTo>
                  <a:pt x="715" y="74"/>
                </a:lnTo>
                <a:lnTo>
                  <a:pt x="719" y="74"/>
                </a:lnTo>
                <a:lnTo>
                  <a:pt x="719" y="78"/>
                </a:lnTo>
                <a:lnTo>
                  <a:pt x="719" y="82"/>
                </a:lnTo>
                <a:lnTo>
                  <a:pt x="723" y="87"/>
                </a:lnTo>
                <a:lnTo>
                  <a:pt x="723" y="91"/>
                </a:lnTo>
                <a:lnTo>
                  <a:pt x="723" y="95"/>
                </a:lnTo>
                <a:lnTo>
                  <a:pt x="723" y="100"/>
                </a:lnTo>
                <a:lnTo>
                  <a:pt x="728" y="104"/>
                </a:lnTo>
                <a:lnTo>
                  <a:pt x="728" y="108"/>
                </a:lnTo>
                <a:lnTo>
                  <a:pt x="732" y="113"/>
                </a:lnTo>
                <a:lnTo>
                  <a:pt x="732" y="117"/>
                </a:lnTo>
                <a:lnTo>
                  <a:pt x="732" y="121"/>
                </a:lnTo>
                <a:lnTo>
                  <a:pt x="736" y="126"/>
                </a:lnTo>
                <a:lnTo>
                  <a:pt x="736" y="130"/>
                </a:lnTo>
                <a:lnTo>
                  <a:pt x="736" y="134"/>
                </a:lnTo>
                <a:lnTo>
                  <a:pt x="736" y="139"/>
                </a:lnTo>
                <a:lnTo>
                  <a:pt x="741" y="143"/>
                </a:lnTo>
                <a:lnTo>
                  <a:pt x="741" y="147"/>
                </a:lnTo>
                <a:lnTo>
                  <a:pt x="741" y="156"/>
                </a:lnTo>
                <a:lnTo>
                  <a:pt x="745" y="160"/>
                </a:lnTo>
                <a:lnTo>
                  <a:pt x="745" y="165"/>
                </a:lnTo>
                <a:lnTo>
                  <a:pt x="745" y="169"/>
                </a:lnTo>
                <a:lnTo>
                  <a:pt x="749" y="174"/>
                </a:lnTo>
                <a:lnTo>
                  <a:pt x="749" y="178"/>
                </a:lnTo>
                <a:lnTo>
                  <a:pt x="749" y="182"/>
                </a:lnTo>
                <a:lnTo>
                  <a:pt x="754" y="187"/>
                </a:lnTo>
                <a:lnTo>
                  <a:pt x="754" y="195"/>
                </a:lnTo>
                <a:lnTo>
                  <a:pt x="754" y="200"/>
                </a:lnTo>
                <a:lnTo>
                  <a:pt x="754" y="204"/>
                </a:lnTo>
                <a:lnTo>
                  <a:pt x="758" y="208"/>
                </a:lnTo>
                <a:lnTo>
                  <a:pt x="758" y="213"/>
                </a:lnTo>
                <a:lnTo>
                  <a:pt x="758" y="217"/>
                </a:lnTo>
                <a:lnTo>
                  <a:pt x="762" y="226"/>
                </a:lnTo>
                <a:lnTo>
                  <a:pt x="762" y="230"/>
                </a:lnTo>
                <a:lnTo>
                  <a:pt x="762" y="234"/>
                </a:lnTo>
                <a:lnTo>
                  <a:pt x="767" y="239"/>
                </a:lnTo>
                <a:lnTo>
                  <a:pt x="767" y="247"/>
                </a:lnTo>
                <a:lnTo>
                  <a:pt x="767" y="252"/>
                </a:lnTo>
                <a:lnTo>
                  <a:pt x="771" y="256"/>
                </a:lnTo>
                <a:lnTo>
                  <a:pt x="771" y="260"/>
                </a:lnTo>
                <a:lnTo>
                  <a:pt x="771" y="269"/>
                </a:lnTo>
                <a:lnTo>
                  <a:pt x="771" y="273"/>
                </a:lnTo>
                <a:lnTo>
                  <a:pt x="775" y="278"/>
                </a:lnTo>
                <a:lnTo>
                  <a:pt x="775" y="282"/>
                </a:lnTo>
                <a:lnTo>
                  <a:pt x="775" y="291"/>
                </a:lnTo>
                <a:lnTo>
                  <a:pt x="780" y="295"/>
                </a:lnTo>
                <a:lnTo>
                  <a:pt x="780" y="299"/>
                </a:lnTo>
                <a:lnTo>
                  <a:pt x="780" y="308"/>
                </a:lnTo>
                <a:lnTo>
                  <a:pt x="784" y="312"/>
                </a:lnTo>
                <a:lnTo>
                  <a:pt x="784" y="317"/>
                </a:lnTo>
                <a:lnTo>
                  <a:pt x="784" y="321"/>
                </a:lnTo>
                <a:lnTo>
                  <a:pt x="788" y="330"/>
                </a:lnTo>
                <a:lnTo>
                  <a:pt x="788" y="334"/>
                </a:lnTo>
                <a:lnTo>
                  <a:pt x="788" y="338"/>
                </a:lnTo>
                <a:lnTo>
                  <a:pt x="788" y="347"/>
                </a:lnTo>
                <a:lnTo>
                  <a:pt x="793" y="351"/>
                </a:lnTo>
                <a:lnTo>
                  <a:pt x="793" y="356"/>
                </a:lnTo>
                <a:lnTo>
                  <a:pt x="793" y="364"/>
                </a:lnTo>
                <a:lnTo>
                  <a:pt x="797" y="369"/>
                </a:lnTo>
                <a:lnTo>
                  <a:pt x="797" y="373"/>
                </a:lnTo>
                <a:lnTo>
                  <a:pt x="797" y="378"/>
                </a:lnTo>
                <a:lnTo>
                  <a:pt x="801" y="386"/>
                </a:lnTo>
                <a:lnTo>
                  <a:pt x="801" y="391"/>
                </a:lnTo>
                <a:lnTo>
                  <a:pt x="801" y="395"/>
                </a:lnTo>
                <a:lnTo>
                  <a:pt x="806" y="404"/>
                </a:lnTo>
                <a:lnTo>
                  <a:pt x="806" y="408"/>
                </a:lnTo>
                <a:lnTo>
                  <a:pt x="806" y="412"/>
                </a:lnTo>
                <a:lnTo>
                  <a:pt x="806" y="421"/>
                </a:lnTo>
                <a:lnTo>
                  <a:pt x="810" y="425"/>
                </a:lnTo>
                <a:lnTo>
                  <a:pt x="810" y="430"/>
                </a:lnTo>
                <a:lnTo>
                  <a:pt x="810" y="434"/>
                </a:lnTo>
                <a:lnTo>
                  <a:pt x="814" y="443"/>
                </a:lnTo>
                <a:lnTo>
                  <a:pt x="814" y="447"/>
                </a:lnTo>
                <a:lnTo>
                  <a:pt x="814" y="451"/>
                </a:lnTo>
                <a:lnTo>
                  <a:pt x="819" y="460"/>
                </a:lnTo>
                <a:lnTo>
                  <a:pt x="819" y="464"/>
                </a:lnTo>
                <a:lnTo>
                  <a:pt x="819" y="469"/>
                </a:lnTo>
                <a:lnTo>
                  <a:pt x="823" y="473"/>
                </a:lnTo>
                <a:lnTo>
                  <a:pt x="823" y="482"/>
                </a:lnTo>
                <a:lnTo>
                  <a:pt x="823" y="486"/>
                </a:lnTo>
                <a:lnTo>
                  <a:pt x="823" y="490"/>
                </a:lnTo>
                <a:lnTo>
                  <a:pt x="827" y="495"/>
                </a:lnTo>
                <a:lnTo>
                  <a:pt x="827" y="503"/>
                </a:lnTo>
                <a:lnTo>
                  <a:pt x="827" y="508"/>
                </a:lnTo>
                <a:lnTo>
                  <a:pt x="832" y="512"/>
                </a:lnTo>
                <a:lnTo>
                  <a:pt x="832" y="516"/>
                </a:lnTo>
                <a:lnTo>
                  <a:pt x="832" y="525"/>
                </a:lnTo>
                <a:lnTo>
                  <a:pt x="836" y="529"/>
                </a:lnTo>
                <a:lnTo>
                  <a:pt x="836" y="534"/>
                </a:lnTo>
                <a:lnTo>
                  <a:pt x="836" y="538"/>
                </a:lnTo>
                <a:lnTo>
                  <a:pt x="840" y="542"/>
                </a:lnTo>
                <a:lnTo>
                  <a:pt x="840" y="551"/>
                </a:lnTo>
                <a:lnTo>
                  <a:pt x="840" y="555"/>
                </a:lnTo>
                <a:lnTo>
                  <a:pt x="840" y="560"/>
                </a:lnTo>
                <a:lnTo>
                  <a:pt x="845" y="564"/>
                </a:lnTo>
                <a:lnTo>
                  <a:pt x="845" y="569"/>
                </a:lnTo>
                <a:lnTo>
                  <a:pt x="845" y="573"/>
                </a:lnTo>
                <a:lnTo>
                  <a:pt x="849" y="582"/>
                </a:lnTo>
                <a:lnTo>
                  <a:pt x="849" y="586"/>
                </a:lnTo>
                <a:lnTo>
                  <a:pt x="849" y="590"/>
                </a:lnTo>
                <a:lnTo>
                  <a:pt x="853" y="595"/>
                </a:lnTo>
                <a:lnTo>
                  <a:pt x="853" y="599"/>
                </a:lnTo>
                <a:lnTo>
                  <a:pt x="853" y="603"/>
                </a:lnTo>
                <a:lnTo>
                  <a:pt x="858" y="608"/>
                </a:lnTo>
                <a:lnTo>
                  <a:pt x="858" y="612"/>
                </a:lnTo>
                <a:lnTo>
                  <a:pt x="858" y="616"/>
                </a:lnTo>
                <a:lnTo>
                  <a:pt x="858" y="621"/>
                </a:lnTo>
                <a:lnTo>
                  <a:pt x="862" y="629"/>
                </a:lnTo>
                <a:lnTo>
                  <a:pt x="862" y="634"/>
                </a:lnTo>
                <a:lnTo>
                  <a:pt x="862" y="638"/>
                </a:lnTo>
                <a:lnTo>
                  <a:pt x="866" y="642"/>
                </a:lnTo>
                <a:lnTo>
                  <a:pt x="866" y="647"/>
                </a:lnTo>
                <a:lnTo>
                  <a:pt x="866" y="651"/>
                </a:lnTo>
                <a:lnTo>
                  <a:pt x="871" y="655"/>
                </a:lnTo>
                <a:lnTo>
                  <a:pt x="871" y="660"/>
                </a:lnTo>
                <a:lnTo>
                  <a:pt x="871" y="664"/>
                </a:lnTo>
                <a:lnTo>
                  <a:pt x="875" y="668"/>
                </a:lnTo>
                <a:lnTo>
                  <a:pt x="875" y="673"/>
                </a:lnTo>
                <a:lnTo>
                  <a:pt x="875" y="677"/>
                </a:lnTo>
                <a:lnTo>
                  <a:pt x="875" y="681"/>
                </a:lnTo>
                <a:lnTo>
                  <a:pt x="879" y="681"/>
                </a:lnTo>
                <a:lnTo>
                  <a:pt x="879" y="686"/>
                </a:lnTo>
                <a:lnTo>
                  <a:pt x="879" y="690"/>
                </a:lnTo>
                <a:lnTo>
                  <a:pt x="884" y="694"/>
                </a:lnTo>
                <a:lnTo>
                  <a:pt x="884" y="699"/>
                </a:lnTo>
                <a:lnTo>
                  <a:pt x="884" y="703"/>
                </a:lnTo>
                <a:lnTo>
                  <a:pt x="888" y="707"/>
                </a:lnTo>
                <a:lnTo>
                  <a:pt x="888" y="712"/>
                </a:lnTo>
                <a:lnTo>
                  <a:pt x="888" y="716"/>
                </a:lnTo>
                <a:lnTo>
                  <a:pt x="888" y="720"/>
                </a:lnTo>
                <a:lnTo>
                  <a:pt x="892" y="720"/>
                </a:lnTo>
                <a:lnTo>
                  <a:pt x="892" y="725"/>
                </a:lnTo>
                <a:lnTo>
                  <a:pt x="892" y="729"/>
                </a:lnTo>
                <a:lnTo>
                  <a:pt x="897" y="733"/>
                </a:lnTo>
                <a:lnTo>
                  <a:pt x="897" y="738"/>
                </a:lnTo>
                <a:lnTo>
                  <a:pt x="897" y="742"/>
                </a:lnTo>
                <a:lnTo>
                  <a:pt x="901" y="742"/>
                </a:lnTo>
                <a:lnTo>
                  <a:pt x="901" y="746"/>
                </a:lnTo>
                <a:lnTo>
                  <a:pt x="901" y="751"/>
                </a:lnTo>
                <a:lnTo>
                  <a:pt x="905" y="755"/>
                </a:lnTo>
                <a:lnTo>
                  <a:pt x="905" y="759"/>
                </a:lnTo>
                <a:lnTo>
                  <a:pt x="905" y="764"/>
                </a:lnTo>
                <a:lnTo>
                  <a:pt x="910" y="768"/>
                </a:lnTo>
                <a:lnTo>
                  <a:pt x="910" y="773"/>
                </a:lnTo>
                <a:lnTo>
                  <a:pt x="914" y="777"/>
                </a:lnTo>
                <a:lnTo>
                  <a:pt x="914" y="781"/>
                </a:lnTo>
                <a:lnTo>
                  <a:pt x="918" y="786"/>
                </a:lnTo>
                <a:lnTo>
                  <a:pt x="918" y="790"/>
                </a:lnTo>
                <a:lnTo>
                  <a:pt x="923" y="794"/>
                </a:lnTo>
                <a:lnTo>
                  <a:pt x="923" y="799"/>
                </a:lnTo>
                <a:lnTo>
                  <a:pt x="923" y="803"/>
                </a:lnTo>
                <a:lnTo>
                  <a:pt x="927" y="803"/>
                </a:lnTo>
                <a:lnTo>
                  <a:pt x="927" y="807"/>
                </a:lnTo>
                <a:lnTo>
                  <a:pt x="931" y="812"/>
                </a:lnTo>
                <a:lnTo>
                  <a:pt x="931" y="816"/>
                </a:lnTo>
                <a:lnTo>
                  <a:pt x="936" y="820"/>
                </a:lnTo>
                <a:lnTo>
                  <a:pt x="936" y="825"/>
                </a:lnTo>
                <a:lnTo>
                  <a:pt x="940" y="825"/>
                </a:lnTo>
                <a:lnTo>
                  <a:pt x="940" y="829"/>
                </a:lnTo>
                <a:lnTo>
                  <a:pt x="940" y="833"/>
                </a:lnTo>
                <a:lnTo>
                  <a:pt x="944" y="833"/>
                </a:lnTo>
                <a:lnTo>
                  <a:pt x="944" y="838"/>
                </a:lnTo>
                <a:lnTo>
                  <a:pt x="949" y="842"/>
                </a:lnTo>
                <a:lnTo>
                  <a:pt x="949" y="846"/>
                </a:lnTo>
                <a:lnTo>
                  <a:pt x="953" y="846"/>
                </a:lnTo>
                <a:lnTo>
                  <a:pt x="953" y="851"/>
                </a:lnTo>
                <a:lnTo>
                  <a:pt x="957" y="851"/>
                </a:lnTo>
                <a:lnTo>
                  <a:pt x="957" y="855"/>
                </a:lnTo>
                <a:lnTo>
                  <a:pt x="957" y="859"/>
                </a:lnTo>
                <a:lnTo>
                  <a:pt x="961" y="859"/>
                </a:lnTo>
                <a:lnTo>
                  <a:pt x="961" y="864"/>
                </a:lnTo>
                <a:lnTo>
                  <a:pt x="966" y="864"/>
                </a:lnTo>
                <a:lnTo>
                  <a:pt x="966" y="868"/>
                </a:lnTo>
                <a:lnTo>
                  <a:pt x="970" y="868"/>
                </a:lnTo>
                <a:lnTo>
                  <a:pt x="970" y="872"/>
                </a:lnTo>
                <a:lnTo>
                  <a:pt x="974" y="872"/>
                </a:lnTo>
                <a:lnTo>
                  <a:pt x="974" y="877"/>
                </a:lnTo>
                <a:lnTo>
                  <a:pt x="979" y="881"/>
                </a:lnTo>
                <a:lnTo>
                  <a:pt x="983" y="881"/>
                </a:lnTo>
                <a:lnTo>
                  <a:pt x="983" y="885"/>
                </a:lnTo>
                <a:lnTo>
                  <a:pt x="987" y="885"/>
                </a:lnTo>
                <a:lnTo>
                  <a:pt x="987" y="890"/>
                </a:lnTo>
                <a:lnTo>
                  <a:pt x="992" y="890"/>
                </a:lnTo>
                <a:lnTo>
                  <a:pt x="992" y="894"/>
                </a:lnTo>
                <a:lnTo>
                  <a:pt x="996" y="894"/>
                </a:lnTo>
                <a:lnTo>
                  <a:pt x="1000" y="898"/>
                </a:lnTo>
                <a:lnTo>
                  <a:pt x="1005" y="898"/>
                </a:lnTo>
                <a:lnTo>
                  <a:pt x="1005" y="903"/>
                </a:lnTo>
                <a:lnTo>
                  <a:pt x="1009" y="903"/>
                </a:lnTo>
                <a:lnTo>
                  <a:pt x="1009" y="907"/>
                </a:lnTo>
                <a:lnTo>
                  <a:pt x="1013" y="907"/>
                </a:lnTo>
                <a:lnTo>
                  <a:pt x="1018" y="907"/>
                </a:lnTo>
                <a:lnTo>
                  <a:pt x="1018" y="911"/>
                </a:lnTo>
                <a:lnTo>
                  <a:pt x="1022" y="911"/>
                </a:lnTo>
                <a:lnTo>
                  <a:pt x="1026" y="911"/>
                </a:lnTo>
                <a:lnTo>
                  <a:pt x="1026" y="916"/>
                </a:lnTo>
                <a:lnTo>
                  <a:pt x="1031" y="916"/>
                </a:lnTo>
                <a:lnTo>
                  <a:pt x="1035" y="916"/>
                </a:lnTo>
                <a:lnTo>
                  <a:pt x="1039" y="916"/>
                </a:lnTo>
                <a:lnTo>
                  <a:pt x="1039" y="920"/>
                </a:lnTo>
                <a:lnTo>
                  <a:pt x="1044" y="920"/>
                </a:lnTo>
                <a:lnTo>
                  <a:pt x="1048" y="920"/>
                </a:lnTo>
                <a:lnTo>
                  <a:pt x="1052" y="920"/>
                </a:lnTo>
                <a:lnTo>
                  <a:pt x="1052" y="924"/>
                </a:lnTo>
                <a:lnTo>
                  <a:pt x="1057" y="924"/>
                </a:lnTo>
                <a:lnTo>
                  <a:pt x="1061" y="924"/>
                </a:lnTo>
                <a:lnTo>
                  <a:pt x="1065" y="924"/>
                </a:lnTo>
                <a:lnTo>
                  <a:pt x="1070" y="924"/>
                </a:lnTo>
                <a:lnTo>
                  <a:pt x="1070" y="929"/>
                </a:lnTo>
                <a:lnTo>
                  <a:pt x="1074" y="929"/>
                </a:lnTo>
                <a:lnTo>
                  <a:pt x="1078" y="929"/>
                </a:lnTo>
                <a:lnTo>
                  <a:pt x="1083" y="929"/>
                </a:lnTo>
                <a:lnTo>
                  <a:pt x="1087" y="929"/>
                </a:lnTo>
                <a:lnTo>
                  <a:pt x="1091" y="929"/>
                </a:lnTo>
                <a:lnTo>
                  <a:pt x="1096" y="929"/>
                </a:lnTo>
                <a:lnTo>
                  <a:pt x="1100" y="929"/>
                </a:lnTo>
                <a:lnTo>
                  <a:pt x="1100" y="933"/>
                </a:lnTo>
                <a:lnTo>
                  <a:pt x="1104" y="933"/>
                </a:lnTo>
                <a:lnTo>
                  <a:pt x="1109" y="933"/>
                </a:lnTo>
                <a:lnTo>
                  <a:pt x="1113" y="933"/>
                </a:lnTo>
                <a:lnTo>
                  <a:pt x="1117" y="933"/>
                </a:lnTo>
                <a:lnTo>
                  <a:pt x="1122" y="933"/>
                </a:lnTo>
                <a:lnTo>
                  <a:pt x="1126" y="933"/>
                </a:lnTo>
                <a:lnTo>
                  <a:pt x="1130" y="933"/>
                </a:lnTo>
                <a:lnTo>
                  <a:pt x="1135" y="933"/>
                </a:lnTo>
                <a:lnTo>
                  <a:pt x="1139" y="933"/>
                </a:lnTo>
                <a:lnTo>
                  <a:pt x="1143" y="933"/>
                </a:lnTo>
                <a:lnTo>
                  <a:pt x="1148" y="933"/>
                </a:lnTo>
                <a:lnTo>
                  <a:pt x="1152" y="933"/>
                </a:lnTo>
                <a:lnTo>
                  <a:pt x="1156" y="933"/>
                </a:lnTo>
                <a:lnTo>
                  <a:pt x="1161" y="933"/>
                </a:lnTo>
                <a:lnTo>
                  <a:pt x="1165" y="933"/>
                </a:lnTo>
                <a:lnTo>
                  <a:pt x="1169" y="933"/>
                </a:lnTo>
                <a:lnTo>
                  <a:pt x="1174" y="933"/>
                </a:lnTo>
                <a:lnTo>
                  <a:pt x="1178" y="933"/>
                </a:lnTo>
                <a:lnTo>
                  <a:pt x="1182" y="933"/>
                </a:lnTo>
                <a:lnTo>
                  <a:pt x="1187" y="933"/>
                </a:lnTo>
                <a:lnTo>
                  <a:pt x="1191" y="933"/>
                </a:lnTo>
                <a:lnTo>
                  <a:pt x="1195" y="933"/>
                </a:lnTo>
                <a:lnTo>
                  <a:pt x="1200" y="933"/>
                </a:lnTo>
                <a:lnTo>
                  <a:pt x="1204" y="933"/>
                </a:lnTo>
                <a:lnTo>
                  <a:pt x="1208" y="933"/>
                </a:lnTo>
                <a:lnTo>
                  <a:pt x="1213" y="933"/>
                </a:lnTo>
                <a:lnTo>
                  <a:pt x="1217" y="933"/>
                </a:lnTo>
                <a:lnTo>
                  <a:pt x="1221" y="933"/>
                </a:lnTo>
                <a:lnTo>
                  <a:pt x="1226" y="933"/>
                </a:lnTo>
                <a:lnTo>
                  <a:pt x="1230" y="933"/>
                </a:lnTo>
                <a:lnTo>
                  <a:pt x="1234" y="933"/>
                </a:lnTo>
                <a:lnTo>
                  <a:pt x="1239" y="933"/>
                </a:lnTo>
                <a:lnTo>
                  <a:pt x="1243" y="933"/>
                </a:lnTo>
                <a:lnTo>
                  <a:pt x="1247" y="933"/>
                </a:lnTo>
                <a:lnTo>
                  <a:pt x="1252" y="933"/>
                </a:lnTo>
                <a:lnTo>
                  <a:pt x="1256" y="933"/>
                </a:lnTo>
                <a:lnTo>
                  <a:pt x="1260" y="933"/>
                </a:lnTo>
                <a:lnTo>
                  <a:pt x="1265" y="933"/>
                </a:lnTo>
                <a:lnTo>
                  <a:pt x="1269" y="933"/>
                </a:lnTo>
                <a:lnTo>
                  <a:pt x="1273" y="933"/>
                </a:lnTo>
                <a:lnTo>
                  <a:pt x="1278" y="933"/>
                </a:lnTo>
                <a:lnTo>
                  <a:pt x="1282" y="933"/>
                </a:lnTo>
                <a:lnTo>
                  <a:pt x="1286" y="933"/>
                </a:lnTo>
                <a:lnTo>
                  <a:pt x="1291" y="933"/>
                </a:lnTo>
                <a:lnTo>
                  <a:pt x="1295" y="933"/>
                </a:lnTo>
                <a:lnTo>
                  <a:pt x="1299" y="933"/>
                </a:lnTo>
                <a:lnTo>
                  <a:pt x="1304" y="933"/>
                </a:lnTo>
                <a:lnTo>
                  <a:pt x="1308" y="933"/>
                </a:lnTo>
                <a:lnTo>
                  <a:pt x="1312" y="933"/>
                </a:lnTo>
                <a:lnTo>
                  <a:pt x="1317" y="933"/>
                </a:lnTo>
                <a:lnTo>
                  <a:pt x="1321" y="933"/>
                </a:lnTo>
                <a:lnTo>
                  <a:pt x="1325" y="9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da-DK"/>
          </a:p>
        </p:txBody>
      </p:sp>
      <p:sp>
        <p:nvSpPr>
          <p:cNvPr id="22606" name="Freeform 96"/>
          <p:cNvSpPr>
            <a:spLocks/>
          </p:cNvSpPr>
          <p:nvPr/>
        </p:nvSpPr>
        <p:spPr bwMode="auto">
          <a:xfrm>
            <a:off x="1925926" y="1390984"/>
            <a:ext cx="2619950" cy="1695484"/>
          </a:xfrm>
          <a:custGeom>
            <a:avLst/>
            <a:gdLst>
              <a:gd name="T0" fmla="*/ 30 w 1326"/>
              <a:gd name="T1" fmla="*/ 933 h 934"/>
              <a:gd name="T2" fmla="*/ 69 w 1326"/>
              <a:gd name="T3" fmla="*/ 933 h 934"/>
              <a:gd name="T4" fmla="*/ 108 w 1326"/>
              <a:gd name="T5" fmla="*/ 933 h 934"/>
              <a:gd name="T6" fmla="*/ 147 w 1326"/>
              <a:gd name="T7" fmla="*/ 933 h 934"/>
              <a:gd name="T8" fmla="*/ 186 w 1326"/>
              <a:gd name="T9" fmla="*/ 933 h 934"/>
              <a:gd name="T10" fmla="*/ 225 w 1326"/>
              <a:gd name="T11" fmla="*/ 933 h 934"/>
              <a:gd name="T12" fmla="*/ 264 w 1326"/>
              <a:gd name="T13" fmla="*/ 933 h 934"/>
              <a:gd name="T14" fmla="*/ 303 w 1326"/>
              <a:gd name="T15" fmla="*/ 933 h 934"/>
              <a:gd name="T16" fmla="*/ 342 w 1326"/>
              <a:gd name="T17" fmla="*/ 933 h 934"/>
              <a:gd name="T18" fmla="*/ 381 w 1326"/>
              <a:gd name="T19" fmla="*/ 933 h 934"/>
              <a:gd name="T20" fmla="*/ 407 w 1326"/>
              <a:gd name="T21" fmla="*/ 786 h 934"/>
              <a:gd name="T22" fmla="*/ 424 w 1326"/>
              <a:gd name="T23" fmla="*/ 746 h 934"/>
              <a:gd name="T24" fmla="*/ 437 w 1326"/>
              <a:gd name="T25" fmla="*/ 716 h 934"/>
              <a:gd name="T26" fmla="*/ 450 w 1326"/>
              <a:gd name="T27" fmla="*/ 681 h 934"/>
              <a:gd name="T28" fmla="*/ 459 w 1326"/>
              <a:gd name="T29" fmla="*/ 642 h 934"/>
              <a:gd name="T30" fmla="*/ 472 w 1326"/>
              <a:gd name="T31" fmla="*/ 599 h 934"/>
              <a:gd name="T32" fmla="*/ 485 w 1326"/>
              <a:gd name="T33" fmla="*/ 555 h 934"/>
              <a:gd name="T34" fmla="*/ 498 w 1326"/>
              <a:gd name="T35" fmla="*/ 508 h 934"/>
              <a:gd name="T36" fmla="*/ 507 w 1326"/>
              <a:gd name="T37" fmla="*/ 460 h 934"/>
              <a:gd name="T38" fmla="*/ 520 w 1326"/>
              <a:gd name="T39" fmla="*/ 408 h 934"/>
              <a:gd name="T40" fmla="*/ 533 w 1326"/>
              <a:gd name="T41" fmla="*/ 356 h 934"/>
              <a:gd name="T42" fmla="*/ 546 w 1326"/>
              <a:gd name="T43" fmla="*/ 308 h 934"/>
              <a:gd name="T44" fmla="*/ 554 w 1326"/>
              <a:gd name="T45" fmla="*/ 256 h 934"/>
              <a:gd name="T46" fmla="*/ 567 w 1326"/>
              <a:gd name="T47" fmla="*/ 208 h 934"/>
              <a:gd name="T48" fmla="*/ 580 w 1326"/>
              <a:gd name="T49" fmla="*/ 165 h 934"/>
              <a:gd name="T50" fmla="*/ 593 w 1326"/>
              <a:gd name="T51" fmla="*/ 121 h 934"/>
              <a:gd name="T52" fmla="*/ 606 w 1326"/>
              <a:gd name="T53" fmla="*/ 82 h 934"/>
              <a:gd name="T54" fmla="*/ 619 w 1326"/>
              <a:gd name="T55" fmla="*/ 48 h 934"/>
              <a:gd name="T56" fmla="*/ 637 w 1326"/>
              <a:gd name="T57" fmla="*/ 22 h 934"/>
              <a:gd name="T58" fmla="*/ 663 w 1326"/>
              <a:gd name="T59" fmla="*/ 0 h 934"/>
              <a:gd name="T60" fmla="*/ 689 w 1326"/>
              <a:gd name="T61" fmla="*/ 22 h 934"/>
              <a:gd name="T62" fmla="*/ 706 w 1326"/>
              <a:gd name="T63" fmla="*/ 48 h 934"/>
              <a:gd name="T64" fmla="*/ 719 w 1326"/>
              <a:gd name="T65" fmla="*/ 82 h 934"/>
              <a:gd name="T66" fmla="*/ 732 w 1326"/>
              <a:gd name="T67" fmla="*/ 121 h 934"/>
              <a:gd name="T68" fmla="*/ 745 w 1326"/>
              <a:gd name="T69" fmla="*/ 165 h 934"/>
              <a:gd name="T70" fmla="*/ 758 w 1326"/>
              <a:gd name="T71" fmla="*/ 208 h 934"/>
              <a:gd name="T72" fmla="*/ 771 w 1326"/>
              <a:gd name="T73" fmla="*/ 256 h 934"/>
              <a:gd name="T74" fmla="*/ 780 w 1326"/>
              <a:gd name="T75" fmla="*/ 308 h 934"/>
              <a:gd name="T76" fmla="*/ 793 w 1326"/>
              <a:gd name="T77" fmla="*/ 356 h 934"/>
              <a:gd name="T78" fmla="*/ 806 w 1326"/>
              <a:gd name="T79" fmla="*/ 408 h 934"/>
              <a:gd name="T80" fmla="*/ 819 w 1326"/>
              <a:gd name="T81" fmla="*/ 460 h 934"/>
              <a:gd name="T82" fmla="*/ 827 w 1326"/>
              <a:gd name="T83" fmla="*/ 508 h 934"/>
              <a:gd name="T84" fmla="*/ 840 w 1326"/>
              <a:gd name="T85" fmla="*/ 555 h 934"/>
              <a:gd name="T86" fmla="*/ 853 w 1326"/>
              <a:gd name="T87" fmla="*/ 599 h 934"/>
              <a:gd name="T88" fmla="*/ 866 w 1326"/>
              <a:gd name="T89" fmla="*/ 642 h 934"/>
              <a:gd name="T90" fmla="*/ 875 w 1326"/>
              <a:gd name="T91" fmla="*/ 681 h 934"/>
              <a:gd name="T92" fmla="*/ 888 w 1326"/>
              <a:gd name="T93" fmla="*/ 716 h 934"/>
              <a:gd name="T94" fmla="*/ 901 w 1326"/>
              <a:gd name="T95" fmla="*/ 746 h 934"/>
              <a:gd name="T96" fmla="*/ 918 w 1326"/>
              <a:gd name="T97" fmla="*/ 786 h 934"/>
              <a:gd name="T98" fmla="*/ 944 w 1326"/>
              <a:gd name="T99" fmla="*/ 933 h 934"/>
              <a:gd name="T100" fmla="*/ 983 w 1326"/>
              <a:gd name="T101" fmla="*/ 933 h 934"/>
              <a:gd name="T102" fmla="*/ 1022 w 1326"/>
              <a:gd name="T103" fmla="*/ 933 h 934"/>
              <a:gd name="T104" fmla="*/ 1061 w 1326"/>
              <a:gd name="T105" fmla="*/ 933 h 934"/>
              <a:gd name="T106" fmla="*/ 1100 w 1326"/>
              <a:gd name="T107" fmla="*/ 933 h 934"/>
              <a:gd name="T108" fmla="*/ 1139 w 1326"/>
              <a:gd name="T109" fmla="*/ 933 h 934"/>
              <a:gd name="T110" fmla="*/ 1178 w 1326"/>
              <a:gd name="T111" fmla="*/ 933 h 934"/>
              <a:gd name="T112" fmla="*/ 1217 w 1326"/>
              <a:gd name="T113" fmla="*/ 933 h 934"/>
              <a:gd name="T114" fmla="*/ 1256 w 1326"/>
              <a:gd name="T115" fmla="*/ 933 h 934"/>
              <a:gd name="T116" fmla="*/ 1295 w 1326"/>
              <a:gd name="T117" fmla="*/ 933 h 93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326"/>
              <a:gd name="T178" fmla="*/ 0 h 934"/>
              <a:gd name="T179" fmla="*/ 1326 w 1326"/>
              <a:gd name="T180" fmla="*/ 934 h 934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326" h="934">
                <a:moveTo>
                  <a:pt x="0" y="933"/>
                </a:moveTo>
                <a:lnTo>
                  <a:pt x="0" y="933"/>
                </a:lnTo>
                <a:lnTo>
                  <a:pt x="4" y="933"/>
                </a:lnTo>
                <a:lnTo>
                  <a:pt x="9" y="933"/>
                </a:lnTo>
                <a:lnTo>
                  <a:pt x="13" y="933"/>
                </a:lnTo>
                <a:lnTo>
                  <a:pt x="17" y="933"/>
                </a:lnTo>
                <a:lnTo>
                  <a:pt x="22" y="933"/>
                </a:lnTo>
                <a:lnTo>
                  <a:pt x="26" y="933"/>
                </a:lnTo>
                <a:lnTo>
                  <a:pt x="30" y="933"/>
                </a:lnTo>
                <a:lnTo>
                  <a:pt x="35" y="933"/>
                </a:lnTo>
                <a:lnTo>
                  <a:pt x="39" y="933"/>
                </a:lnTo>
                <a:lnTo>
                  <a:pt x="43" y="933"/>
                </a:lnTo>
                <a:lnTo>
                  <a:pt x="48" y="933"/>
                </a:lnTo>
                <a:lnTo>
                  <a:pt x="52" y="933"/>
                </a:lnTo>
                <a:lnTo>
                  <a:pt x="56" y="933"/>
                </a:lnTo>
                <a:lnTo>
                  <a:pt x="61" y="933"/>
                </a:lnTo>
                <a:lnTo>
                  <a:pt x="65" y="933"/>
                </a:lnTo>
                <a:lnTo>
                  <a:pt x="69" y="933"/>
                </a:lnTo>
                <a:lnTo>
                  <a:pt x="74" y="933"/>
                </a:lnTo>
                <a:lnTo>
                  <a:pt x="78" y="933"/>
                </a:lnTo>
                <a:lnTo>
                  <a:pt x="82" y="933"/>
                </a:lnTo>
                <a:lnTo>
                  <a:pt x="87" y="933"/>
                </a:lnTo>
                <a:lnTo>
                  <a:pt x="91" y="933"/>
                </a:lnTo>
                <a:lnTo>
                  <a:pt x="95" y="933"/>
                </a:lnTo>
                <a:lnTo>
                  <a:pt x="100" y="933"/>
                </a:lnTo>
                <a:lnTo>
                  <a:pt x="104" y="933"/>
                </a:lnTo>
                <a:lnTo>
                  <a:pt x="108" y="933"/>
                </a:lnTo>
                <a:lnTo>
                  <a:pt x="113" y="933"/>
                </a:lnTo>
                <a:lnTo>
                  <a:pt x="117" y="933"/>
                </a:lnTo>
                <a:lnTo>
                  <a:pt x="121" y="933"/>
                </a:lnTo>
                <a:lnTo>
                  <a:pt x="126" y="933"/>
                </a:lnTo>
                <a:lnTo>
                  <a:pt x="130" y="933"/>
                </a:lnTo>
                <a:lnTo>
                  <a:pt x="134" y="933"/>
                </a:lnTo>
                <a:lnTo>
                  <a:pt x="139" y="933"/>
                </a:lnTo>
                <a:lnTo>
                  <a:pt x="143" y="933"/>
                </a:lnTo>
                <a:lnTo>
                  <a:pt x="147" y="933"/>
                </a:lnTo>
                <a:lnTo>
                  <a:pt x="152" y="933"/>
                </a:lnTo>
                <a:lnTo>
                  <a:pt x="156" y="933"/>
                </a:lnTo>
                <a:lnTo>
                  <a:pt x="160" y="933"/>
                </a:lnTo>
                <a:lnTo>
                  <a:pt x="165" y="933"/>
                </a:lnTo>
                <a:lnTo>
                  <a:pt x="169" y="933"/>
                </a:lnTo>
                <a:lnTo>
                  <a:pt x="173" y="933"/>
                </a:lnTo>
                <a:lnTo>
                  <a:pt x="178" y="933"/>
                </a:lnTo>
                <a:lnTo>
                  <a:pt x="182" y="933"/>
                </a:lnTo>
                <a:lnTo>
                  <a:pt x="186" y="933"/>
                </a:lnTo>
                <a:lnTo>
                  <a:pt x="191" y="933"/>
                </a:lnTo>
                <a:lnTo>
                  <a:pt x="195" y="933"/>
                </a:lnTo>
                <a:lnTo>
                  <a:pt x="199" y="933"/>
                </a:lnTo>
                <a:lnTo>
                  <a:pt x="204" y="933"/>
                </a:lnTo>
                <a:lnTo>
                  <a:pt x="208" y="933"/>
                </a:lnTo>
                <a:lnTo>
                  <a:pt x="212" y="933"/>
                </a:lnTo>
                <a:lnTo>
                  <a:pt x="217" y="933"/>
                </a:lnTo>
                <a:lnTo>
                  <a:pt x="221" y="933"/>
                </a:lnTo>
                <a:lnTo>
                  <a:pt x="225" y="933"/>
                </a:lnTo>
                <a:lnTo>
                  <a:pt x="230" y="933"/>
                </a:lnTo>
                <a:lnTo>
                  <a:pt x="234" y="933"/>
                </a:lnTo>
                <a:lnTo>
                  <a:pt x="238" y="933"/>
                </a:lnTo>
                <a:lnTo>
                  <a:pt x="243" y="933"/>
                </a:lnTo>
                <a:lnTo>
                  <a:pt x="247" y="933"/>
                </a:lnTo>
                <a:lnTo>
                  <a:pt x="251" y="933"/>
                </a:lnTo>
                <a:lnTo>
                  <a:pt x="256" y="933"/>
                </a:lnTo>
                <a:lnTo>
                  <a:pt x="260" y="933"/>
                </a:lnTo>
                <a:lnTo>
                  <a:pt x="264" y="933"/>
                </a:lnTo>
                <a:lnTo>
                  <a:pt x="269" y="933"/>
                </a:lnTo>
                <a:lnTo>
                  <a:pt x="273" y="933"/>
                </a:lnTo>
                <a:lnTo>
                  <a:pt x="277" y="933"/>
                </a:lnTo>
                <a:lnTo>
                  <a:pt x="282" y="933"/>
                </a:lnTo>
                <a:lnTo>
                  <a:pt x="286" y="933"/>
                </a:lnTo>
                <a:lnTo>
                  <a:pt x="290" y="933"/>
                </a:lnTo>
                <a:lnTo>
                  <a:pt x="295" y="933"/>
                </a:lnTo>
                <a:lnTo>
                  <a:pt x="299" y="933"/>
                </a:lnTo>
                <a:lnTo>
                  <a:pt x="303" y="933"/>
                </a:lnTo>
                <a:lnTo>
                  <a:pt x="308" y="933"/>
                </a:lnTo>
                <a:lnTo>
                  <a:pt x="312" y="933"/>
                </a:lnTo>
                <a:lnTo>
                  <a:pt x="316" y="933"/>
                </a:lnTo>
                <a:lnTo>
                  <a:pt x="321" y="933"/>
                </a:lnTo>
                <a:lnTo>
                  <a:pt x="325" y="933"/>
                </a:lnTo>
                <a:lnTo>
                  <a:pt x="329" y="933"/>
                </a:lnTo>
                <a:lnTo>
                  <a:pt x="334" y="933"/>
                </a:lnTo>
                <a:lnTo>
                  <a:pt x="338" y="933"/>
                </a:lnTo>
                <a:lnTo>
                  <a:pt x="342" y="933"/>
                </a:lnTo>
                <a:lnTo>
                  <a:pt x="347" y="933"/>
                </a:lnTo>
                <a:lnTo>
                  <a:pt x="351" y="933"/>
                </a:lnTo>
                <a:lnTo>
                  <a:pt x="355" y="933"/>
                </a:lnTo>
                <a:lnTo>
                  <a:pt x="360" y="933"/>
                </a:lnTo>
                <a:lnTo>
                  <a:pt x="364" y="933"/>
                </a:lnTo>
                <a:lnTo>
                  <a:pt x="368" y="933"/>
                </a:lnTo>
                <a:lnTo>
                  <a:pt x="373" y="933"/>
                </a:lnTo>
                <a:lnTo>
                  <a:pt x="377" y="933"/>
                </a:lnTo>
                <a:lnTo>
                  <a:pt x="381" y="933"/>
                </a:lnTo>
                <a:lnTo>
                  <a:pt x="385" y="933"/>
                </a:lnTo>
                <a:lnTo>
                  <a:pt x="390" y="933"/>
                </a:lnTo>
                <a:lnTo>
                  <a:pt x="394" y="933"/>
                </a:lnTo>
                <a:lnTo>
                  <a:pt x="398" y="933"/>
                </a:lnTo>
                <a:lnTo>
                  <a:pt x="403" y="933"/>
                </a:lnTo>
                <a:lnTo>
                  <a:pt x="403" y="799"/>
                </a:lnTo>
                <a:lnTo>
                  <a:pt x="403" y="794"/>
                </a:lnTo>
                <a:lnTo>
                  <a:pt x="407" y="790"/>
                </a:lnTo>
                <a:lnTo>
                  <a:pt x="407" y="786"/>
                </a:lnTo>
                <a:lnTo>
                  <a:pt x="411" y="781"/>
                </a:lnTo>
                <a:lnTo>
                  <a:pt x="411" y="777"/>
                </a:lnTo>
                <a:lnTo>
                  <a:pt x="416" y="773"/>
                </a:lnTo>
                <a:lnTo>
                  <a:pt x="416" y="768"/>
                </a:lnTo>
                <a:lnTo>
                  <a:pt x="420" y="764"/>
                </a:lnTo>
                <a:lnTo>
                  <a:pt x="420" y="759"/>
                </a:lnTo>
                <a:lnTo>
                  <a:pt x="420" y="755"/>
                </a:lnTo>
                <a:lnTo>
                  <a:pt x="424" y="751"/>
                </a:lnTo>
                <a:lnTo>
                  <a:pt x="424" y="746"/>
                </a:lnTo>
                <a:lnTo>
                  <a:pt x="424" y="742"/>
                </a:lnTo>
                <a:lnTo>
                  <a:pt x="429" y="742"/>
                </a:lnTo>
                <a:lnTo>
                  <a:pt x="429" y="738"/>
                </a:lnTo>
                <a:lnTo>
                  <a:pt x="429" y="733"/>
                </a:lnTo>
                <a:lnTo>
                  <a:pt x="433" y="729"/>
                </a:lnTo>
                <a:lnTo>
                  <a:pt x="433" y="725"/>
                </a:lnTo>
                <a:lnTo>
                  <a:pt x="433" y="720"/>
                </a:lnTo>
                <a:lnTo>
                  <a:pt x="437" y="720"/>
                </a:lnTo>
                <a:lnTo>
                  <a:pt x="437" y="716"/>
                </a:lnTo>
                <a:lnTo>
                  <a:pt x="437" y="712"/>
                </a:lnTo>
                <a:lnTo>
                  <a:pt x="437" y="707"/>
                </a:lnTo>
                <a:lnTo>
                  <a:pt x="442" y="703"/>
                </a:lnTo>
                <a:lnTo>
                  <a:pt x="442" y="699"/>
                </a:lnTo>
                <a:lnTo>
                  <a:pt x="442" y="694"/>
                </a:lnTo>
                <a:lnTo>
                  <a:pt x="446" y="690"/>
                </a:lnTo>
                <a:lnTo>
                  <a:pt x="446" y="686"/>
                </a:lnTo>
                <a:lnTo>
                  <a:pt x="446" y="681"/>
                </a:lnTo>
                <a:lnTo>
                  <a:pt x="450" y="681"/>
                </a:lnTo>
                <a:lnTo>
                  <a:pt x="450" y="677"/>
                </a:lnTo>
                <a:lnTo>
                  <a:pt x="450" y="673"/>
                </a:lnTo>
                <a:lnTo>
                  <a:pt x="450" y="668"/>
                </a:lnTo>
                <a:lnTo>
                  <a:pt x="455" y="664"/>
                </a:lnTo>
                <a:lnTo>
                  <a:pt x="455" y="660"/>
                </a:lnTo>
                <a:lnTo>
                  <a:pt x="455" y="655"/>
                </a:lnTo>
                <a:lnTo>
                  <a:pt x="459" y="651"/>
                </a:lnTo>
                <a:lnTo>
                  <a:pt x="459" y="647"/>
                </a:lnTo>
                <a:lnTo>
                  <a:pt x="459" y="642"/>
                </a:lnTo>
                <a:lnTo>
                  <a:pt x="463" y="638"/>
                </a:lnTo>
                <a:lnTo>
                  <a:pt x="463" y="634"/>
                </a:lnTo>
                <a:lnTo>
                  <a:pt x="463" y="629"/>
                </a:lnTo>
                <a:lnTo>
                  <a:pt x="468" y="621"/>
                </a:lnTo>
                <a:lnTo>
                  <a:pt x="468" y="616"/>
                </a:lnTo>
                <a:lnTo>
                  <a:pt x="468" y="612"/>
                </a:lnTo>
                <a:lnTo>
                  <a:pt x="468" y="608"/>
                </a:lnTo>
                <a:lnTo>
                  <a:pt x="472" y="603"/>
                </a:lnTo>
                <a:lnTo>
                  <a:pt x="472" y="599"/>
                </a:lnTo>
                <a:lnTo>
                  <a:pt x="472" y="595"/>
                </a:lnTo>
                <a:lnTo>
                  <a:pt x="476" y="590"/>
                </a:lnTo>
                <a:lnTo>
                  <a:pt x="476" y="586"/>
                </a:lnTo>
                <a:lnTo>
                  <a:pt x="476" y="582"/>
                </a:lnTo>
                <a:lnTo>
                  <a:pt x="481" y="573"/>
                </a:lnTo>
                <a:lnTo>
                  <a:pt x="481" y="569"/>
                </a:lnTo>
                <a:lnTo>
                  <a:pt x="481" y="564"/>
                </a:lnTo>
                <a:lnTo>
                  <a:pt x="485" y="560"/>
                </a:lnTo>
                <a:lnTo>
                  <a:pt x="485" y="555"/>
                </a:lnTo>
                <a:lnTo>
                  <a:pt x="485" y="551"/>
                </a:lnTo>
                <a:lnTo>
                  <a:pt x="485" y="542"/>
                </a:lnTo>
                <a:lnTo>
                  <a:pt x="489" y="538"/>
                </a:lnTo>
                <a:lnTo>
                  <a:pt x="489" y="534"/>
                </a:lnTo>
                <a:lnTo>
                  <a:pt x="489" y="529"/>
                </a:lnTo>
                <a:lnTo>
                  <a:pt x="494" y="525"/>
                </a:lnTo>
                <a:lnTo>
                  <a:pt x="494" y="516"/>
                </a:lnTo>
                <a:lnTo>
                  <a:pt x="494" y="512"/>
                </a:lnTo>
                <a:lnTo>
                  <a:pt x="498" y="508"/>
                </a:lnTo>
                <a:lnTo>
                  <a:pt x="498" y="503"/>
                </a:lnTo>
                <a:lnTo>
                  <a:pt x="498" y="495"/>
                </a:lnTo>
                <a:lnTo>
                  <a:pt x="502" y="490"/>
                </a:lnTo>
                <a:lnTo>
                  <a:pt x="502" y="486"/>
                </a:lnTo>
                <a:lnTo>
                  <a:pt x="502" y="482"/>
                </a:lnTo>
                <a:lnTo>
                  <a:pt x="502" y="473"/>
                </a:lnTo>
                <a:lnTo>
                  <a:pt x="507" y="469"/>
                </a:lnTo>
                <a:lnTo>
                  <a:pt x="507" y="464"/>
                </a:lnTo>
                <a:lnTo>
                  <a:pt x="507" y="460"/>
                </a:lnTo>
                <a:lnTo>
                  <a:pt x="511" y="451"/>
                </a:lnTo>
                <a:lnTo>
                  <a:pt x="511" y="447"/>
                </a:lnTo>
                <a:lnTo>
                  <a:pt x="511" y="443"/>
                </a:lnTo>
                <a:lnTo>
                  <a:pt x="515" y="434"/>
                </a:lnTo>
                <a:lnTo>
                  <a:pt x="515" y="430"/>
                </a:lnTo>
                <a:lnTo>
                  <a:pt x="515" y="425"/>
                </a:lnTo>
                <a:lnTo>
                  <a:pt x="520" y="421"/>
                </a:lnTo>
                <a:lnTo>
                  <a:pt x="520" y="412"/>
                </a:lnTo>
                <a:lnTo>
                  <a:pt x="520" y="408"/>
                </a:lnTo>
                <a:lnTo>
                  <a:pt x="520" y="404"/>
                </a:lnTo>
                <a:lnTo>
                  <a:pt x="524" y="395"/>
                </a:lnTo>
                <a:lnTo>
                  <a:pt x="524" y="391"/>
                </a:lnTo>
                <a:lnTo>
                  <a:pt x="524" y="386"/>
                </a:lnTo>
                <a:lnTo>
                  <a:pt x="528" y="378"/>
                </a:lnTo>
                <a:lnTo>
                  <a:pt x="528" y="373"/>
                </a:lnTo>
                <a:lnTo>
                  <a:pt x="528" y="369"/>
                </a:lnTo>
                <a:lnTo>
                  <a:pt x="533" y="364"/>
                </a:lnTo>
                <a:lnTo>
                  <a:pt x="533" y="356"/>
                </a:lnTo>
                <a:lnTo>
                  <a:pt x="533" y="351"/>
                </a:lnTo>
                <a:lnTo>
                  <a:pt x="537" y="347"/>
                </a:lnTo>
                <a:lnTo>
                  <a:pt x="537" y="338"/>
                </a:lnTo>
                <a:lnTo>
                  <a:pt x="537" y="334"/>
                </a:lnTo>
                <a:lnTo>
                  <a:pt x="537" y="330"/>
                </a:lnTo>
                <a:lnTo>
                  <a:pt x="541" y="321"/>
                </a:lnTo>
                <a:lnTo>
                  <a:pt x="541" y="317"/>
                </a:lnTo>
                <a:lnTo>
                  <a:pt x="541" y="312"/>
                </a:lnTo>
                <a:lnTo>
                  <a:pt x="546" y="308"/>
                </a:lnTo>
                <a:lnTo>
                  <a:pt x="546" y="299"/>
                </a:lnTo>
                <a:lnTo>
                  <a:pt x="546" y="295"/>
                </a:lnTo>
                <a:lnTo>
                  <a:pt x="550" y="291"/>
                </a:lnTo>
                <a:lnTo>
                  <a:pt x="550" y="282"/>
                </a:lnTo>
                <a:lnTo>
                  <a:pt x="550" y="278"/>
                </a:lnTo>
                <a:lnTo>
                  <a:pt x="554" y="273"/>
                </a:lnTo>
                <a:lnTo>
                  <a:pt x="554" y="269"/>
                </a:lnTo>
                <a:lnTo>
                  <a:pt x="554" y="260"/>
                </a:lnTo>
                <a:lnTo>
                  <a:pt x="554" y="256"/>
                </a:lnTo>
                <a:lnTo>
                  <a:pt x="559" y="252"/>
                </a:lnTo>
                <a:lnTo>
                  <a:pt x="559" y="247"/>
                </a:lnTo>
                <a:lnTo>
                  <a:pt x="559" y="239"/>
                </a:lnTo>
                <a:lnTo>
                  <a:pt x="563" y="234"/>
                </a:lnTo>
                <a:lnTo>
                  <a:pt x="563" y="230"/>
                </a:lnTo>
                <a:lnTo>
                  <a:pt x="563" y="226"/>
                </a:lnTo>
                <a:lnTo>
                  <a:pt x="567" y="217"/>
                </a:lnTo>
                <a:lnTo>
                  <a:pt x="567" y="213"/>
                </a:lnTo>
                <a:lnTo>
                  <a:pt x="567" y="208"/>
                </a:lnTo>
                <a:lnTo>
                  <a:pt x="572" y="204"/>
                </a:lnTo>
                <a:lnTo>
                  <a:pt x="572" y="200"/>
                </a:lnTo>
                <a:lnTo>
                  <a:pt x="572" y="195"/>
                </a:lnTo>
                <a:lnTo>
                  <a:pt x="572" y="187"/>
                </a:lnTo>
                <a:lnTo>
                  <a:pt x="576" y="182"/>
                </a:lnTo>
                <a:lnTo>
                  <a:pt x="576" y="178"/>
                </a:lnTo>
                <a:lnTo>
                  <a:pt x="576" y="174"/>
                </a:lnTo>
                <a:lnTo>
                  <a:pt x="580" y="169"/>
                </a:lnTo>
                <a:lnTo>
                  <a:pt x="580" y="165"/>
                </a:lnTo>
                <a:lnTo>
                  <a:pt x="580" y="160"/>
                </a:lnTo>
                <a:lnTo>
                  <a:pt x="585" y="156"/>
                </a:lnTo>
                <a:lnTo>
                  <a:pt x="585" y="147"/>
                </a:lnTo>
                <a:lnTo>
                  <a:pt x="585" y="143"/>
                </a:lnTo>
                <a:lnTo>
                  <a:pt x="589" y="139"/>
                </a:lnTo>
                <a:lnTo>
                  <a:pt x="589" y="134"/>
                </a:lnTo>
                <a:lnTo>
                  <a:pt x="589" y="130"/>
                </a:lnTo>
                <a:lnTo>
                  <a:pt x="589" y="126"/>
                </a:lnTo>
                <a:lnTo>
                  <a:pt x="593" y="121"/>
                </a:lnTo>
                <a:lnTo>
                  <a:pt x="593" y="117"/>
                </a:lnTo>
                <a:lnTo>
                  <a:pt x="593" y="113"/>
                </a:lnTo>
                <a:lnTo>
                  <a:pt x="598" y="108"/>
                </a:lnTo>
                <a:lnTo>
                  <a:pt x="598" y="104"/>
                </a:lnTo>
                <a:lnTo>
                  <a:pt x="602" y="100"/>
                </a:lnTo>
                <a:lnTo>
                  <a:pt x="602" y="95"/>
                </a:lnTo>
                <a:lnTo>
                  <a:pt x="602" y="91"/>
                </a:lnTo>
                <a:lnTo>
                  <a:pt x="602" y="87"/>
                </a:lnTo>
                <a:lnTo>
                  <a:pt x="606" y="82"/>
                </a:lnTo>
                <a:lnTo>
                  <a:pt x="606" y="78"/>
                </a:lnTo>
                <a:lnTo>
                  <a:pt x="606" y="74"/>
                </a:lnTo>
                <a:lnTo>
                  <a:pt x="611" y="74"/>
                </a:lnTo>
                <a:lnTo>
                  <a:pt x="611" y="69"/>
                </a:lnTo>
                <a:lnTo>
                  <a:pt x="611" y="65"/>
                </a:lnTo>
                <a:lnTo>
                  <a:pt x="615" y="61"/>
                </a:lnTo>
                <a:lnTo>
                  <a:pt x="615" y="56"/>
                </a:lnTo>
                <a:lnTo>
                  <a:pt x="619" y="52"/>
                </a:lnTo>
                <a:lnTo>
                  <a:pt x="619" y="48"/>
                </a:lnTo>
                <a:lnTo>
                  <a:pt x="619" y="43"/>
                </a:lnTo>
                <a:lnTo>
                  <a:pt x="624" y="43"/>
                </a:lnTo>
                <a:lnTo>
                  <a:pt x="624" y="39"/>
                </a:lnTo>
                <a:lnTo>
                  <a:pt x="624" y="35"/>
                </a:lnTo>
                <a:lnTo>
                  <a:pt x="628" y="35"/>
                </a:lnTo>
                <a:lnTo>
                  <a:pt x="628" y="30"/>
                </a:lnTo>
                <a:lnTo>
                  <a:pt x="632" y="26"/>
                </a:lnTo>
                <a:lnTo>
                  <a:pt x="632" y="22"/>
                </a:lnTo>
                <a:lnTo>
                  <a:pt x="637" y="22"/>
                </a:lnTo>
                <a:lnTo>
                  <a:pt x="637" y="17"/>
                </a:lnTo>
                <a:lnTo>
                  <a:pt x="641" y="13"/>
                </a:lnTo>
                <a:lnTo>
                  <a:pt x="641" y="9"/>
                </a:lnTo>
                <a:lnTo>
                  <a:pt x="645" y="9"/>
                </a:lnTo>
                <a:lnTo>
                  <a:pt x="650" y="4"/>
                </a:lnTo>
                <a:lnTo>
                  <a:pt x="654" y="4"/>
                </a:lnTo>
                <a:lnTo>
                  <a:pt x="654" y="0"/>
                </a:lnTo>
                <a:lnTo>
                  <a:pt x="658" y="0"/>
                </a:lnTo>
                <a:lnTo>
                  <a:pt x="663" y="0"/>
                </a:lnTo>
                <a:lnTo>
                  <a:pt x="667" y="0"/>
                </a:lnTo>
                <a:lnTo>
                  <a:pt x="671" y="0"/>
                </a:lnTo>
                <a:lnTo>
                  <a:pt x="671" y="4"/>
                </a:lnTo>
                <a:lnTo>
                  <a:pt x="676" y="4"/>
                </a:lnTo>
                <a:lnTo>
                  <a:pt x="680" y="9"/>
                </a:lnTo>
                <a:lnTo>
                  <a:pt x="684" y="9"/>
                </a:lnTo>
                <a:lnTo>
                  <a:pt x="684" y="13"/>
                </a:lnTo>
                <a:lnTo>
                  <a:pt x="689" y="17"/>
                </a:lnTo>
                <a:lnTo>
                  <a:pt x="689" y="22"/>
                </a:lnTo>
                <a:lnTo>
                  <a:pt x="693" y="22"/>
                </a:lnTo>
                <a:lnTo>
                  <a:pt x="693" y="26"/>
                </a:lnTo>
                <a:lnTo>
                  <a:pt x="697" y="30"/>
                </a:lnTo>
                <a:lnTo>
                  <a:pt x="697" y="35"/>
                </a:lnTo>
                <a:lnTo>
                  <a:pt x="702" y="35"/>
                </a:lnTo>
                <a:lnTo>
                  <a:pt x="702" y="39"/>
                </a:lnTo>
                <a:lnTo>
                  <a:pt x="702" y="43"/>
                </a:lnTo>
                <a:lnTo>
                  <a:pt x="706" y="43"/>
                </a:lnTo>
                <a:lnTo>
                  <a:pt x="706" y="48"/>
                </a:lnTo>
                <a:lnTo>
                  <a:pt x="706" y="52"/>
                </a:lnTo>
                <a:lnTo>
                  <a:pt x="710" y="56"/>
                </a:lnTo>
                <a:lnTo>
                  <a:pt x="710" y="61"/>
                </a:lnTo>
                <a:lnTo>
                  <a:pt x="715" y="65"/>
                </a:lnTo>
                <a:lnTo>
                  <a:pt x="715" y="69"/>
                </a:lnTo>
                <a:lnTo>
                  <a:pt x="715" y="74"/>
                </a:lnTo>
                <a:lnTo>
                  <a:pt x="719" y="74"/>
                </a:lnTo>
                <a:lnTo>
                  <a:pt x="719" y="78"/>
                </a:lnTo>
                <a:lnTo>
                  <a:pt x="719" y="82"/>
                </a:lnTo>
                <a:lnTo>
                  <a:pt x="723" y="87"/>
                </a:lnTo>
                <a:lnTo>
                  <a:pt x="723" y="91"/>
                </a:lnTo>
                <a:lnTo>
                  <a:pt x="723" y="95"/>
                </a:lnTo>
                <a:lnTo>
                  <a:pt x="723" y="100"/>
                </a:lnTo>
                <a:lnTo>
                  <a:pt x="728" y="104"/>
                </a:lnTo>
                <a:lnTo>
                  <a:pt x="728" y="108"/>
                </a:lnTo>
                <a:lnTo>
                  <a:pt x="732" y="113"/>
                </a:lnTo>
                <a:lnTo>
                  <a:pt x="732" y="117"/>
                </a:lnTo>
                <a:lnTo>
                  <a:pt x="732" y="121"/>
                </a:lnTo>
                <a:lnTo>
                  <a:pt x="736" y="126"/>
                </a:lnTo>
                <a:lnTo>
                  <a:pt x="736" y="130"/>
                </a:lnTo>
                <a:lnTo>
                  <a:pt x="736" y="134"/>
                </a:lnTo>
                <a:lnTo>
                  <a:pt x="736" y="139"/>
                </a:lnTo>
                <a:lnTo>
                  <a:pt x="741" y="143"/>
                </a:lnTo>
                <a:lnTo>
                  <a:pt x="741" y="147"/>
                </a:lnTo>
                <a:lnTo>
                  <a:pt x="741" y="156"/>
                </a:lnTo>
                <a:lnTo>
                  <a:pt x="745" y="160"/>
                </a:lnTo>
                <a:lnTo>
                  <a:pt x="745" y="165"/>
                </a:lnTo>
                <a:lnTo>
                  <a:pt x="745" y="169"/>
                </a:lnTo>
                <a:lnTo>
                  <a:pt x="749" y="174"/>
                </a:lnTo>
                <a:lnTo>
                  <a:pt x="749" y="178"/>
                </a:lnTo>
                <a:lnTo>
                  <a:pt x="749" y="182"/>
                </a:lnTo>
                <a:lnTo>
                  <a:pt x="754" y="187"/>
                </a:lnTo>
                <a:lnTo>
                  <a:pt x="754" y="195"/>
                </a:lnTo>
                <a:lnTo>
                  <a:pt x="754" y="200"/>
                </a:lnTo>
                <a:lnTo>
                  <a:pt x="754" y="204"/>
                </a:lnTo>
                <a:lnTo>
                  <a:pt x="758" y="208"/>
                </a:lnTo>
                <a:lnTo>
                  <a:pt x="758" y="213"/>
                </a:lnTo>
                <a:lnTo>
                  <a:pt x="758" y="217"/>
                </a:lnTo>
                <a:lnTo>
                  <a:pt x="762" y="226"/>
                </a:lnTo>
                <a:lnTo>
                  <a:pt x="762" y="230"/>
                </a:lnTo>
                <a:lnTo>
                  <a:pt x="762" y="234"/>
                </a:lnTo>
                <a:lnTo>
                  <a:pt x="767" y="239"/>
                </a:lnTo>
                <a:lnTo>
                  <a:pt x="767" y="247"/>
                </a:lnTo>
                <a:lnTo>
                  <a:pt x="767" y="252"/>
                </a:lnTo>
                <a:lnTo>
                  <a:pt x="771" y="256"/>
                </a:lnTo>
                <a:lnTo>
                  <a:pt x="771" y="260"/>
                </a:lnTo>
                <a:lnTo>
                  <a:pt x="771" y="269"/>
                </a:lnTo>
                <a:lnTo>
                  <a:pt x="771" y="273"/>
                </a:lnTo>
                <a:lnTo>
                  <a:pt x="775" y="278"/>
                </a:lnTo>
                <a:lnTo>
                  <a:pt x="775" y="282"/>
                </a:lnTo>
                <a:lnTo>
                  <a:pt x="775" y="291"/>
                </a:lnTo>
                <a:lnTo>
                  <a:pt x="780" y="295"/>
                </a:lnTo>
                <a:lnTo>
                  <a:pt x="780" y="299"/>
                </a:lnTo>
                <a:lnTo>
                  <a:pt x="780" y="308"/>
                </a:lnTo>
                <a:lnTo>
                  <a:pt x="784" y="312"/>
                </a:lnTo>
                <a:lnTo>
                  <a:pt x="784" y="317"/>
                </a:lnTo>
                <a:lnTo>
                  <a:pt x="784" y="321"/>
                </a:lnTo>
                <a:lnTo>
                  <a:pt x="788" y="330"/>
                </a:lnTo>
                <a:lnTo>
                  <a:pt x="788" y="334"/>
                </a:lnTo>
                <a:lnTo>
                  <a:pt x="788" y="338"/>
                </a:lnTo>
                <a:lnTo>
                  <a:pt x="788" y="347"/>
                </a:lnTo>
                <a:lnTo>
                  <a:pt x="793" y="351"/>
                </a:lnTo>
                <a:lnTo>
                  <a:pt x="793" y="356"/>
                </a:lnTo>
                <a:lnTo>
                  <a:pt x="793" y="364"/>
                </a:lnTo>
                <a:lnTo>
                  <a:pt x="797" y="369"/>
                </a:lnTo>
                <a:lnTo>
                  <a:pt x="797" y="373"/>
                </a:lnTo>
                <a:lnTo>
                  <a:pt x="797" y="378"/>
                </a:lnTo>
                <a:lnTo>
                  <a:pt x="801" y="386"/>
                </a:lnTo>
                <a:lnTo>
                  <a:pt x="801" y="391"/>
                </a:lnTo>
                <a:lnTo>
                  <a:pt x="801" y="395"/>
                </a:lnTo>
                <a:lnTo>
                  <a:pt x="806" y="404"/>
                </a:lnTo>
                <a:lnTo>
                  <a:pt x="806" y="408"/>
                </a:lnTo>
                <a:lnTo>
                  <a:pt x="806" y="412"/>
                </a:lnTo>
                <a:lnTo>
                  <a:pt x="806" y="421"/>
                </a:lnTo>
                <a:lnTo>
                  <a:pt x="810" y="425"/>
                </a:lnTo>
                <a:lnTo>
                  <a:pt x="810" y="430"/>
                </a:lnTo>
                <a:lnTo>
                  <a:pt x="810" y="434"/>
                </a:lnTo>
                <a:lnTo>
                  <a:pt x="814" y="443"/>
                </a:lnTo>
                <a:lnTo>
                  <a:pt x="814" y="447"/>
                </a:lnTo>
                <a:lnTo>
                  <a:pt x="814" y="451"/>
                </a:lnTo>
                <a:lnTo>
                  <a:pt x="819" y="460"/>
                </a:lnTo>
                <a:lnTo>
                  <a:pt x="819" y="464"/>
                </a:lnTo>
                <a:lnTo>
                  <a:pt x="819" y="469"/>
                </a:lnTo>
                <a:lnTo>
                  <a:pt x="823" y="473"/>
                </a:lnTo>
                <a:lnTo>
                  <a:pt x="823" y="482"/>
                </a:lnTo>
                <a:lnTo>
                  <a:pt x="823" y="486"/>
                </a:lnTo>
                <a:lnTo>
                  <a:pt x="823" y="490"/>
                </a:lnTo>
                <a:lnTo>
                  <a:pt x="827" y="495"/>
                </a:lnTo>
                <a:lnTo>
                  <a:pt x="827" y="503"/>
                </a:lnTo>
                <a:lnTo>
                  <a:pt x="827" y="508"/>
                </a:lnTo>
                <a:lnTo>
                  <a:pt x="832" y="512"/>
                </a:lnTo>
                <a:lnTo>
                  <a:pt x="832" y="516"/>
                </a:lnTo>
                <a:lnTo>
                  <a:pt x="832" y="525"/>
                </a:lnTo>
                <a:lnTo>
                  <a:pt x="836" y="529"/>
                </a:lnTo>
                <a:lnTo>
                  <a:pt x="836" y="534"/>
                </a:lnTo>
                <a:lnTo>
                  <a:pt x="836" y="538"/>
                </a:lnTo>
                <a:lnTo>
                  <a:pt x="840" y="542"/>
                </a:lnTo>
                <a:lnTo>
                  <a:pt x="840" y="551"/>
                </a:lnTo>
                <a:lnTo>
                  <a:pt x="840" y="555"/>
                </a:lnTo>
                <a:lnTo>
                  <a:pt x="840" y="560"/>
                </a:lnTo>
                <a:lnTo>
                  <a:pt x="845" y="564"/>
                </a:lnTo>
                <a:lnTo>
                  <a:pt x="845" y="569"/>
                </a:lnTo>
                <a:lnTo>
                  <a:pt x="845" y="573"/>
                </a:lnTo>
                <a:lnTo>
                  <a:pt x="849" y="582"/>
                </a:lnTo>
                <a:lnTo>
                  <a:pt x="849" y="586"/>
                </a:lnTo>
                <a:lnTo>
                  <a:pt x="849" y="590"/>
                </a:lnTo>
                <a:lnTo>
                  <a:pt x="853" y="595"/>
                </a:lnTo>
                <a:lnTo>
                  <a:pt x="853" y="599"/>
                </a:lnTo>
                <a:lnTo>
                  <a:pt x="853" y="603"/>
                </a:lnTo>
                <a:lnTo>
                  <a:pt x="858" y="608"/>
                </a:lnTo>
                <a:lnTo>
                  <a:pt x="858" y="612"/>
                </a:lnTo>
                <a:lnTo>
                  <a:pt x="858" y="616"/>
                </a:lnTo>
                <a:lnTo>
                  <a:pt x="858" y="621"/>
                </a:lnTo>
                <a:lnTo>
                  <a:pt x="862" y="629"/>
                </a:lnTo>
                <a:lnTo>
                  <a:pt x="862" y="634"/>
                </a:lnTo>
                <a:lnTo>
                  <a:pt x="862" y="638"/>
                </a:lnTo>
                <a:lnTo>
                  <a:pt x="866" y="642"/>
                </a:lnTo>
                <a:lnTo>
                  <a:pt x="866" y="647"/>
                </a:lnTo>
                <a:lnTo>
                  <a:pt x="866" y="651"/>
                </a:lnTo>
                <a:lnTo>
                  <a:pt x="871" y="655"/>
                </a:lnTo>
                <a:lnTo>
                  <a:pt x="871" y="660"/>
                </a:lnTo>
                <a:lnTo>
                  <a:pt x="871" y="664"/>
                </a:lnTo>
                <a:lnTo>
                  <a:pt x="875" y="668"/>
                </a:lnTo>
                <a:lnTo>
                  <a:pt x="875" y="673"/>
                </a:lnTo>
                <a:lnTo>
                  <a:pt x="875" y="677"/>
                </a:lnTo>
                <a:lnTo>
                  <a:pt x="875" y="681"/>
                </a:lnTo>
                <a:lnTo>
                  <a:pt x="879" y="681"/>
                </a:lnTo>
                <a:lnTo>
                  <a:pt x="879" y="686"/>
                </a:lnTo>
                <a:lnTo>
                  <a:pt x="879" y="690"/>
                </a:lnTo>
                <a:lnTo>
                  <a:pt x="884" y="694"/>
                </a:lnTo>
                <a:lnTo>
                  <a:pt x="884" y="699"/>
                </a:lnTo>
                <a:lnTo>
                  <a:pt x="884" y="703"/>
                </a:lnTo>
                <a:lnTo>
                  <a:pt x="888" y="707"/>
                </a:lnTo>
                <a:lnTo>
                  <a:pt x="888" y="712"/>
                </a:lnTo>
                <a:lnTo>
                  <a:pt x="888" y="716"/>
                </a:lnTo>
                <a:lnTo>
                  <a:pt x="888" y="720"/>
                </a:lnTo>
                <a:lnTo>
                  <a:pt x="892" y="720"/>
                </a:lnTo>
                <a:lnTo>
                  <a:pt x="892" y="725"/>
                </a:lnTo>
                <a:lnTo>
                  <a:pt x="892" y="729"/>
                </a:lnTo>
                <a:lnTo>
                  <a:pt x="897" y="733"/>
                </a:lnTo>
                <a:lnTo>
                  <a:pt x="897" y="738"/>
                </a:lnTo>
                <a:lnTo>
                  <a:pt x="897" y="742"/>
                </a:lnTo>
                <a:lnTo>
                  <a:pt x="901" y="742"/>
                </a:lnTo>
                <a:lnTo>
                  <a:pt x="901" y="746"/>
                </a:lnTo>
                <a:lnTo>
                  <a:pt x="901" y="751"/>
                </a:lnTo>
                <a:lnTo>
                  <a:pt x="905" y="755"/>
                </a:lnTo>
                <a:lnTo>
                  <a:pt x="905" y="759"/>
                </a:lnTo>
                <a:lnTo>
                  <a:pt x="905" y="764"/>
                </a:lnTo>
                <a:lnTo>
                  <a:pt x="910" y="768"/>
                </a:lnTo>
                <a:lnTo>
                  <a:pt x="910" y="773"/>
                </a:lnTo>
                <a:lnTo>
                  <a:pt x="914" y="777"/>
                </a:lnTo>
                <a:lnTo>
                  <a:pt x="914" y="781"/>
                </a:lnTo>
                <a:lnTo>
                  <a:pt x="918" y="786"/>
                </a:lnTo>
                <a:lnTo>
                  <a:pt x="918" y="790"/>
                </a:lnTo>
                <a:lnTo>
                  <a:pt x="923" y="794"/>
                </a:lnTo>
                <a:lnTo>
                  <a:pt x="923" y="799"/>
                </a:lnTo>
                <a:lnTo>
                  <a:pt x="923" y="933"/>
                </a:lnTo>
                <a:lnTo>
                  <a:pt x="927" y="933"/>
                </a:lnTo>
                <a:lnTo>
                  <a:pt x="931" y="933"/>
                </a:lnTo>
                <a:lnTo>
                  <a:pt x="936" y="933"/>
                </a:lnTo>
                <a:lnTo>
                  <a:pt x="940" y="933"/>
                </a:lnTo>
                <a:lnTo>
                  <a:pt x="944" y="933"/>
                </a:lnTo>
                <a:lnTo>
                  <a:pt x="949" y="933"/>
                </a:lnTo>
                <a:lnTo>
                  <a:pt x="953" y="933"/>
                </a:lnTo>
                <a:lnTo>
                  <a:pt x="957" y="933"/>
                </a:lnTo>
                <a:lnTo>
                  <a:pt x="961" y="933"/>
                </a:lnTo>
                <a:lnTo>
                  <a:pt x="966" y="933"/>
                </a:lnTo>
                <a:lnTo>
                  <a:pt x="970" y="933"/>
                </a:lnTo>
                <a:lnTo>
                  <a:pt x="974" y="933"/>
                </a:lnTo>
                <a:lnTo>
                  <a:pt x="979" y="933"/>
                </a:lnTo>
                <a:lnTo>
                  <a:pt x="983" y="933"/>
                </a:lnTo>
                <a:lnTo>
                  <a:pt x="987" y="933"/>
                </a:lnTo>
                <a:lnTo>
                  <a:pt x="992" y="933"/>
                </a:lnTo>
                <a:lnTo>
                  <a:pt x="996" y="933"/>
                </a:lnTo>
                <a:lnTo>
                  <a:pt x="1000" y="933"/>
                </a:lnTo>
                <a:lnTo>
                  <a:pt x="1005" y="933"/>
                </a:lnTo>
                <a:lnTo>
                  <a:pt x="1009" y="933"/>
                </a:lnTo>
                <a:lnTo>
                  <a:pt x="1013" y="933"/>
                </a:lnTo>
                <a:lnTo>
                  <a:pt x="1018" y="933"/>
                </a:lnTo>
                <a:lnTo>
                  <a:pt x="1022" y="933"/>
                </a:lnTo>
                <a:lnTo>
                  <a:pt x="1026" y="933"/>
                </a:lnTo>
                <a:lnTo>
                  <a:pt x="1031" y="933"/>
                </a:lnTo>
                <a:lnTo>
                  <a:pt x="1035" y="933"/>
                </a:lnTo>
                <a:lnTo>
                  <a:pt x="1039" y="933"/>
                </a:lnTo>
                <a:lnTo>
                  <a:pt x="1044" y="933"/>
                </a:lnTo>
                <a:lnTo>
                  <a:pt x="1048" y="933"/>
                </a:lnTo>
                <a:lnTo>
                  <a:pt x="1052" y="933"/>
                </a:lnTo>
                <a:lnTo>
                  <a:pt x="1057" y="933"/>
                </a:lnTo>
                <a:lnTo>
                  <a:pt x="1061" y="933"/>
                </a:lnTo>
                <a:lnTo>
                  <a:pt x="1065" y="933"/>
                </a:lnTo>
                <a:lnTo>
                  <a:pt x="1070" y="933"/>
                </a:lnTo>
                <a:lnTo>
                  <a:pt x="1074" y="933"/>
                </a:lnTo>
                <a:lnTo>
                  <a:pt x="1078" y="933"/>
                </a:lnTo>
                <a:lnTo>
                  <a:pt x="1083" y="933"/>
                </a:lnTo>
                <a:lnTo>
                  <a:pt x="1087" y="933"/>
                </a:lnTo>
                <a:lnTo>
                  <a:pt x="1091" y="933"/>
                </a:lnTo>
                <a:lnTo>
                  <a:pt x="1096" y="933"/>
                </a:lnTo>
                <a:lnTo>
                  <a:pt x="1100" y="933"/>
                </a:lnTo>
                <a:lnTo>
                  <a:pt x="1104" y="933"/>
                </a:lnTo>
                <a:lnTo>
                  <a:pt x="1109" y="933"/>
                </a:lnTo>
                <a:lnTo>
                  <a:pt x="1113" y="933"/>
                </a:lnTo>
                <a:lnTo>
                  <a:pt x="1117" y="933"/>
                </a:lnTo>
                <a:lnTo>
                  <a:pt x="1122" y="933"/>
                </a:lnTo>
                <a:lnTo>
                  <a:pt x="1126" y="933"/>
                </a:lnTo>
                <a:lnTo>
                  <a:pt x="1130" y="933"/>
                </a:lnTo>
                <a:lnTo>
                  <a:pt x="1135" y="933"/>
                </a:lnTo>
                <a:lnTo>
                  <a:pt x="1139" y="933"/>
                </a:lnTo>
                <a:lnTo>
                  <a:pt x="1143" y="933"/>
                </a:lnTo>
                <a:lnTo>
                  <a:pt x="1148" y="933"/>
                </a:lnTo>
                <a:lnTo>
                  <a:pt x="1152" y="933"/>
                </a:lnTo>
                <a:lnTo>
                  <a:pt x="1156" y="933"/>
                </a:lnTo>
                <a:lnTo>
                  <a:pt x="1161" y="933"/>
                </a:lnTo>
                <a:lnTo>
                  <a:pt x="1165" y="933"/>
                </a:lnTo>
                <a:lnTo>
                  <a:pt x="1169" y="933"/>
                </a:lnTo>
                <a:lnTo>
                  <a:pt x="1174" y="933"/>
                </a:lnTo>
                <a:lnTo>
                  <a:pt x="1178" y="933"/>
                </a:lnTo>
                <a:lnTo>
                  <a:pt x="1182" y="933"/>
                </a:lnTo>
                <a:lnTo>
                  <a:pt x="1187" y="933"/>
                </a:lnTo>
                <a:lnTo>
                  <a:pt x="1191" y="933"/>
                </a:lnTo>
                <a:lnTo>
                  <a:pt x="1195" y="933"/>
                </a:lnTo>
                <a:lnTo>
                  <a:pt x="1200" y="933"/>
                </a:lnTo>
                <a:lnTo>
                  <a:pt x="1204" y="933"/>
                </a:lnTo>
                <a:lnTo>
                  <a:pt x="1208" y="933"/>
                </a:lnTo>
                <a:lnTo>
                  <a:pt x="1213" y="933"/>
                </a:lnTo>
                <a:lnTo>
                  <a:pt x="1217" y="933"/>
                </a:lnTo>
                <a:lnTo>
                  <a:pt x="1221" y="933"/>
                </a:lnTo>
                <a:lnTo>
                  <a:pt x="1226" y="933"/>
                </a:lnTo>
                <a:lnTo>
                  <a:pt x="1230" y="933"/>
                </a:lnTo>
                <a:lnTo>
                  <a:pt x="1234" y="933"/>
                </a:lnTo>
                <a:lnTo>
                  <a:pt x="1239" y="933"/>
                </a:lnTo>
                <a:lnTo>
                  <a:pt x="1243" y="933"/>
                </a:lnTo>
                <a:lnTo>
                  <a:pt x="1247" y="933"/>
                </a:lnTo>
                <a:lnTo>
                  <a:pt x="1252" y="933"/>
                </a:lnTo>
                <a:lnTo>
                  <a:pt x="1256" y="933"/>
                </a:lnTo>
                <a:lnTo>
                  <a:pt x="1260" y="933"/>
                </a:lnTo>
                <a:lnTo>
                  <a:pt x="1265" y="933"/>
                </a:lnTo>
                <a:lnTo>
                  <a:pt x="1269" y="933"/>
                </a:lnTo>
                <a:lnTo>
                  <a:pt x="1273" y="933"/>
                </a:lnTo>
                <a:lnTo>
                  <a:pt x="1278" y="933"/>
                </a:lnTo>
                <a:lnTo>
                  <a:pt x="1282" y="933"/>
                </a:lnTo>
                <a:lnTo>
                  <a:pt x="1286" y="933"/>
                </a:lnTo>
                <a:lnTo>
                  <a:pt x="1291" y="933"/>
                </a:lnTo>
                <a:lnTo>
                  <a:pt x="1295" y="933"/>
                </a:lnTo>
                <a:lnTo>
                  <a:pt x="1299" y="933"/>
                </a:lnTo>
                <a:lnTo>
                  <a:pt x="1304" y="933"/>
                </a:lnTo>
                <a:lnTo>
                  <a:pt x="1308" y="933"/>
                </a:lnTo>
                <a:lnTo>
                  <a:pt x="1312" y="933"/>
                </a:lnTo>
                <a:lnTo>
                  <a:pt x="1317" y="933"/>
                </a:lnTo>
                <a:lnTo>
                  <a:pt x="1321" y="933"/>
                </a:lnTo>
                <a:lnTo>
                  <a:pt x="1325" y="933"/>
                </a:lnTo>
              </a:path>
            </a:pathLst>
          </a:custGeom>
          <a:solidFill>
            <a:schemeClr val="folHlink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07" name="Rectangle 97"/>
          <p:cNvSpPr>
            <a:spLocks noChangeArrowheads="1"/>
          </p:cNvSpPr>
          <p:nvPr/>
        </p:nvSpPr>
        <p:spPr bwMode="auto">
          <a:xfrm>
            <a:off x="3131840" y="3140968"/>
            <a:ext cx="246863" cy="228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900" i="0" dirty="0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endParaRPr lang="en-US" sz="900" i="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2608" name="Line 98"/>
          <p:cNvSpPr>
            <a:spLocks noChangeShapeType="1"/>
          </p:cNvSpPr>
          <p:nvPr/>
        </p:nvSpPr>
        <p:spPr bwMode="auto">
          <a:xfrm flipV="1">
            <a:off x="3241828" y="1354678"/>
            <a:ext cx="0" cy="175720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22609" name="Line 99"/>
          <p:cNvSpPr>
            <a:spLocks noChangeShapeType="1"/>
          </p:cNvSpPr>
          <p:nvPr/>
        </p:nvSpPr>
        <p:spPr bwMode="auto">
          <a:xfrm>
            <a:off x="2726136" y="2883155"/>
            <a:ext cx="11855" cy="323122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22610" name="Line 100"/>
          <p:cNvSpPr>
            <a:spLocks noChangeShapeType="1"/>
          </p:cNvSpPr>
          <p:nvPr/>
        </p:nvSpPr>
        <p:spPr bwMode="auto">
          <a:xfrm>
            <a:off x="3757519" y="2952137"/>
            <a:ext cx="11855" cy="3162241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22611" name="Line 101"/>
          <p:cNvSpPr>
            <a:spLocks noChangeShapeType="1"/>
          </p:cNvSpPr>
          <p:nvPr/>
        </p:nvSpPr>
        <p:spPr bwMode="auto">
          <a:xfrm>
            <a:off x="3235900" y="3053793"/>
            <a:ext cx="0" cy="3060585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22620" name="Rectangle 126"/>
          <p:cNvSpPr>
            <a:spLocks noChangeArrowheads="1"/>
          </p:cNvSpPr>
          <p:nvPr/>
        </p:nvSpPr>
        <p:spPr bwMode="auto">
          <a:xfrm>
            <a:off x="4012402" y="2574556"/>
            <a:ext cx="450445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000" i="0">
                <a:latin typeface="Times New Roman" pitchFamily="18" charset="0"/>
                <a:cs typeface="Times New Roman" pitchFamily="18" charset="0"/>
              </a:rPr>
              <a:t>2.5%</a:t>
            </a:r>
          </a:p>
        </p:txBody>
      </p:sp>
      <p:sp>
        <p:nvSpPr>
          <p:cNvPr id="22621" name="Line 127"/>
          <p:cNvSpPr>
            <a:spLocks noChangeShapeType="1"/>
          </p:cNvSpPr>
          <p:nvPr/>
        </p:nvSpPr>
        <p:spPr bwMode="auto">
          <a:xfrm flipH="1">
            <a:off x="3880021" y="2806913"/>
            <a:ext cx="229196" cy="15974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22" name="Rectangle 128"/>
          <p:cNvSpPr>
            <a:spLocks noChangeArrowheads="1"/>
          </p:cNvSpPr>
          <p:nvPr/>
        </p:nvSpPr>
        <p:spPr bwMode="auto">
          <a:xfrm>
            <a:off x="2459400" y="1550730"/>
            <a:ext cx="418385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000" i="0">
                <a:latin typeface="Times New Roman" pitchFamily="18" charset="0"/>
                <a:cs typeface="Times New Roman" pitchFamily="18" charset="0"/>
              </a:rPr>
              <a:t>95%</a:t>
            </a:r>
          </a:p>
        </p:txBody>
      </p:sp>
      <p:sp>
        <p:nvSpPr>
          <p:cNvPr id="22623" name="Rectangle 129"/>
          <p:cNvSpPr>
            <a:spLocks noChangeArrowheads="1"/>
          </p:cNvSpPr>
          <p:nvPr/>
        </p:nvSpPr>
        <p:spPr bwMode="auto">
          <a:xfrm>
            <a:off x="1949636" y="2574556"/>
            <a:ext cx="450445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000" i="0">
                <a:latin typeface="Times New Roman" pitchFamily="18" charset="0"/>
                <a:cs typeface="Times New Roman" pitchFamily="18" charset="0"/>
              </a:rPr>
              <a:t>2.5%</a:t>
            </a:r>
          </a:p>
        </p:txBody>
      </p:sp>
      <p:sp>
        <p:nvSpPr>
          <p:cNvPr id="22624" name="Line 130"/>
          <p:cNvSpPr>
            <a:spLocks noChangeShapeType="1"/>
          </p:cNvSpPr>
          <p:nvPr/>
        </p:nvSpPr>
        <p:spPr bwMode="auto">
          <a:xfrm>
            <a:off x="2342826" y="2797836"/>
            <a:ext cx="126453" cy="2250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25" name="Line 131"/>
          <p:cNvSpPr>
            <a:spLocks noChangeShapeType="1"/>
          </p:cNvSpPr>
          <p:nvPr/>
        </p:nvSpPr>
        <p:spPr bwMode="auto">
          <a:xfrm>
            <a:off x="2852589" y="1761304"/>
            <a:ext cx="126453" cy="2250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2" name="Object 133"/>
          <p:cNvGraphicFramePr>
            <a:graphicFrameLocks/>
          </p:cNvGraphicFramePr>
          <p:nvPr/>
        </p:nvGraphicFramePr>
        <p:xfrm>
          <a:off x="3857303" y="3268663"/>
          <a:ext cx="1074737" cy="393700"/>
        </p:xfrm>
        <a:graphic>
          <a:graphicData uri="http://schemas.openxmlformats.org/presentationml/2006/ole">
            <p:oleObj spid="_x0000_s4100" name="Ligning" r:id="rId3" imgW="1155600" imgH="457200" progId="Equation.3">
              <p:embed/>
            </p:oleObj>
          </a:graphicData>
        </a:graphic>
      </p:graphicFrame>
      <p:sp>
        <p:nvSpPr>
          <p:cNvPr id="22627" name="Line 137"/>
          <p:cNvSpPr>
            <a:spLocks noChangeShapeType="1"/>
          </p:cNvSpPr>
          <p:nvPr/>
        </p:nvSpPr>
        <p:spPr bwMode="auto">
          <a:xfrm>
            <a:off x="2398149" y="5794886"/>
            <a:ext cx="1015576" cy="0"/>
          </a:xfrm>
          <a:prstGeom prst="line">
            <a:avLst/>
          </a:prstGeom>
          <a:noFill/>
          <a:ln w="12700">
            <a:solidFill>
              <a:srgbClr val="081D58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28" name="Line 138"/>
          <p:cNvSpPr>
            <a:spLocks noChangeShapeType="1"/>
          </p:cNvSpPr>
          <p:nvPr/>
        </p:nvSpPr>
        <p:spPr bwMode="auto">
          <a:xfrm>
            <a:off x="2390245" y="5758580"/>
            <a:ext cx="0" cy="72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29" name="Line 139"/>
          <p:cNvSpPr>
            <a:spLocks noChangeShapeType="1"/>
          </p:cNvSpPr>
          <p:nvPr/>
        </p:nvSpPr>
        <p:spPr bwMode="auto">
          <a:xfrm>
            <a:off x="3421628" y="5758580"/>
            <a:ext cx="0" cy="72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30" name="Line 140"/>
          <p:cNvSpPr>
            <a:spLocks noChangeShapeType="1"/>
          </p:cNvSpPr>
          <p:nvPr/>
        </p:nvSpPr>
        <p:spPr bwMode="auto">
          <a:xfrm>
            <a:off x="2905937" y="5807592"/>
            <a:ext cx="0" cy="3812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45"/>
          <p:cNvGrpSpPr>
            <a:grpSpLocks/>
          </p:cNvGrpSpPr>
          <p:nvPr/>
        </p:nvGrpSpPr>
        <p:grpSpPr bwMode="auto">
          <a:xfrm>
            <a:off x="2888154" y="3754496"/>
            <a:ext cx="1031383" cy="87134"/>
            <a:chOff x="1426" y="2572"/>
            <a:chExt cx="522" cy="48"/>
          </a:xfrm>
        </p:grpSpPr>
        <p:sp>
          <p:nvSpPr>
            <p:cNvPr id="22674" name="Line 146"/>
            <p:cNvSpPr>
              <a:spLocks noChangeShapeType="1"/>
            </p:cNvSpPr>
            <p:nvPr/>
          </p:nvSpPr>
          <p:spPr bwMode="auto">
            <a:xfrm>
              <a:off x="1430" y="2592"/>
              <a:ext cx="514" cy="0"/>
            </a:xfrm>
            <a:prstGeom prst="line">
              <a:avLst/>
            </a:prstGeom>
            <a:noFill/>
            <a:ln w="12700">
              <a:solidFill>
                <a:srgbClr val="081D58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675" name="Line 147"/>
            <p:cNvSpPr>
              <a:spLocks noChangeShapeType="1"/>
            </p:cNvSpPr>
            <p:nvPr/>
          </p:nvSpPr>
          <p:spPr bwMode="auto">
            <a:xfrm>
              <a:off x="1426" y="2572"/>
              <a:ext cx="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676" name="Line 148"/>
            <p:cNvSpPr>
              <a:spLocks noChangeShapeType="1"/>
            </p:cNvSpPr>
            <p:nvPr/>
          </p:nvSpPr>
          <p:spPr bwMode="auto">
            <a:xfrm>
              <a:off x="1948" y="2572"/>
              <a:ext cx="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677" name="Line 149"/>
            <p:cNvSpPr>
              <a:spLocks noChangeShapeType="1"/>
            </p:cNvSpPr>
            <p:nvPr/>
          </p:nvSpPr>
          <p:spPr bwMode="auto">
            <a:xfrm>
              <a:off x="1687" y="2599"/>
              <a:ext cx="0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" name="Group 150"/>
          <p:cNvGrpSpPr>
            <a:grpSpLocks/>
          </p:cNvGrpSpPr>
          <p:nvPr/>
        </p:nvGrpSpPr>
        <p:grpSpPr bwMode="auto">
          <a:xfrm>
            <a:off x="2935574" y="4832780"/>
            <a:ext cx="1031383" cy="87134"/>
            <a:chOff x="1450" y="3166"/>
            <a:chExt cx="522" cy="48"/>
          </a:xfrm>
        </p:grpSpPr>
        <p:sp>
          <p:nvSpPr>
            <p:cNvPr id="22670" name="Line 151"/>
            <p:cNvSpPr>
              <a:spLocks noChangeShapeType="1"/>
            </p:cNvSpPr>
            <p:nvPr/>
          </p:nvSpPr>
          <p:spPr bwMode="auto">
            <a:xfrm>
              <a:off x="1454" y="3186"/>
              <a:ext cx="514" cy="0"/>
            </a:xfrm>
            <a:prstGeom prst="line">
              <a:avLst/>
            </a:prstGeom>
            <a:noFill/>
            <a:ln w="12700">
              <a:solidFill>
                <a:srgbClr val="081D58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671" name="Line 152"/>
            <p:cNvSpPr>
              <a:spLocks noChangeShapeType="1"/>
            </p:cNvSpPr>
            <p:nvPr/>
          </p:nvSpPr>
          <p:spPr bwMode="auto">
            <a:xfrm>
              <a:off x="1450" y="3166"/>
              <a:ext cx="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672" name="Line 153"/>
            <p:cNvSpPr>
              <a:spLocks noChangeShapeType="1"/>
            </p:cNvSpPr>
            <p:nvPr/>
          </p:nvSpPr>
          <p:spPr bwMode="auto">
            <a:xfrm>
              <a:off x="1972" y="3166"/>
              <a:ext cx="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673" name="Line 154"/>
            <p:cNvSpPr>
              <a:spLocks noChangeShapeType="1"/>
            </p:cNvSpPr>
            <p:nvPr/>
          </p:nvSpPr>
          <p:spPr bwMode="auto">
            <a:xfrm>
              <a:off x="1711" y="3193"/>
              <a:ext cx="0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Group 155"/>
          <p:cNvGrpSpPr>
            <a:grpSpLocks/>
          </p:cNvGrpSpPr>
          <p:nvPr/>
        </p:nvGrpSpPr>
        <p:grpSpPr bwMode="auto">
          <a:xfrm>
            <a:off x="2425810" y="4081249"/>
            <a:ext cx="1031383" cy="87134"/>
            <a:chOff x="1192" y="2752"/>
            <a:chExt cx="522" cy="48"/>
          </a:xfrm>
        </p:grpSpPr>
        <p:sp>
          <p:nvSpPr>
            <p:cNvPr id="22666" name="Line 156"/>
            <p:cNvSpPr>
              <a:spLocks noChangeShapeType="1"/>
            </p:cNvSpPr>
            <p:nvPr/>
          </p:nvSpPr>
          <p:spPr bwMode="auto">
            <a:xfrm>
              <a:off x="1196" y="2772"/>
              <a:ext cx="514" cy="0"/>
            </a:xfrm>
            <a:prstGeom prst="line">
              <a:avLst/>
            </a:prstGeom>
            <a:noFill/>
            <a:ln w="12700">
              <a:solidFill>
                <a:srgbClr val="081D58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667" name="Line 157"/>
            <p:cNvSpPr>
              <a:spLocks noChangeShapeType="1"/>
            </p:cNvSpPr>
            <p:nvPr/>
          </p:nvSpPr>
          <p:spPr bwMode="auto">
            <a:xfrm>
              <a:off x="1192" y="2752"/>
              <a:ext cx="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668" name="Line 158"/>
            <p:cNvSpPr>
              <a:spLocks noChangeShapeType="1"/>
            </p:cNvSpPr>
            <p:nvPr/>
          </p:nvSpPr>
          <p:spPr bwMode="auto">
            <a:xfrm>
              <a:off x="1714" y="2752"/>
              <a:ext cx="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669" name="Line 159"/>
            <p:cNvSpPr>
              <a:spLocks noChangeShapeType="1"/>
            </p:cNvSpPr>
            <p:nvPr/>
          </p:nvSpPr>
          <p:spPr bwMode="auto">
            <a:xfrm>
              <a:off x="1453" y="2779"/>
              <a:ext cx="0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" name="Group 160"/>
          <p:cNvGrpSpPr>
            <a:grpSpLocks/>
          </p:cNvGrpSpPr>
          <p:nvPr/>
        </p:nvGrpSpPr>
        <p:grpSpPr bwMode="auto">
          <a:xfrm>
            <a:off x="2544360" y="4418894"/>
            <a:ext cx="1031383" cy="87134"/>
            <a:chOff x="1252" y="2938"/>
            <a:chExt cx="522" cy="48"/>
          </a:xfrm>
        </p:grpSpPr>
        <p:sp>
          <p:nvSpPr>
            <p:cNvPr id="22662" name="Line 161"/>
            <p:cNvSpPr>
              <a:spLocks noChangeShapeType="1"/>
            </p:cNvSpPr>
            <p:nvPr/>
          </p:nvSpPr>
          <p:spPr bwMode="auto">
            <a:xfrm>
              <a:off x="1256" y="2958"/>
              <a:ext cx="514" cy="0"/>
            </a:xfrm>
            <a:prstGeom prst="line">
              <a:avLst/>
            </a:prstGeom>
            <a:noFill/>
            <a:ln w="12700">
              <a:solidFill>
                <a:srgbClr val="081D58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663" name="Line 162"/>
            <p:cNvSpPr>
              <a:spLocks noChangeShapeType="1"/>
            </p:cNvSpPr>
            <p:nvPr/>
          </p:nvSpPr>
          <p:spPr bwMode="auto">
            <a:xfrm>
              <a:off x="1252" y="2938"/>
              <a:ext cx="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664" name="Line 163"/>
            <p:cNvSpPr>
              <a:spLocks noChangeShapeType="1"/>
            </p:cNvSpPr>
            <p:nvPr/>
          </p:nvSpPr>
          <p:spPr bwMode="auto">
            <a:xfrm>
              <a:off x="1774" y="2938"/>
              <a:ext cx="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665" name="Line 164"/>
            <p:cNvSpPr>
              <a:spLocks noChangeShapeType="1"/>
            </p:cNvSpPr>
            <p:nvPr/>
          </p:nvSpPr>
          <p:spPr bwMode="auto">
            <a:xfrm>
              <a:off x="1513" y="2965"/>
              <a:ext cx="0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Group 165"/>
          <p:cNvGrpSpPr>
            <a:grpSpLocks/>
          </p:cNvGrpSpPr>
          <p:nvPr/>
        </p:nvGrpSpPr>
        <p:grpSpPr bwMode="auto">
          <a:xfrm>
            <a:off x="3445338" y="5584312"/>
            <a:ext cx="1031383" cy="87134"/>
            <a:chOff x="1708" y="3580"/>
            <a:chExt cx="522" cy="48"/>
          </a:xfrm>
        </p:grpSpPr>
        <p:sp>
          <p:nvSpPr>
            <p:cNvPr id="22658" name="Line 166"/>
            <p:cNvSpPr>
              <a:spLocks noChangeShapeType="1"/>
            </p:cNvSpPr>
            <p:nvPr/>
          </p:nvSpPr>
          <p:spPr bwMode="auto">
            <a:xfrm>
              <a:off x="1712" y="3600"/>
              <a:ext cx="514" cy="0"/>
            </a:xfrm>
            <a:prstGeom prst="line">
              <a:avLst/>
            </a:prstGeom>
            <a:noFill/>
            <a:ln w="12700">
              <a:solidFill>
                <a:srgbClr val="081D58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659" name="Line 167"/>
            <p:cNvSpPr>
              <a:spLocks noChangeShapeType="1"/>
            </p:cNvSpPr>
            <p:nvPr/>
          </p:nvSpPr>
          <p:spPr bwMode="auto">
            <a:xfrm>
              <a:off x="1708" y="3580"/>
              <a:ext cx="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660" name="Line 168"/>
            <p:cNvSpPr>
              <a:spLocks noChangeShapeType="1"/>
            </p:cNvSpPr>
            <p:nvPr/>
          </p:nvSpPr>
          <p:spPr bwMode="auto">
            <a:xfrm>
              <a:off x="2230" y="3580"/>
              <a:ext cx="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661" name="Line 169"/>
            <p:cNvSpPr>
              <a:spLocks noChangeShapeType="1"/>
            </p:cNvSpPr>
            <p:nvPr/>
          </p:nvSpPr>
          <p:spPr bwMode="auto">
            <a:xfrm>
              <a:off x="1969" y="3607"/>
              <a:ext cx="0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" name="Group 170"/>
          <p:cNvGrpSpPr>
            <a:grpSpLocks/>
          </p:cNvGrpSpPr>
          <p:nvPr/>
        </p:nvGrpSpPr>
        <p:grpSpPr bwMode="auto">
          <a:xfrm>
            <a:off x="2923719" y="5312018"/>
            <a:ext cx="1031383" cy="87134"/>
            <a:chOff x="1444" y="3430"/>
            <a:chExt cx="522" cy="48"/>
          </a:xfrm>
        </p:grpSpPr>
        <p:sp>
          <p:nvSpPr>
            <p:cNvPr id="22654" name="Line 171"/>
            <p:cNvSpPr>
              <a:spLocks noChangeShapeType="1"/>
            </p:cNvSpPr>
            <p:nvPr/>
          </p:nvSpPr>
          <p:spPr bwMode="auto">
            <a:xfrm>
              <a:off x="1448" y="3450"/>
              <a:ext cx="514" cy="0"/>
            </a:xfrm>
            <a:prstGeom prst="line">
              <a:avLst/>
            </a:prstGeom>
            <a:noFill/>
            <a:ln w="12700">
              <a:solidFill>
                <a:srgbClr val="081D58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655" name="Line 172"/>
            <p:cNvSpPr>
              <a:spLocks noChangeShapeType="1"/>
            </p:cNvSpPr>
            <p:nvPr/>
          </p:nvSpPr>
          <p:spPr bwMode="auto">
            <a:xfrm>
              <a:off x="1444" y="3430"/>
              <a:ext cx="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656" name="Line 173"/>
            <p:cNvSpPr>
              <a:spLocks noChangeShapeType="1"/>
            </p:cNvSpPr>
            <p:nvPr/>
          </p:nvSpPr>
          <p:spPr bwMode="auto">
            <a:xfrm>
              <a:off x="1966" y="3430"/>
              <a:ext cx="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657" name="Line 174"/>
            <p:cNvSpPr>
              <a:spLocks noChangeShapeType="1"/>
            </p:cNvSpPr>
            <p:nvPr/>
          </p:nvSpPr>
          <p:spPr bwMode="auto">
            <a:xfrm>
              <a:off x="1705" y="3457"/>
              <a:ext cx="0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3" name="Group 175"/>
          <p:cNvGrpSpPr>
            <a:grpSpLocks/>
          </p:cNvGrpSpPr>
          <p:nvPr/>
        </p:nvGrpSpPr>
        <p:grpSpPr bwMode="auto">
          <a:xfrm>
            <a:off x="1868626" y="4647621"/>
            <a:ext cx="1031383" cy="87134"/>
            <a:chOff x="910" y="3064"/>
            <a:chExt cx="522" cy="48"/>
          </a:xfrm>
        </p:grpSpPr>
        <p:sp>
          <p:nvSpPr>
            <p:cNvPr id="22650" name="Line 176"/>
            <p:cNvSpPr>
              <a:spLocks noChangeShapeType="1"/>
            </p:cNvSpPr>
            <p:nvPr/>
          </p:nvSpPr>
          <p:spPr bwMode="auto">
            <a:xfrm>
              <a:off x="914" y="3084"/>
              <a:ext cx="514" cy="0"/>
            </a:xfrm>
            <a:prstGeom prst="line">
              <a:avLst/>
            </a:prstGeom>
            <a:noFill/>
            <a:ln w="12700">
              <a:solidFill>
                <a:srgbClr val="081D58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651" name="Line 177"/>
            <p:cNvSpPr>
              <a:spLocks noChangeShapeType="1"/>
            </p:cNvSpPr>
            <p:nvPr/>
          </p:nvSpPr>
          <p:spPr bwMode="auto">
            <a:xfrm>
              <a:off x="910" y="3064"/>
              <a:ext cx="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652" name="Line 178"/>
            <p:cNvSpPr>
              <a:spLocks noChangeShapeType="1"/>
            </p:cNvSpPr>
            <p:nvPr/>
          </p:nvSpPr>
          <p:spPr bwMode="auto">
            <a:xfrm>
              <a:off x="1432" y="3064"/>
              <a:ext cx="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653" name="Line 179"/>
            <p:cNvSpPr>
              <a:spLocks noChangeShapeType="1"/>
            </p:cNvSpPr>
            <p:nvPr/>
          </p:nvSpPr>
          <p:spPr bwMode="auto">
            <a:xfrm>
              <a:off x="1171" y="3091"/>
              <a:ext cx="0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" name="Group 180"/>
          <p:cNvGrpSpPr>
            <a:grpSpLocks/>
          </p:cNvGrpSpPr>
          <p:nvPr/>
        </p:nvGrpSpPr>
        <p:grpSpPr bwMode="auto">
          <a:xfrm>
            <a:off x="2366535" y="5072399"/>
            <a:ext cx="1031383" cy="87134"/>
            <a:chOff x="1162" y="3298"/>
            <a:chExt cx="522" cy="48"/>
          </a:xfrm>
        </p:grpSpPr>
        <p:sp>
          <p:nvSpPr>
            <p:cNvPr id="22646" name="Line 181"/>
            <p:cNvSpPr>
              <a:spLocks noChangeShapeType="1"/>
            </p:cNvSpPr>
            <p:nvPr/>
          </p:nvSpPr>
          <p:spPr bwMode="auto">
            <a:xfrm>
              <a:off x="1166" y="3318"/>
              <a:ext cx="514" cy="0"/>
            </a:xfrm>
            <a:prstGeom prst="line">
              <a:avLst/>
            </a:prstGeom>
            <a:noFill/>
            <a:ln w="12700">
              <a:solidFill>
                <a:srgbClr val="081D58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647" name="Line 182"/>
            <p:cNvSpPr>
              <a:spLocks noChangeShapeType="1"/>
            </p:cNvSpPr>
            <p:nvPr/>
          </p:nvSpPr>
          <p:spPr bwMode="auto">
            <a:xfrm>
              <a:off x="1162" y="3298"/>
              <a:ext cx="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648" name="Line 183"/>
            <p:cNvSpPr>
              <a:spLocks noChangeShapeType="1"/>
            </p:cNvSpPr>
            <p:nvPr/>
          </p:nvSpPr>
          <p:spPr bwMode="auto">
            <a:xfrm>
              <a:off x="1684" y="3298"/>
              <a:ext cx="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649" name="Line 184"/>
            <p:cNvSpPr>
              <a:spLocks noChangeShapeType="1"/>
            </p:cNvSpPr>
            <p:nvPr/>
          </p:nvSpPr>
          <p:spPr bwMode="auto">
            <a:xfrm>
              <a:off x="1423" y="3325"/>
              <a:ext cx="0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643" name="Rectangle 185"/>
          <p:cNvSpPr>
            <a:spLocks noChangeArrowheads="1"/>
          </p:cNvSpPr>
          <p:nvPr/>
        </p:nvSpPr>
        <p:spPr bwMode="auto">
          <a:xfrm>
            <a:off x="4399664" y="5435458"/>
            <a:ext cx="36228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i="0">
                <a:solidFill>
                  <a:srgbClr val="790015"/>
                </a:solidFill>
                <a:latin typeface="Times New Roman" pitchFamily="18" charset="0"/>
                <a:cs typeface="Times New Roman" pitchFamily="18" charset="0"/>
              </a:rPr>
              <a:t>*</a:t>
            </a:r>
          </a:p>
        </p:txBody>
      </p:sp>
      <p:sp>
        <p:nvSpPr>
          <p:cNvPr id="22644" name="Rectangle 186"/>
          <p:cNvSpPr>
            <a:spLocks noChangeArrowheads="1"/>
          </p:cNvSpPr>
          <p:nvPr/>
        </p:nvSpPr>
        <p:spPr bwMode="auto">
          <a:xfrm>
            <a:off x="1475437" y="4506028"/>
            <a:ext cx="36228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i="0">
                <a:solidFill>
                  <a:srgbClr val="790015"/>
                </a:solidFill>
                <a:latin typeface="Times New Roman" pitchFamily="18" charset="0"/>
                <a:cs typeface="Times New Roman" pitchFamily="18" charset="0"/>
              </a:rPr>
              <a:t>*</a:t>
            </a:r>
          </a:p>
        </p:txBody>
      </p:sp>
      <p:sp>
        <p:nvSpPr>
          <p:cNvPr id="22645" name="Rectangle 18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3800" dirty="0" err="1" smtClean="0"/>
              <a:t>Konfidens-interval</a:t>
            </a:r>
            <a:r>
              <a:rPr lang="da-DK" sz="3800" dirty="0" smtClean="0"/>
              <a:t>: En figur</a:t>
            </a:r>
            <a:br>
              <a:rPr lang="da-DK" sz="3800" dirty="0" smtClean="0"/>
            </a:br>
            <a:endParaRPr lang="da-DK" sz="3800" dirty="0" smtClean="0"/>
          </a:p>
        </p:txBody>
      </p:sp>
      <p:sp>
        <p:nvSpPr>
          <p:cNvPr id="189" name="TextBox 188"/>
          <p:cNvSpPr txBox="1"/>
          <p:nvPr/>
        </p:nvSpPr>
        <p:spPr>
          <a:xfrm>
            <a:off x="1907704" y="908720"/>
            <a:ext cx="2824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+mn-lt"/>
              </a:rPr>
              <a:t>Stikprøvefordelingen for </a:t>
            </a:r>
            <a:r>
              <a:rPr lang="da-DK" dirty="0" smtClean="0"/>
              <a:t>p</a:t>
            </a:r>
            <a:endParaRPr lang="da-DK" dirty="0"/>
          </a:p>
        </p:txBody>
      </p:sp>
      <p:sp>
        <p:nvSpPr>
          <p:cNvPr id="190" name="TextBox 189"/>
          <p:cNvSpPr txBox="1"/>
          <p:nvPr/>
        </p:nvSpPr>
        <p:spPr>
          <a:xfrm>
            <a:off x="4422346" y="836712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^</a:t>
            </a:r>
            <a:endParaRPr lang="da-DK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1" name="Object 190"/>
          <p:cNvGraphicFramePr>
            <a:graphicFrameLocks noChangeAspect="1"/>
          </p:cNvGraphicFramePr>
          <p:nvPr/>
        </p:nvGraphicFramePr>
        <p:xfrm>
          <a:off x="2920132" y="4149080"/>
          <a:ext cx="139700" cy="177800"/>
        </p:xfrm>
        <a:graphic>
          <a:graphicData uri="http://schemas.openxmlformats.org/presentationml/2006/ole">
            <p:oleObj spid="_x0000_s4101" name="Ligning" r:id="rId4" imgW="139680" imgH="17748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2987824" y="4509120"/>
          <a:ext cx="139700" cy="177800"/>
        </p:xfrm>
        <a:graphic>
          <a:graphicData uri="http://schemas.openxmlformats.org/presentationml/2006/ole">
            <p:oleObj spid="_x0000_s4102" name="Ligning" r:id="rId5" imgW="139680" imgH="177480" progId="Equation.3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2339752" y="4763368"/>
          <a:ext cx="139700" cy="177800"/>
        </p:xfrm>
        <a:graphic>
          <a:graphicData uri="http://schemas.openxmlformats.org/presentationml/2006/ole">
            <p:oleObj spid="_x0000_s4103" name="Ligning" r:id="rId6" imgW="139680" imgH="177480" progId="Equation.3">
              <p:embed/>
            </p:oleObj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3419872" y="4907384"/>
          <a:ext cx="139700" cy="177800"/>
        </p:xfrm>
        <a:graphic>
          <a:graphicData uri="http://schemas.openxmlformats.org/presentationml/2006/ole">
            <p:oleObj spid="_x0000_s4104" name="Ligning" r:id="rId7" imgW="139680" imgH="177480" progId="Equation.3">
              <p:embed/>
            </p:oleObj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2848124" y="5157192"/>
          <a:ext cx="139700" cy="177800"/>
        </p:xfrm>
        <a:graphic>
          <a:graphicData uri="http://schemas.openxmlformats.org/presentationml/2006/ole">
            <p:oleObj spid="_x0000_s4105" name="Ligning" r:id="rId8" imgW="139680" imgH="177480" progId="Equation.3">
              <p:embed/>
            </p:oleObj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3424188" y="5339432"/>
          <a:ext cx="139700" cy="177800"/>
        </p:xfrm>
        <a:graphic>
          <a:graphicData uri="http://schemas.openxmlformats.org/presentationml/2006/ole">
            <p:oleObj spid="_x0000_s4106" name="Ligning" r:id="rId9" imgW="139680" imgH="177480" progId="Equation.3">
              <p:embed/>
            </p:oleObj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3928244" y="5699472"/>
          <a:ext cx="139700" cy="177800"/>
        </p:xfrm>
        <a:graphic>
          <a:graphicData uri="http://schemas.openxmlformats.org/presentationml/2006/ole">
            <p:oleObj spid="_x0000_s4107" name="Ligning" r:id="rId10" imgW="139680" imgH="177480" progId="Equation.3">
              <p:embed/>
            </p:oleObj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3347864" y="3827264"/>
          <a:ext cx="139700" cy="177800"/>
        </p:xfrm>
        <a:graphic>
          <a:graphicData uri="http://schemas.openxmlformats.org/presentationml/2006/ole">
            <p:oleObj spid="_x0000_s4108" name="Ligning" r:id="rId11" imgW="139680" imgH="177480" progId="Equation.3">
              <p:embed/>
            </p:oleObj>
          </a:graphicData>
        </a:graphic>
      </p:graphicFrame>
      <p:graphicFrame>
        <p:nvGraphicFramePr>
          <p:cNvPr id="4109" name="Object 133"/>
          <p:cNvGraphicFramePr>
            <a:graphicFrameLocks/>
          </p:cNvGraphicFramePr>
          <p:nvPr/>
        </p:nvGraphicFramePr>
        <p:xfrm>
          <a:off x="1547664" y="3284984"/>
          <a:ext cx="1074737" cy="393700"/>
        </p:xfrm>
        <a:graphic>
          <a:graphicData uri="http://schemas.openxmlformats.org/presentationml/2006/ole">
            <p:oleObj spid="_x0000_s4109" name="Ligning" r:id="rId12" imgW="1155600" imgH="457200" progId="Equation.3">
              <p:embed/>
            </p:oleObj>
          </a:graphicData>
        </a:graphic>
      </p:graphicFrame>
      <p:graphicFrame>
        <p:nvGraphicFramePr>
          <p:cNvPr id="4110" name="Object 14"/>
          <p:cNvGraphicFramePr>
            <a:graphicFrameLocks noChangeAspect="1"/>
          </p:cNvGraphicFramePr>
          <p:nvPr/>
        </p:nvGraphicFramePr>
        <p:xfrm>
          <a:off x="2843808" y="5843488"/>
          <a:ext cx="139700" cy="177800"/>
        </p:xfrm>
        <a:graphic>
          <a:graphicData uri="http://schemas.openxmlformats.org/presentationml/2006/ole">
            <p:oleObj spid="_x0000_s4110" name="Ligning" r:id="rId13" imgW="139680" imgH="177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Konfidensinterval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62165"/>
          </a:xfrm>
        </p:spPr>
        <p:txBody>
          <a:bodyPr/>
          <a:lstStyle/>
          <a:p>
            <a:r>
              <a:rPr lang="da-DK" sz="2400" dirty="0" smtClean="0"/>
              <a:t>I praksis kender vi ikke </a:t>
            </a:r>
            <a:r>
              <a:rPr lang="da-DK" sz="2400" i="1" dirty="0" smtClean="0">
                <a:latin typeface="Symbol" pitchFamily="18" charset="2"/>
              </a:rPr>
              <a:t>p</a:t>
            </a:r>
            <a:r>
              <a:rPr lang="da-DK" sz="2400" dirty="0" smtClean="0"/>
              <a:t>, dvs. vi kender ikke standard fejlen:</a:t>
            </a:r>
          </a:p>
          <a:p>
            <a:pPr>
              <a:buNone/>
            </a:pPr>
            <a:endParaRPr lang="da-DK" sz="2400" dirty="0" smtClean="0"/>
          </a:p>
          <a:p>
            <a:r>
              <a:rPr lang="da-DK" sz="2400" dirty="0" smtClean="0"/>
              <a:t>I stedet for </a:t>
            </a:r>
            <a:r>
              <a:rPr lang="da-DK" sz="2400" i="1" dirty="0" smtClean="0">
                <a:latin typeface="Symbol" pitchFamily="18" charset="2"/>
              </a:rPr>
              <a:t>p</a:t>
            </a:r>
            <a:r>
              <a:rPr lang="da-DK" sz="2400" dirty="0" smtClean="0"/>
              <a:t> bruger vi estimatet </a:t>
            </a:r>
            <a:r>
              <a:rPr lang="da-DK" sz="2400" i="1" dirty="0" smtClean="0">
                <a:latin typeface="Symbol" pitchFamily="18" charset="2"/>
              </a:rPr>
              <a:t>p </a:t>
            </a:r>
            <a:r>
              <a:rPr lang="da-DK" sz="2400" dirty="0" smtClean="0"/>
              <a:t>:</a:t>
            </a:r>
          </a:p>
          <a:p>
            <a:endParaRPr lang="da-DK" sz="2400" dirty="0" smtClean="0"/>
          </a:p>
          <a:p>
            <a:r>
              <a:rPr lang="da-DK" sz="2400" dirty="0" smtClean="0"/>
              <a:t>Et 95% </a:t>
            </a:r>
            <a:r>
              <a:rPr lang="da-DK" sz="2400" dirty="0" err="1" smtClean="0"/>
              <a:t>konfidens-interval</a:t>
            </a:r>
            <a:r>
              <a:rPr lang="da-DK" sz="2400" dirty="0" smtClean="0"/>
              <a:t> for </a:t>
            </a:r>
            <a:r>
              <a:rPr lang="da-DK" sz="2400" i="1" dirty="0" smtClean="0">
                <a:latin typeface="Symbol" pitchFamily="18" charset="2"/>
              </a:rPr>
              <a:t>p</a:t>
            </a:r>
            <a:r>
              <a:rPr lang="da-DK" sz="2400" dirty="0" smtClean="0"/>
              <a:t> er nu givet ved</a:t>
            </a:r>
          </a:p>
          <a:p>
            <a:endParaRPr lang="da-DK" sz="2400" dirty="0" smtClean="0"/>
          </a:p>
          <a:p>
            <a:endParaRPr lang="da-DK" sz="2400" dirty="0" smtClean="0"/>
          </a:p>
          <a:p>
            <a:pPr>
              <a:buNone/>
            </a:pPr>
            <a:r>
              <a:rPr lang="da-DK" sz="2400" dirty="0" smtClean="0"/>
              <a:t>	hvor</a:t>
            </a:r>
          </a:p>
          <a:p>
            <a:pPr>
              <a:buNone/>
            </a:pPr>
            <a:endParaRPr lang="da-DK" sz="2400" dirty="0" smtClean="0"/>
          </a:p>
          <a:p>
            <a:r>
              <a:rPr lang="da-DK" sz="2400" dirty="0" smtClean="0"/>
              <a:t>se = ”standard </a:t>
            </a:r>
            <a:r>
              <a:rPr lang="da-DK" sz="2400" dirty="0" err="1" smtClean="0"/>
              <a:t>error</a:t>
            </a:r>
            <a:r>
              <a:rPr lang="da-DK" sz="2400" dirty="0" smtClean="0"/>
              <a:t>”</a:t>
            </a:r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3086100" y="1772816"/>
          <a:ext cx="2303463" cy="523875"/>
        </p:xfrm>
        <a:graphic>
          <a:graphicData uri="http://schemas.openxmlformats.org/presentationml/2006/ole">
            <p:oleObj spid="_x0000_s27649" name="Ligning" r:id="rId3" imgW="1117440" imgH="2538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20072" y="2483604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^</a:t>
            </a:r>
            <a:endParaRPr lang="da-DK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203848" y="4005064"/>
          <a:ext cx="1671638" cy="403225"/>
        </p:xfrm>
        <a:graphic>
          <a:graphicData uri="http://schemas.openxmlformats.org/presentationml/2006/ole">
            <p:oleObj spid="_x0000_s27650" name="Ligning" r:id="rId4" imgW="736560" imgH="17748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2843808" y="5085184"/>
          <a:ext cx="2225675" cy="523875"/>
        </p:xfrm>
        <a:graphic>
          <a:graphicData uri="http://schemas.openxmlformats.org/presentationml/2006/ole">
            <p:oleObj spid="_x0000_s27651" name="Ligning" r:id="rId5" imgW="10792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Eksempel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200" dirty="0" smtClean="0"/>
              <a:t>Af 1200 adspurgte i Florida svarer 396 ja til reduktion af abortrettigheder. Find et 95% konfidensinterval for populationsandelen af </a:t>
            </a:r>
            <a:r>
              <a:rPr lang="da-DK" sz="2200" dirty="0" err="1" smtClean="0"/>
              <a:t>ja-sigere</a:t>
            </a:r>
            <a:r>
              <a:rPr lang="da-DK" sz="2200" dirty="0" smtClean="0"/>
              <a:t>.</a:t>
            </a:r>
          </a:p>
          <a:p>
            <a:pPr>
              <a:buNone/>
            </a:pPr>
            <a:endParaRPr lang="da-DK" sz="2200" dirty="0" smtClean="0"/>
          </a:p>
          <a:p>
            <a:r>
              <a:rPr lang="da-DK" sz="2200" dirty="0" smtClean="0">
                <a:latin typeface="Symbol" pitchFamily="18" charset="2"/>
              </a:rPr>
              <a:t>p</a:t>
            </a:r>
            <a:r>
              <a:rPr lang="da-DK" sz="2200" dirty="0" smtClean="0"/>
              <a:t> = </a:t>
            </a:r>
          </a:p>
          <a:p>
            <a:endParaRPr lang="da-DK" sz="2200" dirty="0" smtClean="0"/>
          </a:p>
          <a:p>
            <a:r>
              <a:rPr lang="da-DK" sz="2200" dirty="0" smtClean="0"/>
              <a:t>se = </a:t>
            </a:r>
          </a:p>
          <a:p>
            <a:endParaRPr lang="da-DK" sz="2200" dirty="0" smtClean="0"/>
          </a:p>
          <a:p>
            <a:r>
              <a:rPr lang="da-DK" sz="2200" dirty="0" smtClean="0"/>
              <a:t>95% konfidensinterval:</a:t>
            </a:r>
            <a:endParaRPr lang="da-DK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2996952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^</a:t>
            </a:r>
            <a:endParaRPr lang="da-D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300192" y="3129934"/>
            <a:ext cx="648072" cy="792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Rectangle 24"/>
          <p:cNvSpPr/>
          <p:nvPr/>
        </p:nvSpPr>
        <p:spPr>
          <a:xfrm>
            <a:off x="8028384" y="3068960"/>
            <a:ext cx="648072" cy="792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ctangle 10"/>
          <p:cNvSpPr/>
          <p:nvPr/>
        </p:nvSpPr>
        <p:spPr>
          <a:xfrm>
            <a:off x="6660232" y="1124744"/>
            <a:ext cx="165618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Rectangle 21"/>
          <p:cNvSpPr/>
          <p:nvPr/>
        </p:nvSpPr>
        <p:spPr>
          <a:xfrm>
            <a:off x="6948264" y="2780928"/>
            <a:ext cx="108012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5125" name="Picture 5" descr="Y:\undervisning\asta11\lektion02\normalplot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3365" y="1052736"/>
            <a:ext cx="2807107" cy="139770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med et 99% </a:t>
            </a:r>
            <a:r>
              <a:rPr lang="da-DK" dirty="0" err="1" smtClean="0"/>
              <a:t>konf</a:t>
            </a:r>
            <a:r>
              <a:rPr lang="da-DK" dirty="0" smtClean="0"/>
              <a:t>. interval?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3"/>
            <a:ext cx="5266928" cy="2880320"/>
          </a:xfrm>
        </p:spPr>
        <p:txBody>
          <a:bodyPr/>
          <a:lstStyle/>
          <a:p>
            <a:r>
              <a:rPr lang="da-DK" sz="2400" dirty="0" smtClean="0"/>
              <a:t>Et 99% konfidensinterval:</a:t>
            </a:r>
          </a:p>
          <a:p>
            <a:endParaRPr lang="da-DK" sz="2400" dirty="0" smtClean="0"/>
          </a:p>
          <a:p>
            <a:pPr>
              <a:buNone/>
            </a:pPr>
            <a:endParaRPr lang="da-DK" sz="2400" dirty="0" smtClean="0"/>
          </a:p>
          <a:p>
            <a:r>
              <a:rPr lang="da-DK" sz="2400" dirty="0" smtClean="0"/>
              <a:t>Et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(1-</a:t>
            </a:r>
            <a:r>
              <a:rPr lang="da-DK" sz="2400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)100% </a:t>
            </a:r>
            <a:r>
              <a:rPr lang="da-DK" sz="2400" dirty="0" smtClean="0"/>
              <a:t>konfidensinterval</a:t>
            </a:r>
          </a:p>
          <a:p>
            <a:endParaRPr lang="da-DK" sz="24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67744" y="1772816"/>
          <a:ext cx="1568746" cy="360040"/>
        </p:xfrm>
        <a:graphic>
          <a:graphicData uri="http://schemas.openxmlformats.org/presentationml/2006/ole">
            <p:oleObj spid="_x0000_s5122" name="Ligning" r:id="rId4" imgW="774360" imgH="17748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195736" y="2924944"/>
          <a:ext cx="1987005" cy="844104"/>
        </p:xfrm>
        <a:graphic>
          <a:graphicData uri="http://schemas.openxmlformats.org/presentationml/2006/ole">
            <p:oleObj spid="_x0000_s5123" name="Ligning" r:id="rId5" imgW="1041120" imgH="444240" progId="Equation.3">
              <p:embed/>
            </p:oleObj>
          </a:graphicData>
        </a:graphic>
      </p:graphicFrame>
      <p:pic>
        <p:nvPicPr>
          <p:cNvPr id="9" name="Picture 5" descr="Y:\undervisning\asta11\lektion02\normalplot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3365" y="2708920"/>
            <a:ext cx="2807107" cy="1397705"/>
          </a:xfrm>
          <a:prstGeom prst="rect">
            <a:avLst/>
          </a:prstGeom>
          <a:noFill/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67544" y="4149080"/>
            <a:ext cx="822960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da-DK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Egenskaber ved </a:t>
            </a:r>
            <a:r>
              <a:rPr kumimoji="0" lang="da-DK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konfidensintervaller</a:t>
            </a:r>
            <a:r>
              <a:rPr kumimoji="0" lang="da-DK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65000"/>
              <a:buFont typeface="Courier New" pitchFamily="49" charset="0"/>
              <a:buChar char="o"/>
            </a:pP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 højere </a:t>
            </a:r>
            <a:r>
              <a:rPr kumimoji="0" lang="da-DK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konfidensniveau</a:t>
            </a: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jo større </a:t>
            </a:r>
            <a:r>
              <a:rPr kumimoji="0" lang="da-DK" sz="2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og jo længere </a:t>
            </a:r>
            <a:r>
              <a:rPr kumimoji="0" lang="da-DK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konfidens-interval</a:t>
            </a:r>
            <a:endParaRPr kumimoji="0" lang="da-DK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65000"/>
              <a:buFont typeface="Courier New" pitchFamily="49" charset="0"/>
              <a:buChar char="o"/>
            </a:pP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 større stikprøve (</a:t>
            </a:r>
            <a:r>
              <a:rPr kumimoji="0" lang="da-DK" sz="2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jo kortere konfidensinterval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65000"/>
              <a:buFont typeface="Courier New" pitchFamily="49" charset="0"/>
              <a:buChar char="o"/>
            </a:pP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Firdobling af </a:t>
            </a:r>
            <a:r>
              <a:rPr kumimoji="0" lang="da-DK" sz="2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sikre halvering af konfidensinterval.</a:t>
            </a:r>
            <a:endParaRPr kumimoji="0" lang="da-DK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64288" y="162880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99%</a:t>
            </a:r>
            <a:endParaRPr lang="da-DK" dirty="0"/>
          </a:p>
        </p:txBody>
      </p:sp>
      <p:sp>
        <p:nvSpPr>
          <p:cNvPr id="13" name="TextBox 12"/>
          <p:cNvSpPr txBox="1"/>
          <p:nvPr/>
        </p:nvSpPr>
        <p:spPr>
          <a:xfrm>
            <a:off x="8004604" y="2276872"/>
            <a:ext cx="59984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a-DK" sz="12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da-DK" sz="1200" dirty="0" smtClean="0">
                <a:latin typeface="Times New Roman" pitchFamily="18" charset="0"/>
                <a:cs typeface="Times New Roman" pitchFamily="18" charset="0"/>
              </a:rPr>
              <a:t>=2.58</a:t>
            </a:r>
            <a:endParaRPr lang="da-DK" sz="12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8100392" y="2060848"/>
            <a:ext cx="4320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6444208" y="2060848"/>
            <a:ext cx="4320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37535" y="3296017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(1-a)%</a:t>
            </a:r>
            <a:endParaRPr lang="da-DK" dirty="0"/>
          </a:p>
        </p:txBody>
      </p:sp>
      <p:sp>
        <p:nvSpPr>
          <p:cNvPr id="19" name="TextBox 18"/>
          <p:cNvSpPr txBox="1"/>
          <p:nvPr/>
        </p:nvSpPr>
        <p:spPr>
          <a:xfrm>
            <a:off x="7928422" y="3944089"/>
            <a:ext cx="24397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a-DK" sz="12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da-DK" sz="12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 flipH="1" flipV="1">
            <a:off x="7734835" y="3650541"/>
            <a:ext cx="587097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6654716" y="3650541"/>
            <a:ext cx="58709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30" idx="1"/>
          </p:cNvCxnSpPr>
          <p:nvPr/>
        </p:nvCxnSpPr>
        <p:spPr>
          <a:xfrm rot="5400000" flipH="1" flipV="1">
            <a:off x="7969045" y="3447689"/>
            <a:ext cx="472698" cy="2100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310396" y="3131676"/>
            <a:ext cx="5100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a/2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Kofidensinterval</a:t>
            </a:r>
            <a:r>
              <a:rPr lang="da-DK" dirty="0" smtClean="0"/>
              <a:t> for middelværdi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62165"/>
          </a:xfrm>
        </p:spPr>
        <p:txBody>
          <a:bodyPr/>
          <a:lstStyle/>
          <a:p>
            <a:r>
              <a:rPr lang="da-DK" sz="2200" dirty="0" smtClean="0"/>
              <a:t>Ingredienser:</a:t>
            </a:r>
          </a:p>
          <a:p>
            <a:pPr lvl="1"/>
            <a:r>
              <a:rPr lang="da-DK" sz="2200" i="1" dirty="0" smtClean="0">
                <a:latin typeface="Symbol" pitchFamily="18" charset="2"/>
              </a:rPr>
              <a:t>m</a:t>
            </a:r>
            <a:r>
              <a:rPr lang="da-DK" sz="2200" dirty="0" smtClean="0"/>
              <a:t>	: Populations-middelværdi</a:t>
            </a:r>
          </a:p>
          <a:p>
            <a:pPr lvl="1"/>
            <a:r>
              <a:rPr lang="da-DK" sz="2200" i="1" dirty="0" smtClean="0"/>
              <a:t>y</a:t>
            </a:r>
            <a:r>
              <a:rPr lang="da-DK" sz="2200" dirty="0" smtClean="0"/>
              <a:t>	: Stikprøve-gennemsnit</a:t>
            </a:r>
          </a:p>
          <a:p>
            <a:r>
              <a:rPr lang="da-DK" sz="2200" i="1" dirty="0" smtClean="0"/>
              <a:t>y</a:t>
            </a:r>
            <a:r>
              <a:rPr lang="da-DK" sz="2200" dirty="0" smtClean="0"/>
              <a:t> er et punktestimat for </a:t>
            </a:r>
            <a:r>
              <a:rPr lang="da-DK" sz="2200" i="1" dirty="0" smtClean="0">
                <a:latin typeface="Symbol" pitchFamily="18" charset="2"/>
              </a:rPr>
              <a:t>m</a:t>
            </a:r>
            <a:r>
              <a:rPr lang="da-DK" sz="2200" dirty="0" smtClean="0"/>
              <a:t>.</a:t>
            </a:r>
          </a:p>
          <a:p>
            <a:endParaRPr lang="da-DK" sz="1000" i="1" dirty="0" smtClean="0"/>
          </a:p>
          <a:p>
            <a:r>
              <a:rPr lang="da-DK" sz="2200" dirty="0" smtClean="0"/>
              <a:t>For store stikprøver er </a:t>
            </a:r>
            <a:r>
              <a:rPr lang="da-DK" sz="2200" i="1" dirty="0" smtClean="0"/>
              <a:t>y</a:t>
            </a:r>
            <a:r>
              <a:rPr lang="da-DK" sz="2200" dirty="0" smtClean="0"/>
              <a:t> normalfordelt. Standardfejlen er altid</a:t>
            </a:r>
          </a:p>
          <a:p>
            <a:endParaRPr lang="da-DK" sz="2200" dirty="0" smtClean="0"/>
          </a:p>
          <a:p>
            <a:endParaRPr lang="da-DK" sz="2200" dirty="0" smtClean="0"/>
          </a:p>
          <a:p>
            <a:pPr>
              <a:buNone/>
            </a:pPr>
            <a:r>
              <a:rPr lang="da-DK" sz="2200" dirty="0" smtClean="0"/>
              <a:t>	hvor </a:t>
            </a:r>
            <a:r>
              <a:rPr lang="da-DK" sz="2200" i="1" dirty="0" smtClean="0">
                <a:latin typeface="Symbol" pitchFamily="18" charset="2"/>
              </a:rPr>
              <a:t>s</a:t>
            </a:r>
            <a:r>
              <a:rPr lang="da-DK" sz="2200" dirty="0" smtClean="0"/>
              <a:t> er standard-afvigelsen for populationen.</a:t>
            </a:r>
          </a:p>
          <a:p>
            <a:r>
              <a:rPr lang="da-DK" sz="2200" dirty="0" smtClean="0"/>
              <a:t>Den estimerede standard-fejl er</a:t>
            </a:r>
            <a:endParaRPr lang="da-DK" sz="2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59632" y="2132856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707904" y="3140968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99592" y="2564904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707904" y="3429000"/>
          <a:ext cx="1008112" cy="723211"/>
        </p:xfrm>
        <a:graphic>
          <a:graphicData uri="http://schemas.openxmlformats.org/presentationml/2006/ole">
            <p:oleObj spid="_x0000_s6146" name="Ligning" r:id="rId3" imgW="583920" imgH="41904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741738" y="5229225"/>
          <a:ext cx="941387" cy="723900"/>
        </p:xfrm>
        <a:graphic>
          <a:graphicData uri="http://schemas.openxmlformats.org/presentationml/2006/ole">
            <p:oleObj spid="_x0000_s6147" name="Ligning" r:id="rId4" imgW="5457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Eksempel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6181"/>
          </a:xfrm>
        </p:spPr>
        <p:txBody>
          <a:bodyPr/>
          <a:lstStyle/>
          <a:p>
            <a:r>
              <a:rPr lang="da-DK" sz="2200" dirty="0" smtClean="0"/>
              <a:t>Konfidensinterval for middelværdi er</a:t>
            </a:r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r>
              <a:rPr lang="da-DK" sz="2200" b="1" dirty="0" smtClean="0"/>
              <a:t>Eksempel</a:t>
            </a:r>
            <a:r>
              <a:rPr lang="da-DK" sz="2200" dirty="0" smtClean="0"/>
              <a:t>:</a:t>
            </a:r>
          </a:p>
          <a:p>
            <a:r>
              <a:rPr lang="da-DK" sz="2200" dirty="0" smtClean="0"/>
              <a:t>På et spørgsmål om antal seksuelle partnere blandt </a:t>
            </a:r>
            <a:r>
              <a:rPr lang="da-DK" sz="2200" i="1" dirty="0" smtClean="0"/>
              <a:t>n </a:t>
            </a:r>
            <a:r>
              <a:rPr lang="da-DK" sz="2200" dirty="0" smtClean="0"/>
              <a:t>= 231 kvinder, var gennemsnittet </a:t>
            </a:r>
            <a:r>
              <a:rPr lang="da-DK" sz="2200" i="1" dirty="0" smtClean="0"/>
              <a:t>y</a:t>
            </a:r>
            <a:r>
              <a:rPr lang="da-DK" sz="2200" dirty="0" smtClean="0"/>
              <a:t> = 4.96 og standard-afvigelsen 6.81. </a:t>
            </a:r>
          </a:p>
          <a:p>
            <a:r>
              <a:rPr lang="da-DK" sz="2200" dirty="0" smtClean="0"/>
              <a:t>Find et 95% konfidensinterval for populations-middelværdien </a:t>
            </a:r>
            <a:r>
              <a:rPr lang="da-DK" sz="2200" i="1" dirty="0" smtClean="0">
                <a:latin typeface="Symbol" pitchFamily="18" charset="2"/>
              </a:rPr>
              <a:t>m</a:t>
            </a:r>
            <a:r>
              <a:rPr lang="da-DK" sz="2200" dirty="0" smtClean="0"/>
              <a:t>.</a:t>
            </a:r>
            <a:endParaRPr lang="da-DK" sz="2200" dirty="0"/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2771800" y="1556792"/>
          <a:ext cx="3217863" cy="723900"/>
        </p:xfrm>
        <a:graphic>
          <a:graphicData uri="http://schemas.openxmlformats.org/presentationml/2006/ole">
            <p:oleObj spid="_x0000_s30721" name="Ligning" r:id="rId3" imgW="1866600" imgH="419040" progId="Equation.3">
              <p:embed/>
            </p:oleObj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4283968" y="3573016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100" dirty="0" smtClean="0"/>
              <a:t>Konfidensinterval for middelværdi – små stikprøver</a:t>
            </a:r>
            <a:endParaRPr lang="da-DK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6181"/>
          </a:xfrm>
        </p:spPr>
        <p:txBody>
          <a:bodyPr/>
          <a:lstStyle/>
          <a:p>
            <a:r>
              <a:rPr lang="da-DK" sz="2400" b="1" dirty="0" smtClean="0"/>
              <a:t>Antag:</a:t>
            </a:r>
            <a:r>
              <a:rPr lang="da-DK" sz="2400" dirty="0" smtClean="0"/>
              <a:t> populationen er normal-fordelt.</a:t>
            </a:r>
          </a:p>
          <a:p>
            <a:r>
              <a:rPr lang="da-DK" sz="2400" dirty="0" smtClean="0"/>
              <a:t>Da er </a:t>
            </a:r>
            <a:r>
              <a:rPr lang="da-DK" sz="2400" i="1" dirty="0" smtClean="0"/>
              <a:t>y</a:t>
            </a:r>
            <a:r>
              <a:rPr lang="da-DK" sz="2400" dirty="0" smtClean="0"/>
              <a:t> normalfordelt – uanset stikprøve-størrelse </a:t>
            </a:r>
            <a:r>
              <a:rPr lang="da-DK" sz="2400" i="1" dirty="0" smtClean="0"/>
              <a:t>n</a:t>
            </a:r>
            <a:r>
              <a:rPr lang="da-DK" sz="2400" dirty="0" smtClean="0"/>
              <a:t>.</a:t>
            </a:r>
          </a:p>
          <a:p>
            <a:r>
              <a:rPr lang="da-DK" sz="2400" dirty="0" smtClean="0"/>
              <a:t>Hvis vi </a:t>
            </a:r>
            <a:r>
              <a:rPr lang="da-DK" sz="2400" b="1" dirty="0" smtClean="0"/>
              <a:t>kender pop. standard-afvigelsen </a:t>
            </a:r>
            <a:r>
              <a:rPr lang="da-DK" sz="2400" i="1" dirty="0" smtClean="0">
                <a:latin typeface="Symbol" pitchFamily="18" charset="2"/>
                <a:cs typeface="Times New Roman" pitchFamily="18" charset="0"/>
              </a:rPr>
              <a:t>s</a:t>
            </a:r>
            <a:r>
              <a:rPr lang="da-DK" sz="2400" dirty="0" smtClean="0"/>
              <a:t> er et (eksakt) konfidensinterval givet ved</a:t>
            </a:r>
          </a:p>
          <a:p>
            <a:endParaRPr lang="da-DK" sz="2400" dirty="0" smtClean="0"/>
          </a:p>
          <a:p>
            <a:endParaRPr lang="da-DK" sz="2400" dirty="0" smtClean="0"/>
          </a:p>
          <a:p>
            <a:r>
              <a:rPr lang="da-DK" sz="2400" dirty="0" smtClean="0"/>
              <a:t>Hvis </a:t>
            </a:r>
            <a:r>
              <a:rPr lang="da-DK" sz="2400" b="1" i="1" dirty="0" smtClean="0">
                <a:latin typeface="Symbol" pitchFamily="18" charset="2"/>
              </a:rPr>
              <a:t>s</a:t>
            </a:r>
            <a:r>
              <a:rPr lang="da-DK" sz="2400" b="1" dirty="0" smtClean="0"/>
              <a:t> er ukendt</a:t>
            </a:r>
            <a:r>
              <a:rPr lang="da-DK" sz="2400" dirty="0" smtClean="0"/>
              <a:t>, erstatter vi med stikprøve standard-afvigelsen </a:t>
            </a:r>
            <a:r>
              <a:rPr lang="da-DK" sz="2400" i="1" dirty="0" smtClean="0"/>
              <a:t>s</a:t>
            </a:r>
            <a:r>
              <a:rPr lang="da-DK" sz="2400" dirty="0" smtClean="0"/>
              <a:t>. </a:t>
            </a:r>
          </a:p>
          <a:p>
            <a:r>
              <a:rPr lang="da-DK" sz="2400" b="1" dirty="0" smtClean="0"/>
              <a:t>Problem:</a:t>
            </a:r>
            <a:r>
              <a:rPr lang="da-DK" sz="2400" dirty="0" smtClean="0"/>
              <a:t> For små stikprøver medfører dette en ekstra usikkerhed.</a:t>
            </a:r>
          </a:p>
          <a:p>
            <a:r>
              <a:rPr lang="da-DK" sz="2400" b="1" dirty="0" smtClean="0"/>
              <a:t>Løsning</a:t>
            </a:r>
            <a:r>
              <a:rPr lang="da-DK" sz="2400" dirty="0" smtClean="0"/>
              <a:t>: Erstat </a:t>
            </a:r>
            <a:r>
              <a:rPr lang="da-DK" sz="2400" i="1" dirty="0" smtClean="0"/>
              <a:t>z</a:t>
            </a:r>
            <a:r>
              <a:rPr lang="da-DK" sz="2400" dirty="0" smtClean="0"/>
              <a:t> med </a:t>
            </a:r>
            <a:r>
              <a:rPr lang="da-DK" sz="2400" i="1" dirty="0" smtClean="0"/>
              <a:t>t</a:t>
            </a:r>
            <a:r>
              <a:rPr lang="da-DK" sz="2400" dirty="0" smtClean="0"/>
              <a:t>…!</a:t>
            </a:r>
            <a:endParaRPr lang="da-DK" sz="24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07904" y="2849805"/>
          <a:ext cx="1008112" cy="723211"/>
        </p:xfrm>
        <a:graphic>
          <a:graphicData uri="http://schemas.openxmlformats.org/presentationml/2006/ole">
            <p:oleObj spid="_x0000_s7170" name="Ligning" r:id="rId3" imgW="5839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i="1" dirty="0" smtClean="0"/>
              <a:t>t</a:t>
            </a:r>
            <a:r>
              <a:rPr lang="da-DK" dirty="0" smtClean="0"/>
              <a:t>-fordelingen</a:t>
            </a:r>
            <a:endParaRPr lang="da-DK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30725"/>
          </a:xfrm>
        </p:spPr>
        <p:txBody>
          <a:bodyPr/>
          <a:lstStyle/>
          <a:p>
            <a:r>
              <a:rPr lang="da-DK" sz="2200" i="1" dirty="0" smtClean="0"/>
              <a:t>t</a:t>
            </a:r>
            <a:r>
              <a:rPr lang="da-DK" sz="2200" dirty="0" smtClean="0"/>
              <a:t>-fordelingen er</a:t>
            </a:r>
          </a:p>
          <a:p>
            <a:pPr lvl="1"/>
            <a:r>
              <a:rPr lang="da-DK" sz="2200" dirty="0" smtClean="0"/>
              <a:t>Klokkeformet og symmetrisk omkring 0</a:t>
            </a:r>
          </a:p>
          <a:p>
            <a:pPr lvl="1"/>
            <a:r>
              <a:rPr lang="da-DK" sz="2200" dirty="0" smtClean="0"/>
              <a:t>Standard-afvigelsen er lidt større end 1</a:t>
            </a:r>
          </a:p>
          <a:p>
            <a:pPr lvl="1"/>
            <a:r>
              <a:rPr lang="da-DK" sz="2200" dirty="0" smtClean="0"/>
              <a:t>Faconen afhænger af antal </a:t>
            </a:r>
            <a:r>
              <a:rPr lang="da-DK" sz="2200" i="1" dirty="0" smtClean="0"/>
              <a:t>frihedsgrader </a:t>
            </a:r>
            <a:r>
              <a:rPr lang="da-DK" sz="2200" dirty="0" smtClean="0"/>
              <a:t>(</a:t>
            </a:r>
            <a:r>
              <a:rPr lang="da-DK" sz="2200" dirty="0" err="1" smtClean="0"/>
              <a:t>df</a:t>
            </a:r>
            <a:r>
              <a:rPr lang="da-DK" sz="2200" dirty="0" smtClean="0"/>
              <a:t>).</a:t>
            </a:r>
          </a:p>
          <a:p>
            <a:pPr lvl="1"/>
            <a:r>
              <a:rPr lang="da-DK" sz="2200" dirty="0" smtClean="0"/>
              <a:t>Har lidt ”tykkere haler” end standard normalfordelingen.</a:t>
            </a:r>
          </a:p>
          <a:p>
            <a:pPr lvl="1"/>
            <a:r>
              <a:rPr lang="da-DK" sz="2200" dirty="0" smtClean="0"/>
              <a:t>Ligner en normalfordeling for </a:t>
            </a:r>
            <a:r>
              <a:rPr lang="da-DK" sz="2200" dirty="0" err="1" smtClean="0"/>
              <a:t>df</a:t>
            </a:r>
            <a:r>
              <a:rPr lang="da-DK" sz="2200" dirty="0" smtClean="0"/>
              <a:t> </a:t>
            </a:r>
            <a:r>
              <a:rPr lang="da-DK" sz="2200" dirty="0" smtClean="0">
                <a:latin typeface="Arial"/>
                <a:cs typeface="Arial"/>
              </a:rPr>
              <a:t>≥ 30.</a:t>
            </a:r>
            <a:endParaRPr lang="da-DK" sz="2200" dirty="0"/>
          </a:p>
        </p:txBody>
      </p:sp>
      <p:pic>
        <p:nvPicPr>
          <p:cNvPr id="4" name="Picture 3" descr="normalandtplot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789040"/>
            <a:ext cx="3848000" cy="230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08104" y="4725144"/>
            <a:ext cx="76815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err="1" smtClean="0">
                <a:latin typeface="+mn-lt"/>
              </a:rPr>
              <a:t>df</a:t>
            </a:r>
            <a:r>
              <a:rPr lang="da-DK" dirty="0" smtClean="0">
                <a:latin typeface="+mn-lt"/>
              </a:rPr>
              <a:t> = 2</a:t>
            </a:r>
            <a:endParaRPr lang="da-DK" dirty="0">
              <a:latin typeface="+mn-lt"/>
            </a:endParaRPr>
          </a:p>
        </p:txBody>
      </p:sp>
      <p:cxnSp>
        <p:nvCxnSpPr>
          <p:cNvPr id="7" name="Straight Connector 6"/>
          <p:cNvCxnSpPr>
            <a:stCxn id="5" idx="1"/>
          </p:cNvCxnSpPr>
          <p:nvPr/>
        </p:nvCxnSpPr>
        <p:spPr>
          <a:xfrm rot="10800000">
            <a:off x="5148064" y="4869160"/>
            <a:ext cx="360040" cy="40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60504" y="4005064"/>
            <a:ext cx="76815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err="1" smtClean="0">
                <a:latin typeface="+mn-lt"/>
              </a:rPr>
              <a:t>df</a:t>
            </a:r>
            <a:r>
              <a:rPr lang="da-DK" dirty="0" smtClean="0">
                <a:latin typeface="+mn-lt"/>
              </a:rPr>
              <a:t> = 6</a:t>
            </a:r>
            <a:endParaRPr lang="da-DK" dirty="0">
              <a:latin typeface="+mn-lt"/>
            </a:endParaRPr>
          </a:p>
        </p:txBody>
      </p:sp>
      <p:cxnSp>
        <p:nvCxnSpPr>
          <p:cNvPr id="10" name="Straight Connector 9"/>
          <p:cNvCxnSpPr>
            <a:stCxn id="9" idx="1"/>
          </p:cNvCxnSpPr>
          <p:nvPr/>
        </p:nvCxnSpPr>
        <p:spPr>
          <a:xfrm rot="10800000" flipV="1">
            <a:off x="5076056" y="4189730"/>
            <a:ext cx="584448" cy="3913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99792" y="3779748"/>
            <a:ext cx="8258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+mn-lt"/>
              </a:rPr>
              <a:t>N</a:t>
            </a:r>
            <a:r>
              <a:rPr lang="da-DK" dirty="0" smtClean="0">
                <a:latin typeface="+mn-lt"/>
              </a:rPr>
              <a:t>(0,1)</a:t>
            </a:r>
            <a:endParaRPr lang="da-DK" i="1" dirty="0">
              <a:latin typeface="+mn-lt"/>
            </a:endParaRPr>
          </a:p>
        </p:txBody>
      </p:sp>
      <p:cxnSp>
        <p:nvCxnSpPr>
          <p:cNvPr id="14" name="Straight Connector 13"/>
          <p:cNvCxnSpPr>
            <a:stCxn id="13" idx="3"/>
          </p:cNvCxnSpPr>
          <p:nvPr/>
        </p:nvCxnSpPr>
        <p:spPr>
          <a:xfrm>
            <a:off x="3525659" y="3964414"/>
            <a:ext cx="830317" cy="4726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68616" y="1556792"/>
            <a:ext cx="1152128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ctangle 5"/>
          <p:cNvSpPr/>
          <p:nvPr/>
        </p:nvSpPr>
        <p:spPr>
          <a:xfrm>
            <a:off x="7420744" y="1556792"/>
            <a:ext cx="1224136" cy="1944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ctangle 6"/>
          <p:cNvSpPr/>
          <p:nvPr/>
        </p:nvSpPr>
        <p:spPr>
          <a:xfrm>
            <a:off x="4900464" y="1556792"/>
            <a:ext cx="1368152" cy="1944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4" name="Content Placeholder 3" descr="tplot.wm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828456" y="1412776"/>
            <a:ext cx="3848000" cy="2304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Konfidensinterval for små stikprøver</a:t>
            </a:r>
            <a:endParaRPr lang="da-DK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5584540" y="3032956"/>
            <a:ext cx="13681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6772672" y="3068960"/>
            <a:ext cx="12961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56648" y="2564904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1-a</a:t>
            </a:r>
            <a:endParaRPr lang="da-DK" dirty="0"/>
          </a:p>
        </p:txBody>
      </p:sp>
      <p:sp>
        <p:nvSpPr>
          <p:cNvPr id="14" name="TextBox 13"/>
          <p:cNvSpPr txBox="1"/>
          <p:nvPr/>
        </p:nvSpPr>
        <p:spPr>
          <a:xfrm>
            <a:off x="7924800" y="2420888"/>
            <a:ext cx="5100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a/2</a:t>
            </a:r>
            <a:endParaRPr lang="da-DK" dirty="0"/>
          </a:p>
        </p:txBody>
      </p:sp>
      <p:cxnSp>
        <p:nvCxnSpPr>
          <p:cNvPr id="16" name="Straight Connector 15"/>
          <p:cNvCxnSpPr>
            <a:stCxn id="14" idx="2"/>
          </p:cNvCxnSpPr>
          <p:nvPr/>
        </p:nvCxnSpPr>
        <p:spPr>
          <a:xfrm rot="5400000">
            <a:off x="7804937" y="2766067"/>
            <a:ext cx="350748" cy="3990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98500" y="2420888"/>
            <a:ext cx="5100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a/2</a:t>
            </a:r>
            <a:endParaRPr lang="da-DK" dirty="0"/>
          </a:p>
        </p:txBody>
      </p:sp>
      <p:cxnSp>
        <p:nvCxnSpPr>
          <p:cNvPr id="18" name="Straight Connector 17"/>
          <p:cNvCxnSpPr>
            <a:stCxn id="17" idx="2"/>
          </p:cNvCxnSpPr>
          <p:nvPr/>
        </p:nvCxnSpPr>
        <p:spPr>
          <a:xfrm rot="16200000" flipH="1">
            <a:off x="5641687" y="2802071"/>
            <a:ext cx="350748" cy="3270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204720" y="3707740"/>
            <a:ext cx="46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baseline="-25000" dirty="0" smtClean="0"/>
              <a:t>a/2</a:t>
            </a:r>
            <a:endParaRPr lang="da-DK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6052592" y="3707740"/>
            <a:ext cx="46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baseline="-25000" dirty="0" smtClean="0"/>
              <a:t>a/2</a:t>
            </a:r>
            <a:endParaRPr lang="da-DK" baseline="-25000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467544" y="1202531"/>
            <a:ext cx="4392488" cy="251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en normalfordelt population</a:t>
            </a:r>
            <a:r>
              <a:rPr kumimoji="0" lang="da-DK" sz="2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er et (1-a)100% konfidensinterval for </a:t>
            </a:r>
            <a:r>
              <a:rPr kumimoji="0" lang="da-DK" sz="22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lang="da-DK" sz="2200" i="1" kern="0" baseline="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da-DK" sz="2200" b="0" i="1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da-DK" sz="2200" i="1" kern="0" baseline="0" dirty="0" smtClean="0"/>
              <a:t>	</a:t>
            </a:r>
            <a:r>
              <a:rPr lang="da-DK" sz="2200" kern="0" dirty="0" smtClean="0">
                <a:latin typeface="+mn-lt"/>
              </a:rPr>
              <a:t>hvor </a:t>
            </a:r>
            <a:r>
              <a:rPr lang="da-DK" sz="2200" kern="0" dirty="0" err="1" smtClean="0">
                <a:latin typeface="+mn-lt"/>
              </a:rPr>
              <a:t>df</a:t>
            </a:r>
            <a:r>
              <a:rPr lang="da-DK" sz="2200" kern="0" dirty="0" smtClean="0">
                <a:latin typeface="+mn-lt"/>
              </a:rPr>
              <a:t> = </a:t>
            </a:r>
            <a:r>
              <a:rPr lang="da-DK" sz="2200" i="1" kern="0" dirty="0" smtClean="0">
                <a:latin typeface="+mn-lt"/>
              </a:rPr>
              <a:t>n</a:t>
            </a:r>
            <a:r>
              <a:rPr lang="da-DK" sz="2200" kern="0" dirty="0" smtClean="0">
                <a:latin typeface="+mn-lt"/>
              </a:rPr>
              <a:t>-1.</a:t>
            </a:r>
            <a:endParaRPr kumimoji="0" lang="da-DK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1187624" y="2348880"/>
          <a:ext cx="3067050" cy="749300"/>
        </p:xfrm>
        <a:graphic>
          <a:graphicData uri="http://schemas.openxmlformats.org/presentationml/2006/ole">
            <p:oleObj spid="_x0000_s11266" name="Ligning" r:id="rId4" imgW="1714320" imgH="419040" progId="Equation.3">
              <p:embed/>
            </p:oleObj>
          </a:graphicData>
        </a:graphic>
      </p:graphicFrame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539552" y="3861048"/>
            <a:ext cx="8136904" cy="251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da-DK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Eksempel: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da-DK" sz="2200" b="1" kern="0" dirty="0" smtClean="0">
                <a:latin typeface="+mn-lt"/>
              </a:rPr>
              <a:t>	</a:t>
            </a:r>
            <a:r>
              <a:rPr lang="da-DK" sz="2200" kern="0" dirty="0" smtClean="0">
                <a:latin typeface="+mn-lt"/>
              </a:rPr>
              <a:t>Vi har observeret 29 vægtændringer, hvor </a:t>
            </a:r>
            <a:r>
              <a:rPr lang="da-DK" sz="2200" i="1" kern="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200" kern="0" dirty="0" smtClean="0">
                <a:latin typeface="Times New Roman" pitchFamily="18" charset="0"/>
                <a:cs typeface="Times New Roman" pitchFamily="18" charset="0"/>
              </a:rPr>
              <a:t> = 3.01 </a:t>
            </a:r>
            <a:r>
              <a:rPr lang="da-DK" sz="2200" kern="0" dirty="0" smtClean="0">
                <a:latin typeface="+mn-lt"/>
              </a:rPr>
              <a:t>og </a:t>
            </a:r>
            <a:r>
              <a:rPr lang="da-DK" sz="2200" i="1" kern="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200" kern="0" dirty="0" smtClean="0">
                <a:latin typeface="Times New Roman" pitchFamily="18" charset="0"/>
                <a:cs typeface="Times New Roman" pitchFamily="18" charset="0"/>
              </a:rPr>
              <a:t> = 7.31</a:t>
            </a:r>
            <a:r>
              <a:rPr lang="da-DK" sz="2200" kern="0" dirty="0" smtClean="0">
                <a:latin typeface="+mn-lt"/>
              </a:rPr>
              <a:t>. Find et 95% </a:t>
            </a:r>
            <a:r>
              <a:rPr lang="da-DK" sz="2200" kern="0" dirty="0" err="1" smtClean="0">
                <a:latin typeface="+mn-lt"/>
              </a:rPr>
              <a:t>konf</a:t>
            </a:r>
            <a:r>
              <a:rPr lang="da-DK" sz="2200" kern="0" dirty="0" smtClean="0">
                <a:latin typeface="+mn-lt"/>
              </a:rPr>
              <a:t>. interval for </a:t>
            </a:r>
            <a:r>
              <a:rPr lang="da-DK" sz="2200" i="1" kern="0" dirty="0" smtClean="0"/>
              <a:t>m </a:t>
            </a:r>
            <a:r>
              <a:rPr lang="da-DK" sz="2200" kern="0" dirty="0" smtClean="0">
                <a:latin typeface="+mn-lt"/>
              </a:rPr>
              <a:t>:</a:t>
            </a:r>
            <a:endParaRPr lang="da-DK" sz="220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da-DK" sz="2200" kern="0" dirty="0" smtClean="0">
                <a:latin typeface="+mn-lt"/>
              </a:rPr>
              <a:t>	</a:t>
            </a:r>
            <a:r>
              <a:rPr lang="da-DK" sz="2200" b="1" kern="0" dirty="0" smtClean="0">
                <a:latin typeface="+mn-lt"/>
              </a:rPr>
              <a:t>Løsning:</a:t>
            </a: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kumimoji="0" lang="da-DK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lang="da-DK" sz="2200" kern="0" dirty="0" err="1" smtClean="0">
                <a:latin typeface="+mn-lt"/>
              </a:rPr>
              <a:t>df</a:t>
            </a:r>
            <a:r>
              <a:rPr lang="da-DK" sz="2200" kern="0" dirty="0" smtClean="0">
                <a:latin typeface="+mn-lt"/>
              </a:rPr>
              <a:t> = </a:t>
            </a:r>
            <a:r>
              <a:rPr lang="da-DK" sz="2200" i="1" kern="0" dirty="0" smtClean="0">
                <a:latin typeface="+mn-lt"/>
              </a:rPr>
              <a:t>n</a:t>
            </a:r>
            <a:r>
              <a:rPr lang="da-DK" sz="2200" kern="0" dirty="0" smtClean="0">
                <a:latin typeface="+mn-lt"/>
              </a:rPr>
              <a:t>-1 = 28, </a:t>
            </a:r>
            <a:r>
              <a:rPr lang="da-DK" sz="2200" i="1" kern="0" dirty="0" smtClean="0"/>
              <a:t>a</a:t>
            </a:r>
            <a:r>
              <a:rPr lang="da-DK" sz="2200" kern="0" dirty="0" smtClean="0">
                <a:latin typeface="+mn-lt"/>
              </a:rPr>
              <a:t> = 0.025, så </a:t>
            </a:r>
            <a:r>
              <a:rPr lang="da-DK" sz="2200" i="1" kern="0" dirty="0" smtClean="0">
                <a:latin typeface="+mn-lt"/>
              </a:rPr>
              <a:t>t</a:t>
            </a:r>
            <a:r>
              <a:rPr lang="da-DK" sz="2200" kern="0" baseline="-25000" dirty="0" smtClean="0">
                <a:latin typeface="+mn-lt"/>
              </a:rPr>
              <a:t>0.025</a:t>
            </a:r>
            <a:r>
              <a:rPr lang="da-DK" sz="2200" kern="0" dirty="0" smtClean="0">
                <a:latin typeface="+mn-lt"/>
              </a:rPr>
              <a:t> = 2.048</a:t>
            </a:r>
            <a:endParaRPr kumimoji="0" lang="da-DK" sz="2200" b="0" i="0" u="none" strike="noStrike" kern="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6228184" y="4365104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 smtClean="0"/>
              <a:t>Punkt- og intervalestimater: Motivation</a:t>
            </a:r>
            <a:endParaRPr lang="da-DK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200" b="1" dirty="0" smtClean="0"/>
              <a:t>Motiverende eksempel:</a:t>
            </a:r>
          </a:p>
          <a:p>
            <a:pPr lvl="1"/>
            <a:r>
              <a:rPr lang="da-DK" sz="2200" dirty="0" smtClean="0"/>
              <a:t>I en undersøgelse er andelen af rygere 0.27. Det anslås at populationsandelen er mellem 0.25 og 0.29.</a:t>
            </a:r>
          </a:p>
          <a:p>
            <a:endParaRPr lang="da-DK" sz="2200" dirty="0" smtClean="0"/>
          </a:p>
          <a:p>
            <a:r>
              <a:rPr lang="da-DK" sz="2200" b="1" dirty="0" smtClean="0"/>
              <a:t>Begreber:</a:t>
            </a:r>
          </a:p>
          <a:p>
            <a:pPr lvl="1"/>
            <a:r>
              <a:rPr lang="da-DK" sz="2200" dirty="0" smtClean="0"/>
              <a:t>De 0.27 er et </a:t>
            </a:r>
            <a:r>
              <a:rPr lang="da-DK" sz="2200" b="1" dirty="0" smtClean="0"/>
              <a:t>punkt-estimat</a:t>
            </a:r>
          </a:p>
          <a:p>
            <a:pPr lvl="1"/>
            <a:r>
              <a:rPr lang="da-DK" sz="2200" dirty="0" smtClean="0"/>
              <a:t>Intervallet 0.25 til 0.29 er et </a:t>
            </a:r>
            <a:r>
              <a:rPr lang="da-DK" sz="2200" b="1" dirty="0" smtClean="0"/>
              <a:t>interval-estimat.</a:t>
            </a:r>
          </a:p>
          <a:p>
            <a:pPr lvl="1"/>
            <a:r>
              <a:rPr lang="da-DK" sz="2200" dirty="0" smtClean="0"/>
              <a:t>Dvs. populationsandelen falder (anslået) indenfor</a:t>
            </a:r>
          </a:p>
          <a:p>
            <a:pPr>
              <a:buNone/>
            </a:pPr>
            <a:r>
              <a:rPr lang="da-DK" sz="2200" dirty="0" smtClean="0"/>
              <a:t>	                 </a:t>
            </a:r>
            <a:r>
              <a:rPr lang="da-DK" sz="2200" b="1" dirty="0" smtClean="0"/>
              <a:t>punkt-estimat +/- fejl-margin</a:t>
            </a:r>
            <a:r>
              <a:rPr lang="da-DK" sz="2200" dirty="0" smtClean="0"/>
              <a:t>.</a:t>
            </a:r>
          </a:p>
          <a:p>
            <a:pPr lvl="1"/>
            <a:r>
              <a:rPr lang="da-DK" sz="2200" b="1" dirty="0" smtClean="0"/>
              <a:t>Fejl-margin</a:t>
            </a:r>
            <a:r>
              <a:rPr lang="da-DK" sz="2200" dirty="0" smtClean="0"/>
              <a:t> er her 0.02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i="1" dirty="0" smtClean="0"/>
              <a:t>t</a:t>
            </a:r>
            <a:r>
              <a:rPr lang="da-DK" dirty="0" smtClean="0"/>
              <a:t>-tabellen</a:t>
            </a:r>
            <a:endParaRPr lang="da-DK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10744" cy="4530725"/>
          </a:xfrm>
        </p:spPr>
        <p:txBody>
          <a:bodyPr/>
          <a:lstStyle/>
          <a:p>
            <a:r>
              <a:rPr lang="da-DK" dirty="0" smtClean="0"/>
              <a:t>a</a:t>
            </a:r>
            <a:endParaRPr lang="da-DK" dirty="0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1746556"/>
            <a:ext cx="8928992" cy="2142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971523"/>
            <a:ext cx="7632848" cy="9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851920" y="4365104"/>
            <a:ext cx="792088" cy="4320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 SPSS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6181"/>
          </a:xfrm>
        </p:spPr>
        <p:txBody>
          <a:bodyPr/>
          <a:lstStyle/>
          <a:p>
            <a:r>
              <a:rPr lang="da-DK" sz="2200" dirty="0" smtClean="0">
                <a:latin typeface="Consolas" pitchFamily="49" charset="0"/>
              </a:rPr>
              <a:t>SPSS: </a:t>
            </a:r>
            <a:r>
              <a:rPr lang="da-DK" sz="2200" dirty="0" err="1" smtClean="0">
                <a:latin typeface="Consolas" pitchFamily="49" charset="0"/>
              </a:rPr>
              <a:t>Analyze</a:t>
            </a:r>
            <a:r>
              <a:rPr lang="da-DK" sz="2200" dirty="0" err="1" smtClean="0">
                <a:latin typeface="Arial"/>
                <a:cs typeface="Arial"/>
              </a:rPr>
              <a:t>→</a:t>
            </a:r>
            <a:r>
              <a:rPr lang="da-DK" sz="2200" dirty="0" err="1" smtClean="0">
                <a:latin typeface="Consolas" pitchFamily="49" charset="0"/>
              </a:rPr>
              <a:t>Compare</a:t>
            </a:r>
            <a:r>
              <a:rPr lang="da-DK" sz="2200" dirty="0" smtClean="0">
                <a:latin typeface="Consolas" pitchFamily="49" charset="0"/>
              </a:rPr>
              <a:t> </a:t>
            </a:r>
            <a:r>
              <a:rPr lang="da-DK" sz="2200" dirty="0" err="1" smtClean="0">
                <a:latin typeface="Consolas" pitchFamily="49" charset="0"/>
              </a:rPr>
              <a:t>Means</a:t>
            </a:r>
            <a:r>
              <a:rPr lang="da-DK" sz="2200" dirty="0" err="1" smtClean="0">
                <a:cs typeface="Arial"/>
              </a:rPr>
              <a:t>→</a:t>
            </a:r>
            <a:r>
              <a:rPr lang="da-DK" sz="2200" dirty="0" err="1" smtClean="0">
                <a:latin typeface="Consolas" pitchFamily="49" charset="0"/>
              </a:rPr>
              <a:t>One-Sample</a:t>
            </a:r>
            <a:r>
              <a:rPr lang="da-DK" sz="2200" dirty="0" smtClean="0">
                <a:latin typeface="Consolas" pitchFamily="49" charset="0"/>
              </a:rPr>
              <a:t> </a:t>
            </a:r>
            <a:r>
              <a:rPr lang="da-DK" sz="2200" dirty="0" err="1" smtClean="0">
                <a:latin typeface="Consolas" pitchFamily="49" charset="0"/>
              </a:rPr>
              <a:t>T-Test</a:t>
            </a:r>
            <a:r>
              <a:rPr lang="da-DK" sz="2200" dirty="0" smtClean="0">
                <a:latin typeface="Consolas" pitchFamily="49" charset="0"/>
              </a:rPr>
              <a:t>…</a:t>
            </a:r>
            <a:endParaRPr lang="da-DK" sz="2200" dirty="0">
              <a:latin typeface="Consolas" pitchFamily="49" charset="0"/>
            </a:endParaRPr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 cstate="print"/>
          <a:srcRect l="36749" t="19320" r="32276" b="52120"/>
          <a:stretch>
            <a:fillRect/>
          </a:stretch>
        </p:blipFill>
        <p:spPr bwMode="auto">
          <a:xfrm>
            <a:off x="2195736" y="1628800"/>
            <a:ext cx="424847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3" cstate="print"/>
          <a:srcRect l="36224" t="56800" r="21776" b="25560"/>
          <a:stretch>
            <a:fillRect/>
          </a:stretch>
        </p:blipFill>
        <p:spPr bwMode="auto">
          <a:xfrm>
            <a:off x="1619672" y="4221088"/>
            <a:ext cx="576064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Valg af stikprøvestørrelse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200" dirty="0" smtClean="0"/>
              <a:t>Hvordan </a:t>
            </a:r>
            <a:r>
              <a:rPr lang="da-DK" sz="2200" b="1" dirty="0" smtClean="0"/>
              <a:t>vælger man stikprøvestørrelse </a:t>
            </a:r>
            <a:r>
              <a:rPr lang="da-DK" sz="2200" b="1" i="1" dirty="0" smtClean="0"/>
              <a:t>n</a:t>
            </a:r>
            <a:r>
              <a:rPr lang="da-DK" sz="2200" b="1" dirty="0" smtClean="0"/>
              <a:t> </a:t>
            </a:r>
            <a:r>
              <a:rPr lang="da-DK" sz="2200" dirty="0" smtClean="0"/>
              <a:t>så vi opnår en </a:t>
            </a:r>
          </a:p>
          <a:p>
            <a:pPr lvl="1"/>
            <a:r>
              <a:rPr lang="da-DK" sz="2200" b="1" dirty="0" smtClean="0"/>
              <a:t>Given fejl-margin </a:t>
            </a:r>
            <a:r>
              <a:rPr lang="da-DK" sz="2200" dirty="0" smtClean="0"/>
              <a:t>ved et </a:t>
            </a:r>
          </a:p>
          <a:p>
            <a:pPr lvl="1"/>
            <a:r>
              <a:rPr lang="da-DK" sz="2200" b="1" dirty="0" smtClean="0"/>
              <a:t>Givet </a:t>
            </a:r>
            <a:r>
              <a:rPr lang="da-DK" sz="2200" b="1" dirty="0" err="1" smtClean="0"/>
              <a:t>konfidensniveau</a:t>
            </a:r>
            <a:endParaRPr lang="da-DK" sz="2200" b="1" dirty="0" smtClean="0"/>
          </a:p>
          <a:p>
            <a:pPr lvl="1"/>
            <a:endParaRPr lang="da-DK" sz="2200" dirty="0" smtClean="0"/>
          </a:p>
          <a:p>
            <a:r>
              <a:rPr lang="da-DK" sz="2200" b="1" dirty="0" smtClean="0"/>
              <a:t>Eksempel</a:t>
            </a:r>
            <a:r>
              <a:rPr lang="da-DK" sz="2200" dirty="0" smtClean="0"/>
              <a:t>:</a:t>
            </a:r>
          </a:p>
          <a:p>
            <a:pPr lvl="1"/>
            <a:r>
              <a:rPr lang="da-DK" sz="2200" dirty="0" smtClean="0"/>
              <a:t>Vi ønsker at bestemme et konfidensinterval for </a:t>
            </a:r>
            <a:r>
              <a:rPr lang="da-DK" sz="2200" i="1" dirty="0" smtClean="0">
                <a:latin typeface="Symbol" pitchFamily="18" charset="2"/>
              </a:rPr>
              <a:t>p</a:t>
            </a:r>
            <a:r>
              <a:rPr lang="da-DK" sz="2200" dirty="0" smtClean="0"/>
              <a:t>, så</a:t>
            </a:r>
          </a:p>
          <a:p>
            <a:pPr lvl="2"/>
            <a:r>
              <a:rPr lang="da-DK" dirty="0" smtClean="0"/>
              <a:t>Fejl-margin		: Max 0.04</a:t>
            </a:r>
          </a:p>
          <a:p>
            <a:pPr lvl="2"/>
            <a:r>
              <a:rPr lang="da-DK" dirty="0" err="1" smtClean="0"/>
              <a:t>Konfidensniveau</a:t>
            </a:r>
            <a:r>
              <a:rPr lang="da-DK" dirty="0" smtClean="0"/>
              <a:t>	: 95%</a:t>
            </a:r>
          </a:p>
          <a:p>
            <a:pPr lvl="1"/>
            <a:r>
              <a:rPr lang="da-DK" sz="2200" dirty="0" smtClean="0"/>
              <a:t>Løsning:</a:t>
            </a:r>
            <a:endParaRPr lang="da-DK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Generel løsning for andele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2"/>
          </a:xfrm>
        </p:spPr>
        <p:txBody>
          <a:bodyPr/>
          <a:lstStyle/>
          <a:p>
            <a:r>
              <a:rPr lang="da-DK" sz="2400" dirty="0" smtClean="0"/>
              <a:t>For at populationsandel </a:t>
            </a:r>
            <a:r>
              <a:rPr lang="da-DK" sz="2400" i="1" dirty="0" smtClean="0">
                <a:latin typeface="Symbol" pitchFamily="18" charset="2"/>
              </a:rPr>
              <a:t>p</a:t>
            </a:r>
            <a:r>
              <a:rPr lang="da-DK" sz="2400" dirty="0" smtClean="0"/>
              <a:t> vælg</a:t>
            </a:r>
          </a:p>
          <a:p>
            <a:pPr lvl="1"/>
            <a:r>
              <a:rPr lang="da-DK" sz="2400" dirty="0" smtClean="0"/>
              <a:t>Fejl-margin:	 	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 lvl="1"/>
            <a:r>
              <a:rPr lang="da-DK" sz="2400" dirty="0" smtClean="0"/>
              <a:t>Signifikansniveau: 	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da-DK" sz="2400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)100%</a:t>
            </a:r>
            <a:endParaRPr lang="da-DK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da-DK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a-DK" sz="2400" dirty="0" smtClean="0">
                <a:cs typeface="Times New Roman" pitchFamily="18" charset="0"/>
              </a:rPr>
              <a:t>Stikprøvestørrelsen skal da være:</a:t>
            </a:r>
            <a:endParaRPr lang="da-DK" sz="2400" dirty="0"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87824" y="3165475"/>
          <a:ext cx="2017712" cy="839788"/>
        </p:xfrm>
        <a:graphic>
          <a:graphicData uri="http://schemas.openxmlformats.org/presentationml/2006/ole">
            <p:oleObj spid="_x0000_s9218" name="Ligning" r:id="rId3" imgW="1130040" imgH="469800" progId="Equation.3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>
          <a:xfrm>
            <a:off x="3418667" y="4858126"/>
            <a:ext cx="648072" cy="792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Rectangle 16"/>
          <p:cNvSpPr/>
          <p:nvPr/>
        </p:nvSpPr>
        <p:spPr>
          <a:xfrm>
            <a:off x="5146859" y="4797152"/>
            <a:ext cx="648072" cy="792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Rectangle 17"/>
          <p:cNvSpPr/>
          <p:nvPr/>
        </p:nvSpPr>
        <p:spPr>
          <a:xfrm>
            <a:off x="4066739" y="4293096"/>
            <a:ext cx="108012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9" name="Picture 5" descr="Y:\undervisning\asta11\lektion02\normalplot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4149080"/>
            <a:ext cx="3530200" cy="1757745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4125027" y="5024209"/>
            <a:ext cx="10230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(</a:t>
            </a:r>
            <a:r>
              <a:rPr lang="da-DK" sz="1400" dirty="0" smtClean="0"/>
              <a:t>1-a)100%</a:t>
            </a:r>
            <a:endParaRPr lang="da-DK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5046897" y="5672281"/>
            <a:ext cx="24397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a-DK" sz="12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da-DK" sz="12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3563889" y="5301207"/>
            <a:ext cx="1008112" cy="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6" idx="1"/>
          </p:cNvCxnSpPr>
          <p:nvPr/>
        </p:nvCxnSpPr>
        <p:spPr>
          <a:xfrm rot="5400000" flipH="1" flipV="1">
            <a:off x="5240397" y="5105509"/>
            <a:ext cx="391398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580112" y="4869160"/>
            <a:ext cx="510076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a/2</a:t>
            </a:r>
            <a:endParaRPr lang="da-DK" dirty="0"/>
          </a:p>
        </p:txBody>
      </p:sp>
      <p:cxnSp>
        <p:nvCxnSpPr>
          <p:cNvPr id="23" name="Straight Connector 22"/>
          <p:cNvCxnSpPr/>
          <p:nvPr/>
        </p:nvCxnSpPr>
        <p:spPr>
          <a:xfrm rot="5400000" flipH="1" flipV="1">
            <a:off x="4644010" y="5301208"/>
            <a:ext cx="1008110" cy="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932040" y="5723964"/>
            <a:ext cx="543739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da-DK" baseline="-25000" dirty="0" smtClean="0">
                <a:cs typeface="Times New Roman" pitchFamily="18" charset="0"/>
              </a:rPr>
              <a:t>a</a:t>
            </a:r>
            <a:r>
              <a:rPr lang="da-DK" baseline="-25000" dirty="0" smtClean="0">
                <a:latin typeface="Times New Roman" pitchFamily="18" charset="0"/>
                <a:cs typeface="Times New Roman" pitchFamily="18" charset="0"/>
              </a:rPr>
              <a:t>/2 </a:t>
            </a:r>
            <a:endParaRPr lang="da-DK" dirty="0"/>
          </a:p>
        </p:txBody>
      </p:sp>
      <p:sp>
        <p:nvSpPr>
          <p:cNvPr id="20" name="TextBox 19"/>
          <p:cNvSpPr txBox="1"/>
          <p:nvPr/>
        </p:nvSpPr>
        <p:spPr>
          <a:xfrm>
            <a:off x="5724128" y="3212976"/>
            <a:ext cx="309634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latin typeface="+mn-lt"/>
              </a:rPr>
              <a:t>Hvis populations-andelen </a:t>
            </a:r>
            <a:r>
              <a:rPr lang="da-DK" i="1" dirty="0" smtClean="0"/>
              <a:t>p</a:t>
            </a:r>
            <a:r>
              <a:rPr lang="da-DK" dirty="0" smtClean="0">
                <a:latin typeface="+mn-lt"/>
              </a:rPr>
              <a:t> er helt og aldeles ukendt bruges </a:t>
            </a:r>
            <a:r>
              <a:rPr lang="da-DK" i="1" dirty="0" smtClean="0"/>
              <a:t>p </a:t>
            </a:r>
            <a:r>
              <a:rPr lang="da-DK" dirty="0" smtClean="0"/>
              <a:t>= 0.5</a:t>
            </a:r>
            <a:r>
              <a:rPr lang="da-DK" dirty="0" smtClean="0">
                <a:latin typeface="+mn-lt"/>
              </a:rPr>
              <a:t> i formlen.</a:t>
            </a:r>
            <a:endParaRPr lang="da-DK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2"/>
          </a:xfrm>
        </p:spPr>
        <p:txBody>
          <a:bodyPr/>
          <a:lstStyle/>
          <a:p>
            <a:r>
              <a:rPr lang="da-DK" sz="2400" dirty="0" smtClean="0"/>
              <a:t>For middelværdien </a:t>
            </a:r>
            <a:r>
              <a:rPr lang="da-DK" sz="2400" i="1" dirty="0" smtClean="0">
                <a:latin typeface="Symbol" pitchFamily="18" charset="2"/>
              </a:rPr>
              <a:t>m</a:t>
            </a:r>
            <a:r>
              <a:rPr lang="da-DK" sz="2400" dirty="0" smtClean="0">
                <a:latin typeface="Symbol" pitchFamily="18" charset="2"/>
              </a:rPr>
              <a:t> </a:t>
            </a:r>
            <a:r>
              <a:rPr lang="da-DK" sz="2400" dirty="0" smtClean="0"/>
              <a:t>vælg</a:t>
            </a:r>
          </a:p>
          <a:p>
            <a:pPr lvl="1"/>
            <a:r>
              <a:rPr lang="da-DK" sz="2400" dirty="0" smtClean="0"/>
              <a:t>Fejl-margin:	 	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 lvl="1"/>
            <a:r>
              <a:rPr lang="da-DK" sz="2400" dirty="0" smtClean="0"/>
              <a:t>Signifikansniveau: 	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da-DK" sz="2400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)100%</a:t>
            </a:r>
            <a:endParaRPr lang="da-DK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da-DK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a-DK" sz="2400" dirty="0" smtClean="0">
                <a:cs typeface="Times New Roman" pitchFamily="18" charset="0"/>
              </a:rPr>
              <a:t>Stikprøvestørrelsen skal da være:</a:t>
            </a:r>
            <a:endParaRPr lang="da-DK" sz="2400" dirty="0"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Generel løsning for middelværdi</a:t>
            </a:r>
            <a:endParaRPr lang="da-DK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70325" y="3165475"/>
          <a:ext cx="1474788" cy="839788"/>
        </p:xfrm>
        <a:graphic>
          <a:graphicData uri="http://schemas.openxmlformats.org/presentationml/2006/ole">
            <p:oleObj spid="_x0000_s8194" name="Ligning" r:id="rId4" imgW="825480" imgH="469800" progId="Equation.3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>
          <a:xfrm>
            <a:off x="3418667" y="4786118"/>
            <a:ext cx="648072" cy="792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Rectangle 16"/>
          <p:cNvSpPr/>
          <p:nvPr/>
        </p:nvSpPr>
        <p:spPr>
          <a:xfrm>
            <a:off x="5146859" y="4725144"/>
            <a:ext cx="648072" cy="792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Rectangle 17"/>
          <p:cNvSpPr/>
          <p:nvPr/>
        </p:nvSpPr>
        <p:spPr>
          <a:xfrm>
            <a:off x="4066739" y="4221088"/>
            <a:ext cx="108012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TextBox 20"/>
          <p:cNvSpPr txBox="1"/>
          <p:nvPr/>
        </p:nvSpPr>
        <p:spPr>
          <a:xfrm>
            <a:off x="4125027" y="4952201"/>
            <a:ext cx="10230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(</a:t>
            </a:r>
            <a:r>
              <a:rPr lang="da-DK" sz="1400" dirty="0" smtClean="0"/>
              <a:t>1-a)100%</a:t>
            </a:r>
            <a:endParaRPr lang="da-DK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5046897" y="5600273"/>
            <a:ext cx="24397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a-DK" sz="12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da-DK" sz="1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5" descr="Y:\undervisning\asta11\lektion02\normalplot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4077072"/>
            <a:ext cx="3530200" cy="1757745"/>
          </a:xfrm>
          <a:prstGeom prst="rect">
            <a:avLst/>
          </a:prstGeom>
          <a:noFill/>
        </p:spPr>
      </p:pic>
      <p:cxnSp>
        <p:nvCxnSpPr>
          <p:cNvPr id="24" name="Straight Connector 23"/>
          <p:cNvCxnSpPr/>
          <p:nvPr/>
        </p:nvCxnSpPr>
        <p:spPr>
          <a:xfrm rot="5400000" flipH="1" flipV="1">
            <a:off x="3563889" y="5229199"/>
            <a:ext cx="1008112" cy="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6" idx="1"/>
          </p:cNvCxnSpPr>
          <p:nvPr/>
        </p:nvCxnSpPr>
        <p:spPr>
          <a:xfrm rot="5400000" flipH="1" flipV="1">
            <a:off x="5240397" y="5033501"/>
            <a:ext cx="391398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580112" y="4797152"/>
            <a:ext cx="510076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a/2</a:t>
            </a:r>
            <a:endParaRPr lang="da-DK" dirty="0"/>
          </a:p>
        </p:txBody>
      </p:sp>
      <p:cxnSp>
        <p:nvCxnSpPr>
          <p:cNvPr id="23" name="Straight Connector 22"/>
          <p:cNvCxnSpPr/>
          <p:nvPr/>
        </p:nvCxnSpPr>
        <p:spPr>
          <a:xfrm rot="5400000" flipH="1" flipV="1">
            <a:off x="4644010" y="5229200"/>
            <a:ext cx="1008110" cy="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932040" y="5651956"/>
            <a:ext cx="543739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da-DK" baseline="-25000" dirty="0" smtClean="0">
                <a:cs typeface="Times New Roman" pitchFamily="18" charset="0"/>
              </a:rPr>
              <a:t>a</a:t>
            </a:r>
            <a:r>
              <a:rPr lang="da-DK" baseline="-25000" dirty="0" smtClean="0">
                <a:latin typeface="Times New Roman" pitchFamily="18" charset="0"/>
                <a:cs typeface="Times New Roman" pitchFamily="18" charset="0"/>
              </a:rPr>
              <a:t>/2 </a:t>
            </a:r>
            <a:endParaRPr lang="da-DK" dirty="0"/>
          </a:p>
        </p:txBody>
      </p:sp>
      <p:sp>
        <p:nvSpPr>
          <p:cNvPr id="34" name="TextBox 33"/>
          <p:cNvSpPr txBox="1"/>
          <p:nvPr/>
        </p:nvSpPr>
        <p:spPr>
          <a:xfrm>
            <a:off x="5724128" y="2924944"/>
            <a:ext cx="309634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latin typeface="+mn-lt"/>
              </a:rPr>
              <a:t>Hvis populations-standardafvigelsen </a:t>
            </a:r>
            <a:r>
              <a:rPr lang="da-DK" i="1" dirty="0" smtClean="0"/>
              <a:t>s</a:t>
            </a:r>
            <a:r>
              <a:rPr lang="da-DK" dirty="0" smtClean="0">
                <a:latin typeface="+mn-lt"/>
              </a:rPr>
              <a:t> er man nød til at gætte sig frem til. Hellere lidt for stor end for lille.</a:t>
            </a:r>
            <a:endParaRPr lang="da-DK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Eksempel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62165"/>
          </a:xfrm>
        </p:spPr>
        <p:txBody>
          <a:bodyPr/>
          <a:lstStyle/>
          <a:p>
            <a:r>
              <a:rPr lang="da-DK" sz="2200" dirty="0" smtClean="0"/>
              <a:t>Middel antal års uddannelse blandt indianere</a:t>
            </a:r>
          </a:p>
          <a:p>
            <a:r>
              <a:rPr lang="da-DK" sz="2200" dirty="0" smtClean="0"/>
              <a:t>Ønsker:</a:t>
            </a:r>
          </a:p>
          <a:p>
            <a:pPr lvl="1"/>
            <a:r>
              <a:rPr lang="da-DK" sz="2200" dirty="0" smtClean="0"/>
              <a:t>Fejl-margin:		M = 1år</a:t>
            </a:r>
          </a:p>
          <a:p>
            <a:pPr lvl="1"/>
            <a:r>
              <a:rPr lang="da-DK" sz="2200" dirty="0" err="1" smtClean="0"/>
              <a:t>Konfidensniveau</a:t>
            </a:r>
            <a:r>
              <a:rPr lang="da-DK" sz="2200" dirty="0" smtClean="0"/>
              <a:t>:	99%</a:t>
            </a:r>
          </a:p>
          <a:p>
            <a:pPr lvl="1"/>
            <a:endParaRPr lang="da-DK" sz="2200" dirty="0" smtClean="0"/>
          </a:p>
          <a:p>
            <a:r>
              <a:rPr lang="da-DK" sz="2200" dirty="0" smtClean="0"/>
              <a:t>Først skal vi gætte </a:t>
            </a:r>
            <a:r>
              <a:rPr lang="da-DK" sz="2200" i="1" dirty="0" smtClean="0">
                <a:latin typeface="Symbol" pitchFamily="18" charset="2"/>
              </a:rPr>
              <a:t>s </a:t>
            </a:r>
            <a:r>
              <a:rPr lang="da-DK" sz="2200" dirty="0" smtClean="0"/>
              <a:t>! </a:t>
            </a:r>
          </a:p>
          <a:p>
            <a:r>
              <a:rPr lang="da-DK" sz="2200" dirty="0" smtClean="0"/>
              <a:t>Vi tror (næsten) alle har mellem 5 og 20 års uddannelse…</a:t>
            </a:r>
          </a:p>
          <a:p>
            <a:r>
              <a:rPr lang="da-DK" sz="2200" dirty="0" smtClean="0"/>
              <a:t>Derfor er </a:t>
            </a:r>
            <a:r>
              <a:rPr lang="da-DK" sz="2200" smtClean="0"/>
              <a:t>vores gæt </a:t>
            </a:r>
            <a:r>
              <a:rPr lang="da-DK" sz="2200" smtClean="0">
                <a:latin typeface="Symbol" pitchFamily="18" charset="2"/>
              </a:rPr>
              <a:t>s</a:t>
            </a:r>
            <a:r>
              <a:rPr lang="da-DK" sz="2200" smtClean="0"/>
              <a:t> </a:t>
            </a:r>
            <a:r>
              <a:rPr lang="da-DK" sz="2200" dirty="0" smtClean="0"/>
              <a:t>= 2.5 år…!</a:t>
            </a:r>
            <a:endParaRPr lang="da-DK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Punkt-estimat og </a:t>
            </a:r>
            <a:r>
              <a:rPr lang="da-DK" dirty="0" err="1" smtClean="0"/>
              <a:t>-estimator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 smtClean="0"/>
              <a:t>En </a:t>
            </a:r>
            <a:r>
              <a:rPr lang="da-DK" sz="2400" b="1" dirty="0" err="1" smtClean="0"/>
              <a:t>estimator</a:t>
            </a:r>
            <a:r>
              <a:rPr lang="da-DK" sz="2400" dirty="0" smtClean="0"/>
              <a:t> er en ”generel formel”, der bruges til at estimere en parameter med, fx.</a:t>
            </a:r>
          </a:p>
          <a:p>
            <a:endParaRPr lang="da-DK" sz="2400" dirty="0" smtClean="0"/>
          </a:p>
          <a:p>
            <a:endParaRPr lang="da-DK" sz="2400" dirty="0" smtClean="0"/>
          </a:p>
          <a:p>
            <a:r>
              <a:rPr lang="da-DK" sz="2400" dirty="0" smtClean="0"/>
              <a:t>Et </a:t>
            </a:r>
            <a:r>
              <a:rPr lang="da-DK" sz="2400" b="1" dirty="0" smtClean="0"/>
              <a:t>estimat</a:t>
            </a:r>
            <a:r>
              <a:rPr lang="da-DK" sz="2400" dirty="0" smtClean="0"/>
              <a:t> er en konkret udregning af en </a:t>
            </a:r>
            <a:r>
              <a:rPr lang="da-DK" sz="2400" dirty="0" err="1" smtClean="0"/>
              <a:t>estimator</a:t>
            </a:r>
            <a:r>
              <a:rPr lang="da-DK" sz="2400" dirty="0" smtClean="0"/>
              <a:t>, ved at indsætte data.</a:t>
            </a:r>
          </a:p>
          <a:p>
            <a:endParaRPr lang="da-DK" sz="2400" dirty="0" smtClean="0"/>
          </a:p>
          <a:p>
            <a:r>
              <a:rPr lang="da-DK" sz="2400" dirty="0" smtClean="0"/>
              <a:t>Der kan være </a:t>
            </a:r>
            <a:r>
              <a:rPr lang="da-DK" sz="2400" b="1" dirty="0" smtClean="0"/>
              <a:t>mange </a:t>
            </a:r>
            <a:r>
              <a:rPr lang="da-DK" sz="2400" b="1" dirty="0" err="1" smtClean="0"/>
              <a:t>estimatore</a:t>
            </a:r>
            <a:r>
              <a:rPr lang="da-DK" sz="2400" b="1" dirty="0" smtClean="0"/>
              <a:t> for den samme parameter</a:t>
            </a:r>
            <a:r>
              <a:rPr lang="da-DK" sz="2400" dirty="0" smtClean="0"/>
              <a:t>. Hvis populationsfordelingen er symmetrisk er både stikprøve-median og -gennemsnit </a:t>
            </a:r>
            <a:r>
              <a:rPr lang="da-DK" sz="2400" dirty="0" err="1" smtClean="0"/>
              <a:t>estimatore</a:t>
            </a:r>
            <a:r>
              <a:rPr lang="da-DK" sz="2400" dirty="0" smtClean="0"/>
              <a:t> for populations-middelværdien.</a:t>
            </a:r>
            <a:endParaRPr lang="da-DK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03848" y="2348880"/>
          <a:ext cx="2815281" cy="864096"/>
        </p:xfrm>
        <a:graphic>
          <a:graphicData uri="http://schemas.openxmlformats.org/presentationml/2006/ole">
            <p:oleObj spid="_x0000_s1026" name="Ligning" r:id="rId3" imgW="1282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En god </a:t>
            </a:r>
            <a:r>
              <a:rPr lang="da-DK" dirty="0" err="1" smtClean="0"/>
              <a:t>estimator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600" dirty="0" smtClean="0"/>
              <a:t>En god </a:t>
            </a:r>
            <a:r>
              <a:rPr lang="da-DK" sz="2600" dirty="0" err="1" smtClean="0"/>
              <a:t>estimator</a:t>
            </a:r>
            <a:r>
              <a:rPr lang="da-DK" sz="2600" dirty="0" smtClean="0"/>
              <a:t> har typisk følgende egenskaber:</a:t>
            </a:r>
          </a:p>
          <a:p>
            <a:pPr lvl="1"/>
            <a:r>
              <a:rPr lang="da-DK" dirty="0" smtClean="0"/>
              <a:t>Den er </a:t>
            </a:r>
            <a:r>
              <a:rPr lang="da-DK" b="1" dirty="0" err="1" smtClean="0"/>
              <a:t>Unbiased</a:t>
            </a:r>
            <a:r>
              <a:rPr lang="da-DK" b="1" dirty="0" smtClean="0"/>
              <a:t> </a:t>
            </a:r>
            <a:r>
              <a:rPr lang="da-DK" dirty="0" smtClean="0"/>
              <a:t>– dvs. at </a:t>
            </a:r>
            <a:r>
              <a:rPr lang="da-DK" dirty="0" err="1" smtClean="0"/>
              <a:t>estimatoren</a:t>
            </a:r>
            <a:r>
              <a:rPr lang="da-DK" dirty="0" smtClean="0"/>
              <a:t> i gennemsnit er lig parameteren.</a:t>
            </a:r>
          </a:p>
          <a:p>
            <a:pPr lvl="1"/>
            <a:r>
              <a:rPr lang="da-DK" dirty="0" smtClean="0"/>
              <a:t>Den er </a:t>
            </a:r>
            <a:r>
              <a:rPr lang="da-DK" b="1" dirty="0" err="1" smtClean="0"/>
              <a:t>Efficient</a:t>
            </a:r>
            <a:r>
              <a:rPr lang="da-DK" dirty="0" smtClean="0"/>
              <a:t> – dvs. fejl-margin bliver mindre jo mere data der er til rådighed.</a:t>
            </a:r>
          </a:p>
          <a:p>
            <a:pPr lvl="1"/>
            <a:endParaRPr lang="da-DK" dirty="0" smtClean="0"/>
          </a:p>
          <a:p>
            <a:r>
              <a:rPr lang="da-DK" sz="2600" dirty="0" smtClean="0"/>
              <a:t>Stikprøve-medianen er en </a:t>
            </a:r>
            <a:r>
              <a:rPr lang="da-DK" sz="2600" b="1" dirty="0" err="1" smtClean="0"/>
              <a:t>biased</a:t>
            </a:r>
            <a:r>
              <a:rPr lang="da-DK" sz="2600" dirty="0" smtClean="0"/>
              <a:t> </a:t>
            </a:r>
            <a:r>
              <a:rPr lang="da-DK" sz="2600" dirty="0" err="1" smtClean="0"/>
              <a:t>estimator</a:t>
            </a:r>
            <a:r>
              <a:rPr lang="da-DK" sz="2600" dirty="0" smtClean="0"/>
              <a:t> for populationsmiddelværdien, hvis fordelingen ikke er symmetrisk.</a:t>
            </a:r>
            <a:endParaRPr lang="da-DK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Notation – en på hatten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Stikprøve-gennemsnittet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dirty="0" smtClean="0"/>
              <a:t> er en </a:t>
            </a:r>
            <a:r>
              <a:rPr lang="da-DK" dirty="0" err="1" smtClean="0"/>
              <a:t>estimator</a:t>
            </a:r>
            <a:r>
              <a:rPr lang="da-DK" dirty="0" smtClean="0"/>
              <a:t> for populationsmiddelværdien </a:t>
            </a:r>
            <a:r>
              <a:rPr lang="da-DK" i="1" dirty="0" smtClean="0">
                <a:latin typeface="Symbol" pitchFamily="18" charset="2"/>
              </a:rPr>
              <a:t>m</a:t>
            </a:r>
            <a:r>
              <a:rPr lang="da-DK" dirty="0" smtClean="0"/>
              <a:t>.</a:t>
            </a:r>
          </a:p>
          <a:p>
            <a:endParaRPr lang="da-DK" dirty="0" smtClean="0"/>
          </a:p>
          <a:p>
            <a:r>
              <a:rPr lang="da-DK" dirty="0" smtClean="0"/>
              <a:t>Generelt vil vi betegne en </a:t>
            </a:r>
            <a:r>
              <a:rPr lang="da-DK" dirty="0" err="1" smtClean="0"/>
              <a:t>estimator</a:t>
            </a:r>
            <a:r>
              <a:rPr lang="da-DK" dirty="0" smtClean="0"/>
              <a:t> med en ”hat” ^.</a:t>
            </a:r>
          </a:p>
          <a:p>
            <a:r>
              <a:rPr lang="da-DK" dirty="0" smtClean="0"/>
              <a:t>Fx. betegner </a:t>
            </a:r>
            <a:r>
              <a:rPr lang="da-DK" i="1" dirty="0" smtClean="0">
                <a:latin typeface="Symbol" pitchFamily="18" charset="2"/>
              </a:rPr>
              <a:t>m</a:t>
            </a:r>
            <a:r>
              <a:rPr lang="da-DK" dirty="0" smtClean="0"/>
              <a:t> en </a:t>
            </a:r>
            <a:r>
              <a:rPr lang="da-DK" dirty="0" err="1" smtClean="0"/>
              <a:t>estimator</a:t>
            </a:r>
            <a:r>
              <a:rPr lang="da-DK" dirty="0" smtClean="0"/>
              <a:t> for </a:t>
            </a:r>
            <a:r>
              <a:rPr lang="da-DK" i="1" dirty="0" smtClean="0">
                <a:latin typeface="Symbol" pitchFamily="18" charset="2"/>
              </a:rPr>
              <a:t>m</a:t>
            </a:r>
            <a:r>
              <a:rPr lang="da-DK" dirty="0" smtClean="0"/>
              <a:t>.</a:t>
            </a:r>
            <a:endParaRPr lang="da-DK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148064" y="1700808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126202" y="414908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^</a:t>
            </a:r>
            <a:endParaRPr lang="da-D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501008"/>
            <a:ext cx="8352928" cy="2592288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Konfidensinterval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30725"/>
          </a:xfrm>
        </p:spPr>
        <p:txBody>
          <a:bodyPr/>
          <a:lstStyle/>
          <a:p>
            <a:r>
              <a:rPr lang="da-DK" sz="2600" b="1" dirty="0" smtClean="0"/>
              <a:t>Motivation</a:t>
            </a:r>
            <a:r>
              <a:rPr lang="da-DK" sz="2600" dirty="0" smtClean="0"/>
              <a:t>:</a:t>
            </a:r>
          </a:p>
          <a:p>
            <a:pPr lvl="1"/>
            <a:r>
              <a:rPr lang="da-DK" dirty="0" smtClean="0"/>
              <a:t>Ifølge undersøgelse: 54% er vilde med pålægschokolade!</a:t>
            </a:r>
          </a:p>
          <a:p>
            <a:pPr lvl="1"/>
            <a:r>
              <a:rPr lang="da-DK" b="1" dirty="0" smtClean="0"/>
              <a:t>Spørgsmål: </a:t>
            </a:r>
            <a:r>
              <a:rPr lang="da-DK" dirty="0" smtClean="0"/>
              <a:t>Hvor sikkert er dette estimat?</a:t>
            </a:r>
          </a:p>
          <a:p>
            <a:pPr lvl="1"/>
            <a:endParaRPr lang="da-DK" b="1" dirty="0" smtClean="0"/>
          </a:p>
          <a:p>
            <a:r>
              <a:rPr lang="da-DK" sz="2600" b="1" dirty="0" smtClean="0"/>
              <a:t>Konfidensinterval</a:t>
            </a:r>
            <a:endParaRPr lang="da-DK" sz="2600" dirty="0" smtClean="0"/>
          </a:p>
          <a:p>
            <a:pPr lvl="1"/>
            <a:r>
              <a:rPr lang="da-DK" dirty="0" smtClean="0"/>
              <a:t>Et konfidensinterval angiver et interval, hvor vi tror parameteren ligger. Sandsynligheden for at </a:t>
            </a:r>
            <a:r>
              <a:rPr lang="da-DK" dirty="0" err="1" smtClean="0"/>
              <a:t>konfidensintervallet</a:t>
            </a:r>
            <a:r>
              <a:rPr lang="da-DK" dirty="0" smtClean="0"/>
              <a:t> indeholder parameteren betegnes </a:t>
            </a:r>
            <a:r>
              <a:rPr lang="da-DK" b="1" dirty="0" err="1" smtClean="0"/>
              <a:t>konfidensniveaue</a:t>
            </a:r>
            <a:r>
              <a:rPr lang="da-DK" dirty="0" err="1" smtClean="0"/>
              <a:t>t</a:t>
            </a:r>
            <a:r>
              <a:rPr lang="da-DK" dirty="0" smtClean="0"/>
              <a:t>. </a:t>
            </a:r>
            <a:r>
              <a:rPr lang="da-DK" dirty="0" err="1" smtClean="0"/>
              <a:t>Konfidensniveauet</a:t>
            </a:r>
            <a:r>
              <a:rPr lang="da-DK" dirty="0" smtClean="0"/>
              <a:t> er typisk 0.95 eller 0.99.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Konfidensinterval: Typisk opskrift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600" dirty="0" smtClean="0"/>
              <a:t>I mange tilfælde er stikprøvefordelingen for </a:t>
            </a:r>
            <a:r>
              <a:rPr lang="da-DK" sz="2600" dirty="0" err="1" smtClean="0"/>
              <a:t>estimatoren</a:t>
            </a:r>
            <a:r>
              <a:rPr lang="da-DK" sz="2600" dirty="0" smtClean="0"/>
              <a:t> (tilnærmelsesvis) normalfordelt. Fx stikprøvegennemsnittet.</a:t>
            </a:r>
          </a:p>
          <a:p>
            <a:endParaRPr lang="da-DK" sz="2600" dirty="0" smtClean="0"/>
          </a:p>
          <a:p>
            <a:r>
              <a:rPr lang="da-DK" sz="2600" dirty="0" smtClean="0"/>
              <a:t>I disse tilfælde er </a:t>
            </a:r>
            <a:r>
              <a:rPr lang="da-DK" sz="2600" dirty="0" err="1" smtClean="0"/>
              <a:t>konfidensintervallet</a:t>
            </a:r>
            <a:r>
              <a:rPr lang="da-DK" sz="2600" dirty="0" smtClean="0"/>
              <a:t> givet ved</a:t>
            </a:r>
          </a:p>
          <a:p>
            <a:pPr algn="ctr">
              <a:buNone/>
            </a:pPr>
            <a:r>
              <a:rPr lang="da-DK" sz="2600" b="1" dirty="0" smtClean="0"/>
              <a:t>punkt-estimat </a:t>
            </a:r>
            <a:r>
              <a:rPr lang="da-DK" sz="2600" b="1" dirty="0" smtClean="0">
                <a:latin typeface="Arial"/>
                <a:cs typeface="Arial"/>
              </a:rPr>
              <a:t>± fejl-margin</a:t>
            </a:r>
          </a:p>
          <a:p>
            <a:endParaRPr lang="da-DK" sz="2600" dirty="0" smtClean="0"/>
          </a:p>
          <a:p>
            <a:r>
              <a:rPr lang="da-DK" sz="2600" b="1" dirty="0" smtClean="0"/>
              <a:t>Spørgsmål</a:t>
            </a:r>
            <a:r>
              <a:rPr lang="da-DK" sz="2600" dirty="0" smtClean="0"/>
              <a:t>: Hvordan finder vi fejl-margin?</a:t>
            </a:r>
            <a:endParaRPr lang="da-DK" sz="2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Konfidensinterval for andele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30725"/>
          </a:xfrm>
        </p:spPr>
        <p:txBody>
          <a:bodyPr/>
          <a:lstStyle/>
          <a:p>
            <a:r>
              <a:rPr lang="da-DK" sz="2200" b="1" dirty="0" smtClean="0"/>
              <a:t>Notation</a:t>
            </a:r>
          </a:p>
          <a:p>
            <a:pPr lvl="1"/>
            <a:r>
              <a:rPr lang="da-DK" sz="2200" i="1" dirty="0" smtClean="0">
                <a:latin typeface="Symbol" pitchFamily="18" charset="2"/>
              </a:rPr>
              <a:t>p	</a:t>
            </a:r>
            <a:r>
              <a:rPr lang="da-DK" sz="2200" i="1" dirty="0" smtClean="0"/>
              <a:t>	</a:t>
            </a:r>
            <a:r>
              <a:rPr lang="da-DK" sz="2200" dirty="0" smtClean="0"/>
              <a:t>: populations-andel</a:t>
            </a:r>
          </a:p>
          <a:p>
            <a:pPr lvl="1"/>
            <a:r>
              <a:rPr lang="da-DK" sz="2200" i="1" dirty="0" smtClean="0">
                <a:latin typeface="Symbol" pitchFamily="18" charset="2"/>
              </a:rPr>
              <a:t>p</a:t>
            </a:r>
            <a:r>
              <a:rPr lang="da-DK" sz="2200" dirty="0" smtClean="0"/>
              <a:t>		: stikprøve-andel</a:t>
            </a:r>
          </a:p>
          <a:p>
            <a:r>
              <a:rPr lang="da-DK" sz="2200" dirty="0" smtClean="0"/>
              <a:t>Bemærk: </a:t>
            </a:r>
            <a:r>
              <a:rPr lang="da-DK" sz="2200" i="1" dirty="0" smtClean="0">
                <a:latin typeface="Symbol" pitchFamily="18" charset="2"/>
              </a:rPr>
              <a:t>p</a:t>
            </a:r>
            <a:r>
              <a:rPr lang="da-DK" sz="2200" dirty="0" smtClean="0"/>
              <a:t> er en </a:t>
            </a:r>
            <a:r>
              <a:rPr lang="da-DK" sz="2200" dirty="0" err="1" smtClean="0"/>
              <a:t>estimator</a:t>
            </a:r>
            <a:r>
              <a:rPr lang="da-DK" sz="2200" dirty="0" smtClean="0"/>
              <a:t> for </a:t>
            </a:r>
            <a:r>
              <a:rPr lang="da-DK" sz="2200" i="1" dirty="0" smtClean="0">
                <a:latin typeface="Symbol" pitchFamily="18" charset="2"/>
              </a:rPr>
              <a:t>p</a:t>
            </a:r>
            <a:r>
              <a:rPr lang="da-DK" sz="2200" dirty="0" smtClean="0"/>
              <a:t>.</a:t>
            </a:r>
          </a:p>
          <a:p>
            <a:endParaRPr lang="da-DK" sz="1000" dirty="0" smtClean="0"/>
          </a:p>
          <a:p>
            <a:r>
              <a:rPr lang="da-DK" sz="2200" dirty="0" smtClean="0"/>
              <a:t>Antag</a:t>
            </a:r>
          </a:p>
          <a:p>
            <a:pPr lvl="1"/>
            <a:r>
              <a:rPr lang="da-DK" sz="2200" dirty="0" smtClean="0"/>
              <a:t>y = 1	: succes / vild med pålægschokolade</a:t>
            </a:r>
          </a:p>
          <a:p>
            <a:pPr lvl="1"/>
            <a:r>
              <a:rPr lang="da-DK" sz="2200" dirty="0" smtClean="0"/>
              <a:t>y = 0	: fiasko / ikke vild med pålægschokolade</a:t>
            </a:r>
          </a:p>
          <a:p>
            <a:r>
              <a:rPr lang="da-DK" sz="2200" dirty="0" smtClean="0"/>
              <a:t>Vi har</a:t>
            </a:r>
          </a:p>
          <a:p>
            <a:pPr>
              <a:buNone/>
            </a:pPr>
            <a:r>
              <a:rPr lang="da-DK" sz="2200" dirty="0" smtClean="0"/>
              <a:t>		P(1) = </a:t>
            </a:r>
            <a:r>
              <a:rPr lang="da-DK" sz="2200" i="1" dirty="0" smtClean="0">
                <a:latin typeface="Symbol" pitchFamily="18" charset="2"/>
              </a:rPr>
              <a:t>p</a:t>
            </a:r>
            <a:r>
              <a:rPr lang="da-DK" sz="2200" dirty="0" smtClean="0"/>
              <a:t>	og	P(0) = 1-</a:t>
            </a:r>
            <a:r>
              <a:rPr lang="da-DK" sz="2200" i="1" dirty="0" smtClean="0">
                <a:latin typeface="Symbol" pitchFamily="18" charset="2"/>
              </a:rPr>
              <a:t>p</a:t>
            </a:r>
            <a:r>
              <a:rPr lang="da-DK" sz="2200" dirty="0" smtClean="0"/>
              <a:t>.</a:t>
            </a:r>
          </a:p>
          <a:p>
            <a:r>
              <a:rPr lang="da-DK" sz="2200" dirty="0" smtClean="0"/>
              <a:t>Middelværdi og standard-afvigelse for </a:t>
            </a:r>
            <a:r>
              <a:rPr lang="da-DK" sz="2200" i="1" dirty="0" smtClean="0"/>
              <a:t>y</a:t>
            </a:r>
            <a:r>
              <a:rPr lang="da-DK" sz="2200" dirty="0" smtClean="0"/>
              <a:t> (populationen) er hhv. </a:t>
            </a:r>
            <a:r>
              <a:rPr lang="da-DK" sz="2200" i="1" dirty="0" smtClean="0">
                <a:latin typeface="Symbol" pitchFamily="18" charset="2"/>
              </a:rPr>
              <a:t>m</a:t>
            </a:r>
            <a:r>
              <a:rPr lang="da-DK" sz="2200" dirty="0" smtClean="0">
                <a:latin typeface="Symbol" pitchFamily="18" charset="2"/>
              </a:rPr>
              <a:t> = </a:t>
            </a:r>
            <a:r>
              <a:rPr lang="da-DK" sz="2200" i="1" dirty="0" smtClean="0">
                <a:latin typeface="Symbol" pitchFamily="18" charset="2"/>
              </a:rPr>
              <a:t>p</a:t>
            </a:r>
            <a:r>
              <a:rPr lang="da-DK" sz="2200" dirty="0" smtClean="0"/>
              <a:t> og </a:t>
            </a:r>
            <a:r>
              <a:rPr lang="da-DK" sz="2200" i="1" dirty="0" smtClean="0">
                <a:latin typeface="Symbol" pitchFamily="18" charset="2"/>
              </a:rPr>
              <a:t>s</a:t>
            </a:r>
            <a:r>
              <a:rPr lang="da-DK" sz="2200" dirty="0" smtClean="0">
                <a:latin typeface="Symbol" pitchFamily="18" charset="2"/>
              </a:rPr>
              <a:t> = </a:t>
            </a:r>
            <a:r>
              <a:rPr lang="da-DK" sz="2200" dirty="0" err="1" smtClean="0">
                <a:latin typeface="Times New Roman" pitchFamily="18" charset="0"/>
                <a:cs typeface="Times New Roman" pitchFamily="18" charset="0"/>
              </a:rPr>
              <a:t>√</a:t>
            </a:r>
            <a:r>
              <a:rPr lang="da-DK" sz="2200" dirty="0" err="1" smtClean="0">
                <a:latin typeface="Symbol" pitchFamily="18" charset="2"/>
              </a:rPr>
              <a:t>p</a:t>
            </a:r>
            <a:r>
              <a:rPr lang="da-DK" sz="2200" dirty="0" smtClean="0">
                <a:latin typeface="Symbol" pitchFamily="18" charset="2"/>
              </a:rPr>
              <a:t>(1-p)</a:t>
            </a:r>
          </a:p>
          <a:p>
            <a:endParaRPr lang="da-DK" sz="2600" dirty="0" smtClean="0"/>
          </a:p>
          <a:p>
            <a:endParaRPr lang="da-DK" sz="2600" dirty="0" smtClean="0"/>
          </a:p>
          <a:p>
            <a:endParaRPr lang="da-DK" sz="2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87624" y="1916832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^</a:t>
            </a:r>
            <a:endParaRPr lang="da-D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234888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^</a:t>
            </a:r>
            <a:endParaRPr lang="da-DK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555776" y="5400000"/>
            <a:ext cx="9361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Andelen er et gennemsnit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30725"/>
          </a:xfrm>
        </p:spPr>
        <p:txBody>
          <a:bodyPr/>
          <a:lstStyle/>
          <a:p>
            <a:r>
              <a:rPr lang="da-DK" sz="2600" dirty="0" smtClean="0"/>
              <a:t>Bemærk:</a:t>
            </a:r>
          </a:p>
          <a:p>
            <a:endParaRPr lang="da-DK" sz="2600" dirty="0" smtClean="0"/>
          </a:p>
          <a:p>
            <a:endParaRPr lang="da-DK" sz="2600" dirty="0" smtClean="0"/>
          </a:p>
          <a:p>
            <a:pPr>
              <a:buNone/>
            </a:pPr>
            <a:r>
              <a:rPr lang="da-DK" sz="2600" dirty="0" smtClean="0"/>
              <a:t>	Dvs. </a:t>
            </a:r>
            <a:r>
              <a:rPr lang="da-DK" sz="2600" b="1" dirty="0" smtClean="0"/>
              <a:t>stikprøve-andelen er et gennemsnit</a:t>
            </a:r>
            <a:r>
              <a:rPr lang="da-DK" sz="2600" dirty="0" smtClean="0"/>
              <a:t>.</a:t>
            </a:r>
          </a:p>
          <a:p>
            <a:endParaRPr lang="da-DK" sz="2600" dirty="0" smtClean="0"/>
          </a:p>
          <a:p>
            <a:r>
              <a:rPr lang="da-DK" sz="2600" dirty="0" smtClean="0"/>
              <a:t>For gennemsnit ved vi at standard-fejlen er            så for stikprøve-andelen er den </a:t>
            </a:r>
          </a:p>
          <a:p>
            <a:endParaRPr lang="da-DK" sz="2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55776" y="1700808"/>
          <a:ext cx="4090055" cy="1008112"/>
        </p:xfrm>
        <a:graphic>
          <a:graphicData uri="http://schemas.openxmlformats.org/presentationml/2006/ole">
            <p:oleObj spid="_x0000_s2050" name="Ligning" r:id="rId3" imgW="1803240" imgH="4442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327943" y="3573016"/>
          <a:ext cx="1204497" cy="864096"/>
        </p:xfrm>
        <a:graphic>
          <a:graphicData uri="http://schemas.openxmlformats.org/presentationml/2006/ole">
            <p:oleObj spid="_x0000_s2051" name="Ligning" r:id="rId4" imgW="583920" imgH="41904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708400" y="4772025"/>
          <a:ext cx="2068513" cy="915988"/>
        </p:xfrm>
        <a:graphic>
          <a:graphicData uri="http://schemas.openxmlformats.org/presentationml/2006/ole">
            <p:oleObj spid="_x0000_s2052" name="Ligning" r:id="rId5" imgW="100296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M5lektion1">
  <a:themeElements>
    <a:clrScheme name="10203771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10203771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203771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03771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03771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PM5lektion1</Template>
  <TotalTime>3183</TotalTime>
  <Words>831</Words>
  <Application>Microsoft Office PowerPoint</Application>
  <PresentationFormat>On-screen Show (4:3)</PresentationFormat>
  <Paragraphs>237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PM5lektion1</vt:lpstr>
      <vt:lpstr>Ligning</vt:lpstr>
      <vt:lpstr>Anvendt Statistik Lektion 3</vt:lpstr>
      <vt:lpstr>Punkt- og intervalestimater: Motivation</vt:lpstr>
      <vt:lpstr>Punkt-estimat og -estimator</vt:lpstr>
      <vt:lpstr>En god estimator</vt:lpstr>
      <vt:lpstr>Notation – en på hatten</vt:lpstr>
      <vt:lpstr>Konfidensinterval</vt:lpstr>
      <vt:lpstr>Konfidensinterval: Typisk opskrift</vt:lpstr>
      <vt:lpstr>Konfidensinterval for andele</vt:lpstr>
      <vt:lpstr>Andelen er et gennemsnit</vt:lpstr>
      <vt:lpstr>Konfidensinterval for p for stort n</vt:lpstr>
      <vt:lpstr>Konfidens-interval: En figur </vt:lpstr>
      <vt:lpstr>Konfidensinterval</vt:lpstr>
      <vt:lpstr>Eksempel</vt:lpstr>
      <vt:lpstr>Hvad med et 99% konf. interval?</vt:lpstr>
      <vt:lpstr>Kofidensinterval for middelværdi</vt:lpstr>
      <vt:lpstr>Eksempel</vt:lpstr>
      <vt:lpstr>Konfidensinterval for middelværdi – små stikprøver</vt:lpstr>
      <vt:lpstr>t-fordelingen</vt:lpstr>
      <vt:lpstr>Konfidensinterval for små stikprøver</vt:lpstr>
      <vt:lpstr>t-tabellen</vt:lpstr>
      <vt:lpstr>I SPSS</vt:lpstr>
      <vt:lpstr>Valg af stikprøvestørrelse</vt:lpstr>
      <vt:lpstr>Generel løsning for andele</vt:lpstr>
      <vt:lpstr>Generel løsning for middelværdi</vt:lpstr>
      <vt:lpstr>Eksempel</vt:lpstr>
    </vt:vector>
  </TitlesOfParts>
  <Company>Aalborg Universitet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Anvendt Statistik Lektion 2</dc:title>
  <dc:creator>Kasper Klitgaard Berthelsen</dc:creator>
  <cp:lastModifiedBy>Kasper Klitgaard Berthelsen</cp:lastModifiedBy>
  <cp:revision>163</cp:revision>
  <dcterms:created xsi:type="dcterms:W3CDTF">2011-01-31T09:34:40Z</dcterms:created>
  <dcterms:modified xsi:type="dcterms:W3CDTF">2011-02-22T09:56:13Z</dcterms:modified>
</cp:coreProperties>
</file>