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72" r:id="rId19"/>
    <p:sldId id="286" r:id="rId20"/>
    <p:sldId id="288" r:id="rId21"/>
    <p:sldId id="287" r:id="rId22"/>
    <p:sldId id="273" r:id="rId23"/>
    <p:sldId id="275" r:id="rId24"/>
    <p:sldId id="276" r:id="rId25"/>
    <p:sldId id="277" r:id="rId26"/>
    <p:sldId id="289" r:id="rId27"/>
    <p:sldId id="290" r:id="rId28"/>
    <p:sldId id="279" r:id="rId29"/>
    <p:sldId id="280" r:id="rId30"/>
    <p:sldId id="281" r:id="rId31"/>
    <p:sldId id="282" r:id="rId32"/>
  </p:sldIdLst>
  <p:sldSz cx="9144000" cy="6858000" type="screen4x3"/>
  <p:notesSz cx="9928225" cy="679767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66FF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271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9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271" y="6456219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F8B5EB-4AA4-42B0-8BAA-FBAB72FC80FB}" type="slidenum">
              <a:rPr lang="da-DK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0D3C4A6-EEB1-45B9-ACBD-037A9A9B4D07}" type="datetimeFigureOut">
              <a:rPr lang="da-DK" smtClean="0"/>
              <a:pPr/>
              <a:t>04-03-2011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271" y="6456219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48C67F9-A98A-4D21-AB14-1C910A557F90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67F9-A98A-4D21-AB14-1C910A557F90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67F9-A98A-4D21-AB14-1C910A557F90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da-DK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da-DK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A7BDC5-ACD0-4F9A-98D3-71F66B474D20}" type="slidenum">
              <a:rPr lang="da-DK" altLang="en-US"/>
              <a:pPr/>
              <a:t>‹#›</a:t>
            </a:fld>
            <a:endParaRPr lang="da-DK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265D8-3240-4501-A1A3-83686B06F31E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30C4-D727-43AE-99AD-93D55F254A62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B5814-02F6-416E-8112-22BF0EC74B83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B0C17-6183-40AC-9DA5-368AD4788A9A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76214-021A-4146-906D-5CD83E11A070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1CF45-8CA1-45E9-908A-886CD410369F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99D18-4F84-4069-9AF6-E98DCC5A8A63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3F6F0-66FE-4379-A5EE-CC992EA85C45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8839B-E924-4D84-A912-7D86D7935F27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AD04A-9462-460B-BDD0-CE47B082E641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da-DK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da-DK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da-DK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da-DK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71E3846E-7289-4098-86F8-A82570CA3442}" type="slidenum">
              <a:rPr lang="da-DK" altLang="en-US"/>
              <a:pPr/>
              <a:t>‹#›</a:t>
            </a:fld>
            <a:endParaRPr lang="da-DK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Anvendt Statistik</a:t>
            </a:r>
            <a:br>
              <a:rPr lang="da-DK" dirty="0" smtClean="0"/>
            </a:br>
            <a:r>
              <a:rPr lang="da-DK" dirty="0" smtClean="0"/>
              <a:t>Lektion 4</a:t>
            </a: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80656"/>
            <a:ext cx="6553200" cy="1752600"/>
          </a:xfrm>
        </p:spPr>
        <p:txBody>
          <a:bodyPr/>
          <a:lstStyle/>
          <a:p>
            <a:r>
              <a:rPr lang="da-DK" dirty="0" smtClean="0"/>
              <a:t>Hypotesetest generelt</a:t>
            </a:r>
          </a:p>
          <a:p>
            <a:r>
              <a:rPr lang="da-DK" dirty="0" smtClean="0"/>
              <a:t>Test for middelværdi</a:t>
            </a:r>
          </a:p>
          <a:p>
            <a:r>
              <a:rPr lang="da-DK" dirty="0" smtClean="0"/>
              <a:t>Test for andele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628800"/>
            <a:ext cx="8208912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5) Konklusion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Jo mindre </a:t>
            </a:r>
            <a:r>
              <a:rPr lang="da-DK" sz="2400" i="1" dirty="0" smtClean="0"/>
              <a:t>P</a:t>
            </a:r>
            <a:r>
              <a:rPr lang="da-DK" sz="2400" dirty="0" smtClean="0"/>
              <a:t>-værdien er, jo mindre tror vi på, at </a:t>
            </a:r>
            <a:r>
              <a:rPr lang="da-DK" sz="2400" dirty="0" err="1" smtClean="0"/>
              <a:t>nul-hypotesen</a:t>
            </a:r>
            <a:r>
              <a:rPr lang="da-DK" sz="2400" dirty="0" smtClean="0"/>
              <a:t> er sand og jo mere hælder vi til alternativ-hypotesen.</a:t>
            </a:r>
          </a:p>
          <a:p>
            <a:endParaRPr lang="da-DK" sz="2400" dirty="0" smtClean="0"/>
          </a:p>
          <a:p>
            <a:r>
              <a:rPr lang="da-DK" sz="2400" dirty="0" smtClean="0"/>
              <a:t>Typisk afvises H</a:t>
            </a:r>
            <a:r>
              <a:rPr lang="da-DK" sz="2400" baseline="-25000" dirty="0" smtClean="0"/>
              <a:t>0 </a:t>
            </a:r>
            <a:r>
              <a:rPr lang="da-DK" sz="2400" dirty="0" smtClean="0"/>
              <a:t>hvis </a:t>
            </a:r>
            <a:r>
              <a:rPr lang="da-DK" sz="2400" i="1" dirty="0" smtClean="0"/>
              <a:t>P</a:t>
            </a:r>
            <a:r>
              <a:rPr lang="da-DK" sz="2400" dirty="0" smtClean="0"/>
              <a:t> </a:t>
            </a:r>
            <a:r>
              <a:rPr lang="da-DK" sz="2400" dirty="0" smtClean="0">
                <a:latin typeface="Arial"/>
                <a:cs typeface="Arial"/>
              </a:rPr>
              <a:t>≤ 0.05. De 0.05 kaldes </a:t>
            </a:r>
            <a:r>
              <a:rPr lang="da-DK" sz="2400" b="1" dirty="0" smtClean="0">
                <a:latin typeface="Arial"/>
                <a:cs typeface="Arial"/>
              </a:rPr>
              <a:t>signifikans-niveauet</a:t>
            </a:r>
            <a:r>
              <a:rPr lang="da-DK" sz="2400" dirty="0" smtClean="0">
                <a:latin typeface="Arial"/>
                <a:cs typeface="Arial"/>
              </a:rPr>
              <a:t> og betegnes </a:t>
            </a:r>
            <a:r>
              <a:rPr lang="da-DK" sz="2400" i="1" dirty="0" smtClean="0">
                <a:latin typeface="Symbol" pitchFamily="18" charset="2"/>
                <a:cs typeface="Arial"/>
              </a:rPr>
              <a:t>a</a:t>
            </a:r>
            <a:r>
              <a:rPr lang="da-DK" sz="2400" dirty="0" smtClean="0">
                <a:latin typeface="Arial"/>
                <a:cs typeface="Arial"/>
              </a:rPr>
              <a:t>.</a:t>
            </a:r>
          </a:p>
          <a:p>
            <a:endParaRPr lang="da-DK" sz="1000" dirty="0" smtClean="0"/>
          </a:p>
          <a:p>
            <a:r>
              <a:rPr lang="da-DK" sz="2400" dirty="0" err="1" smtClean="0"/>
              <a:t>Hovedet-under-armen-konklusion</a:t>
            </a:r>
            <a:endParaRPr lang="da-DK" sz="2400" dirty="0" smtClean="0"/>
          </a:p>
          <a:p>
            <a:pPr lvl="1"/>
            <a:r>
              <a:rPr lang="da-DK" sz="2400" i="1" dirty="0" smtClean="0"/>
              <a:t>P </a:t>
            </a:r>
            <a:r>
              <a:rPr lang="da-DK" sz="2400" i="1" dirty="0" smtClean="0">
                <a:latin typeface="Arial"/>
                <a:cs typeface="Arial"/>
              </a:rPr>
              <a:t>≤ </a:t>
            </a:r>
            <a:r>
              <a:rPr lang="da-DK" sz="2400" i="1" dirty="0" smtClean="0">
                <a:latin typeface="Symbol" pitchFamily="18" charset="2"/>
                <a:cs typeface="Arial"/>
              </a:rPr>
              <a:t>a</a:t>
            </a:r>
            <a:r>
              <a:rPr lang="da-DK" sz="2400" dirty="0" smtClean="0">
                <a:cs typeface="Arial"/>
              </a:rPr>
              <a:t> </a:t>
            </a:r>
            <a:r>
              <a:rPr lang="da-DK" sz="2400" dirty="0" smtClean="0"/>
              <a:t>så afvises H</a:t>
            </a:r>
            <a:r>
              <a:rPr lang="da-DK" sz="2400" baseline="-25000" dirty="0" smtClean="0"/>
              <a:t>0</a:t>
            </a:r>
            <a:r>
              <a:rPr lang="da-DK" sz="2400" dirty="0" smtClean="0"/>
              <a:t> og H</a:t>
            </a:r>
            <a:r>
              <a:rPr lang="da-DK" sz="2400" baseline="-25000" dirty="0" smtClean="0"/>
              <a:t>a</a:t>
            </a:r>
            <a:r>
              <a:rPr lang="da-DK" sz="2400" dirty="0" smtClean="0"/>
              <a:t> accepteres</a:t>
            </a:r>
          </a:p>
          <a:p>
            <a:pPr lvl="1"/>
            <a:r>
              <a:rPr lang="da-DK" sz="2400" i="1" dirty="0" smtClean="0"/>
              <a:t>P</a:t>
            </a:r>
            <a:r>
              <a:rPr lang="da-DK" sz="2400" dirty="0" smtClean="0"/>
              <a:t> &gt; </a:t>
            </a:r>
            <a:r>
              <a:rPr lang="da-DK" sz="2400" i="1" dirty="0" smtClean="0">
                <a:latin typeface="Symbol" pitchFamily="18" charset="2"/>
                <a:cs typeface="Arial"/>
              </a:rPr>
              <a:t>a</a:t>
            </a:r>
            <a:r>
              <a:rPr lang="da-DK" sz="2400" dirty="0" smtClean="0">
                <a:cs typeface="Arial"/>
              </a:rPr>
              <a:t> </a:t>
            </a:r>
            <a:r>
              <a:rPr lang="da-DK" sz="2400" dirty="0" smtClean="0"/>
              <a:t>så kan H</a:t>
            </a:r>
            <a:r>
              <a:rPr lang="da-DK" sz="2400" baseline="-25000" dirty="0" smtClean="0"/>
              <a:t>0</a:t>
            </a:r>
            <a:r>
              <a:rPr lang="da-DK" sz="2400" dirty="0" smtClean="0"/>
              <a:t> ikke afvises </a:t>
            </a:r>
          </a:p>
          <a:p>
            <a:pPr lvl="1"/>
            <a:r>
              <a:rPr lang="da-DK" sz="2400" i="1" dirty="0" smtClean="0">
                <a:latin typeface="Symbol" pitchFamily="18" charset="2"/>
                <a:cs typeface="Arial"/>
              </a:rPr>
              <a:t>a</a:t>
            </a:r>
            <a:r>
              <a:rPr lang="da-DK" sz="2400" dirty="0" smtClean="0">
                <a:cs typeface="Arial"/>
              </a:rPr>
              <a:t> er typisk 0.05 eller 0.1</a:t>
            </a:r>
            <a:endParaRPr lang="da-DK" sz="2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for middelværdi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da-DK" sz="2400" dirty="0" smtClean="0"/>
              <a:t>Vi vil nu se på hvordan, man kan opstille og teste hypoteser for populationens middelværdi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dirty="0" smtClean="0"/>
              <a:t>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da-DK" sz="2400" dirty="0" smtClean="0"/>
              <a:t>Vi skal derfor igennem ’de fem trin’:</a:t>
            </a:r>
            <a:endParaRPr lang="da-DK" sz="2400" b="1" dirty="0" smtClean="0"/>
          </a:p>
          <a:p>
            <a:pPr marL="514350" indent="-514350">
              <a:buFont typeface="+mj-lt"/>
              <a:buAutoNum type="arabicParenR"/>
            </a:pPr>
            <a:endParaRPr lang="da-DK" sz="2400" b="1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da-DK" sz="2400" b="1" dirty="0" smtClean="0"/>
              <a:t>Antagelser</a:t>
            </a:r>
          </a:p>
          <a:p>
            <a:pPr marL="841375" lvl="1" indent="-514350"/>
            <a:r>
              <a:rPr lang="da-DK" sz="2400" dirty="0" smtClean="0"/>
              <a:t>Tilfældig stikprøve</a:t>
            </a:r>
          </a:p>
          <a:p>
            <a:pPr marL="841375" lvl="1" indent="-514350"/>
            <a:r>
              <a:rPr lang="da-DK" sz="2400" dirty="0" smtClean="0"/>
              <a:t>Normalfordelt population</a:t>
            </a:r>
          </a:p>
          <a:p>
            <a:pPr marL="1193800" lvl="2" indent="-514350"/>
            <a:r>
              <a:rPr lang="da-DK" sz="2000" dirty="0" smtClean="0"/>
              <a:t>Testen er relativt robust over for afvigelser fra normal-antagelsen, hvis stikprøven ikke er for lille og populationen ikke er alt for ”unormal” – fx meget skæv. </a:t>
            </a:r>
            <a:endParaRPr lang="da-DK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556792"/>
            <a:ext cx="8280920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/>
          <p:cNvSpPr/>
          <p:nvPr/>
        </p:nvSpPr>
        <p:spPr>
          <a:xfrm>
            <a:off x="467544" y="3645024"/>
            <a:ext cx="8280920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for middelværdi: Hypoteser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r>
              <a:rPr lang="da-DK" sz="2400" b="1" dirty="0" err="1" smtClean="0"/>
              <a:t>Nul-hypotesen</a:t>
            </a:r>
            <a:r>
              <a:rPr lang="da-DK" sz="2400" dirty="0" smtClean="0"/>
              <a:t> har formen</a:t>
            </a:r>
          </a:p>
          <a:p>
            <a:pPr lvl="1"/>
            <a:r>
              <a:rPr lang="da-DK" sz="2400" dirty="0" smtClean="0"/>
              <a:t>H</a:t>
            </a:r>
            <a:r>
              <a:rPr lang="da-DK" sz="2400" baseline="-25000" dirty="0" smtClean="0"/>
              <a:t>0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dirty="0" smtClean="0"/>
              <a:t> =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/>
              <a:t>0		</a:t>
            </a:r>
            <a:r>
              <a:rPr lang="da-DK" sz="2400" dirty="0" smtClean="0"/>
              <a:t>fx H</a:t>
            </a:r>
            <a:r>
              <a:rPr lang="da-DK" sz="2400" baseline="-25000" dirty="0" smtClean="0"/>
              <a:t>0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dirty="0" smtClean="0"/>
              <a:t> = 0</a:t>
            </a:r>
            <a:endParaRPr lang="da-DK" sz="2400" baseline="-25000" dirty="0" smtClean="0"/>
          </a:p>
          <a:p>
            <a:r>
              <a:rPr lang="da-DK" sz="2400" dirty="0" smtClean="0"/>
              <a:t>Dvs. nul hypotesen er at den (ukendte) middelværdien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dirty="0" smtClean="0"/>
              <a:t> tager værdien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>
                <a:latin typeface="Symbol" pitchFamily="18" charset="2"/>
              </a:rPr>
              <a:t>0</a:t>
            </a:r>
            <a:r>
              <a:rPr lang="da-DK" sz="2400" dirty="0" smtClean="0"/>
              <a:t>. </a:t>
            </a:r>
          </a:p>
          <a:p>
            <a:pPr lvl="1"/>
            <a:endParaRPr lang="da-DK" sz="2400" b="1" dirty="0" smtClean="0"/>
          </a:p>
          <a:p>
            <a:r>
              <a:rPr lang="da-DK" sz="2400" b="1" dirty="0" smtClean="0"/>
              <a:t>Alternativ-hypotesen</a:t>
            </a:r>
          </a:p>
          <a:p>
            <a:pPr lvl="1"/>
            <a:r>
              <a:rPr lang="da-DK" sz="2400" dirty="0" smtClean="0"/>
              <a:t>H</a:t>
            </a:r>
            <a:r>
              <a:rPr lang="da-DK" sz="2400" baseline="-25000" dirty="0" smtClean="0"/>
              <a:t>a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</a:t>
            </a:r>
            <a:r>
              <a:rPr lang="da-DK" sz="2400" dirty="0" smtClean="0"/>
              <a:t>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/>
              <a:t>0		</a:t>
            </a:r>
            <a:r>
              <a:rPr lang="da-DK" sz="2400" dirty="0" smtClean="0"/>
              <a:t>fx H</a:t>
            </a:r>
            <a:r>
              <a:rPr lang="da-DK" sz="2400" baseline="-25000" dirty="0" smtClean="0"/>
              <a:t>0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</a:t>
            </a:r>
            <a:r>
              <a:rPr lang="da-DK" sz="2400" dirty="0" smtClean="0"/>
              <a:t> </a:t>
            </a:r>
            <a:r>
              <a:rPr lang="da-DK" sz="2400" dirty="0" smtClean="0">
                <a:latin typeface="Symbol" pitchFamily="18" charset="2"/>
              </a:rPr>
              <a:t>0</a:t>
            </a:r>
          </a:p>
          <a:p>
            <a:r>
              <a:rPr lang="da-DK" sz="2400" dirty="0" smtClean="0"/>
              <a:t>Dvs. alternativ-hypotesen er at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dirty="0" smtClean="0"/>
              <a:t> er forskellig fra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>
                <a:latin typeface="Symbol" pitchFamily="18" charset="2"/>
              </a:rPr>
              <a:t>0</a:t>
            </a:r>
            <a:r>
              <a:rPr lang="da-DK" sz="2400" dirty="0" smtClean="0"/>
              <a:t> – enten større eller mindre.</a:t>
            </a:r>
            <a:endParaRPr lang="da-DK" sz="2400" baseline="-25000" dirty="0" smtClean="0"/>
          </a:p>
          <a:p>
            <a:r>
              <a:rPr lang="da-DK" sz="2400" dirty="0" smtClean="0"/>
              <a:t>Denne test er </a:t>
            </a:r>
            <a:r>
              <a:rPr lang="da-DK" sz="2400" b="1" dirty="0" err="1" smtClean="0"/>
              <a:t>to-sidet</a:t>
            </a:r>
            <a:r>
              <a:rPr lang="da-DK" sz="2400" dirty="0" smtClean="0"/>
              <a:t>, da afvigelser i begge retninger falder ind under alternativ-hypotesen. </a:t>
            </a:r>
            <a:endParaRPr lang="da-DK" sz="2400" baseline="-25000" dirty="0" smtClean="0">
              <a:latin typeface="Symbol" pitchFamily="18" charset="2"/>
            </a:endParaRPr>
          </a:p>
          <a:p>
            <a:pPr lvl="2"/>
            <a:endParaRPr lang="da-DK" sz="2000" b="1" baseline="-2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7544" y="4005064"/>
            <a:ext cx="8208912" cy="18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for middelværdi: Teststørrelse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90157"/>
          </a:xfrm>
        </p:spPr>
        <p:txBody>
          <a:bodyPr/>
          <a:lstStyle/>
          <a:p>
            <a:r>
              <a:rPr lang="da-DK" sz="2400" b="1" dirty="0" smtClean="0"/>
              <a:t>Husk</a:t>
            </a:r>
            <a:r>
              <a:rPr lang="da-DK" sz="2400" dirty="0" smtClean="0"/>
              <a:t>: Stikprøvegennemsnittet </a:t>
            </a:r>
            <a:r>
              <a:rPr lang="da-DK" sz="2400" i="1" dirty="0" smtClean="0"/>
              <a:t>y</a:t>
            </a:r>
            <a:r>
              <a:rPr lang="da-DK" sz="2400" dirty="0" smtClean="0"/>
              <a:t> følger en normalfordelingen, hvis populationen er normal eller stikprøven er tilstrækkelig stor (jf. CLT).</a:t>
            </a:r>
          </a:p>
          <a:p>
            <a:r>
              <a:rPr lang="da-DK" sz="2400" dirty="0" smtClean="0"/>
              <a:t>Værdier af </a:t>
            </a:r>
            <a:r>
              <a:rPr lang="da-DK" sz="2400" i="1" dirty="0" smtClean="0"/>
              <a:t>y</a:t>
            </a:r>
            <a:r>
              <a:rPr lang="da-DK" sz="2400" dirty="0" smtClean="0"/>
              <a:t> langt fra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>
                <a:latin typeface="Symbol" pitchFamily="18" charset="2"/>
              </a:rPr>
              <a:t>0</a:t>
            </a:r>
            <a:r>
              <a:rPr lang="da-DK" sz="2400" dirty="0" smtClean="0"/>
              <a:t> er kritiske for H</a:t>
            </a:r>
            <a:r>
              <a:rPr lang="da-DK" sz="2400" baseline="-25000" dirty="0" smtClean="0"/>
              <a:t>0</a:t>
            </a:r>
            <a:r>
              <a:rPr lang="da-DK" sz="2400" dirty="0" smtClean="0"/>
              <a:t>.</a:t>
            </a:r>
          </a:p>
          <a:p>
            <a:r>
              <a:rPr lang="da-DK" sz="2400" dirty="0" smtClean="0"/>
              <a:t>Vi måler afstanden mellem </a:t>
            </a:r>
            <a:r>
              <a:rPr lang="da-DK" sz="2400" i="1" dirty="0" smtClean="0"/>
              <a:t>y </a:t>
            </a:r>
            <a:r>
              <a:rPr lang="da-DK" sz="2400" dirty="0" smtClean="0"/>
              <a:t>og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>
                <a:latin typeface="Symbol" pitchFamily="18" charset="2"/>
              </a:rPr>
              <a:t>0</a:t>
            </a:r>
            <a:r>
              <a:rPr lang="da-DK" sz="2400" dirty="0" smtClean="0"/>
              <a:t> i antal standardfejl. </a:t>
            </a:r>
          </a:p>
          <a:p>
            <a:r>
              <a:rPr lang="da-DK" sz="2400" dirty="0" smtClean="0"/>
              <a:t>Da. </a:t>
            </a:r>
            <a:r>
              <a:rPr lang="da-DK" sz="2400" b="1" i="1" dirty="0" smtClean="0">
                <a:latin typeface="Symbol" pitchFamily="18" charset="2"/>
              </a:rPr>
              <a:t>s</a:t>
            </a:r>
            <a:r>
              <a:rPr lang="da-DK" sz="2400" b="1" dirty="0" smtClean="0"/>
              <a:t> er ukendt </a:t>
            </a:r>
            <a:r>
              <a:rPr lang="da-DK" sz="2400" dirty="0" smtClean="0"/>
              <a:t>bruger vi den estimerede standardfejl.</a:t>
            </a:r>
          </a:p>
          <a:p>
            <a:endParaRPr lang="da-DK" sz="1000" dirty="0" smtClean="0"/>
          </a:p>
          <a:p>
            <a:r>
              <a:rPr lang="da-DK" sz="2400" b="1" dirty="0" smtClean="0"/>
              <a:t>Teststørrelse:</a:t>
            </a:r>
          </a:p>
          <a:p>
            <a:endParaRPr lang="da-DK" sz="2400" dirty="0" smtClean="0"/>
          </a:p>
          <a:p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	hvor                  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148064" y="141277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11760" y="263691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79912" y="4365104"/>
          <a:ext cx="1421578" cy="864096"/>
        </p:xfrm>
        <a:graphic>
          <a:graphicData uri="http://schemas.openxmlformats.org/presentationml/2006/ole">
            <p:oleObj spid="_x0000_s4098" name="Ligning" r:id="rId3" imgW="647640" imgH="39348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541957" y="5229200"/>
          <a:ext cx="1517875" cy="554608"/>
        </p:xfrm>
        <a:graphic>
          <a:graphicData uri="http://schemas.openxmlformats.org/presentationml/2006/ole">
            <p:oleObj spid="_x0000_s4099" name="Ligning" r:id="rId4" imgW="660240" imgH="241200" progId="Equation.3">
              <p:embed/>
            </p:oleObj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572000" y="306896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30725"/>
          </a:xfrm>
        </p:spPr>
        <p:txBody>
          <a:bodyPr/>
          <a:lstStyle/>
          <a:p>
            <a:r>
              <a:rPr lang="da-DK" sz="2200" i="1" dirty="0" smtClean="0"/>
              <a:t>P</a:t>
            </a:r>
            <a:r>
              <a:rPr lang="da-DK" sz="2200" dirty="0" smtClean="0"/>
              <a:t>-værdien er sandsynligheden for at observere en mindst lige så kritisk teststørrelse, som den der er observeret, hvis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-hypotesen (</a:t>
            </a:r>
            <a:r>
              <a:rPr lang="da-DK" sz="2200" i="1" dirty="0" smtClean="0">
                <a:latin typeface="Symbol" pitchFamily="18" charset="2"/>
              </a:rPr>
              <a:t>m </a:t>
            </a:r>
            <a:r>
              <a:rPr lang="da-DK" sz="2200" dirty="0" smtClean="0">
                <a:latin typeface="Symbol" pitchFamily="18" charset="2"/>
              </a:rPr>
              <a:t>=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baseline="-25000" dirty="0" smtClean="0">
                <a:latin typeface="Symbol" pitchFamily="18" charset="2"/>
              </a:rPr>
              <a:t>0</a:t>
            </a:r>
            <a:r>
              <a:rPr lang="da-DK" sz="2200" dirty="0" smtClean="0"/>
              <a:t>) er sand.</a:t>
            </a:r>
            <a:endParaRPr lang="da-DK" sz="2200" i="1" dirty="0" smtClean="0"/>
          </a:p>
          <a:p>
            <a:endParaRPr lang="da-DK" sz="1000" dirty="0" smtClean="0"/>
          </a:p>
          <a:p>
            <a:r>
              <a:rPr lang="da-DK" sz="2200" dirty="0" smtClean="0"/>
              <a:t>Hvis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-hypotesen (</a:t>
            </a:r>
            <a:r>
              <a:rPr lang="da-DK" sz="2200" i="1" dirty="0" smtClean="0">
                <a:latin typeface="Symbol" pitchFamily="18" charset="2"/>
              </a:rPr>
              <a:t>m </a:t>
            </a:r>
            <a:r>
              <a:rPr lang="da-DK" sz="2200" dirty="0" smtClean="0">
                <a:latin typeface="Symbol" pitchFamily="18" charset="2"/>
              </a:rPr>
              <a:t>=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baseline="-25000" dirty="0" smtClean="0">
                <a:latin typeface="Symbol" pitchFamily="18" charset="2"/>
              </a:rPr>
              <a:t>0</a:t>
            </a:r>
            <a:r>
              <a:rPr lang="da-DK" sz="2200" dirty="0" smtClean="0"/>
              <a:t>) er sand, så følger teststørrelsen en </a:t>
            </a:r>
            <a:r>
              <a:rPr lang="da-DK" sz="2200" i="1" dirty="0" smtClean="0"/>
              <a:t>t</a:t>
            </a:r>
            <a:r>
              <a:rPr lang="da-DK" sz="2200" dirty="0" smtClean="0"/>
              <a:t>-fordeling med </a:t>
            </a:r>
            <a:r>
              <a:rPr lang="da-DK" sz="2200" i="1" dirty="0" smtClean="0"/>
              <a:t>n</a:t>
            </a:r>
            <a:r>
              <a:rPr lang="da-DK" sz="2200" dirty="0" smtClean="0"/>
              <a:t>-1 frihedsgrader.</a:t>
            </a:r>
          </a:p>
          <a:p>
            <a:endParaRPr lang="da-DK" sz="1000" dirty="0" smtClean="0"/>
          </a:p>
          <a:p>
            <a:r>
              <a:rPr lang="da-DK" sz="2200" b="1" dirty="0" smtClean="0"/>
              <a:t>Eksempel</a:t>
            </a:r>
            <a:r>
              <a:rPr lang="da-DK" sz="2200" dirty="0" smtClean="0"/>
              <a:t>: Antag at </a:t>
            </a:r>
            <a:r>
              <a:rPr lang="da-DK" sz="2200" i="1" dirty="0" smtClean="0"/>
              <a:t>t</a:t>
            </a:r>
            <a:r>
              <a:rPr lang="da-DK" sz="2200" dirty="0" smtClean="0"/>
              <a:t>-værdien er 1.32: </a:t>
            </a:r>
          </a:p>
          <a:p>
            <a:endParaRPr lang="da-DK" sz="2400" dirty="0" smtClean="0"/>
          </a:p>
          <a:p>
            <a:endParaRPr lang="da-DK" sz="2400" dirty="0"/>
          </a:p>
        </p:txBody>
      </p:sp>
      <p:sp>
        <p:nvSpPr>
          <p:cNvPr id="5" name="Rectangle 4"/>
          <p:cNvSpPr/>
          <p:nvPr/>
        </p:nvSpPr>
        <p:spPr>
          <a:xfrm>
            <a:off x="5364088" y="4509120"/>
            <a:ext cx="1440160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/>
          <p:cNvSpPr/>
          <p:nvPr/>
        </p:nvSpPr>
        <p:spPr>
          <a:xfrm>
            <a:off x="2339752" y="4509120"/>
            <a:ext cx="1584176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Y:\undervisning\oeconF11\R\tplot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861048"/>
            <a:ext cx="4572000" cy="2276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for middelværdi: </a:t>
            </a:r>
            <a:r>
              <a:rPr lang="da-DK" i="1" dirty="0" smtClean="0"/>
              <a:t>P</a:t>
            </a:r>
            <a:r>
              <a:rPr lang="da-DK" dirty="0" smtClean="0"/>
              <a:t>-værdi</a:t>
            </a:r>
            <a:endParaRPr lang="da-DK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824028" y="5481228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383868" y="5481228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6056" y="5949280"/>
            <a:ext cx="7040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smtClean="0"/>
              <a:t>1.32  </a:t>
            </a:r>
            <a:endParaRPr lang="da-DK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5949280"/>
            <a:ext cx="7729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smtClean="0"/>
              <a:t> -1.32</a:t>
            </a:r>
            <a:endParaRPr lang="da-DK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4149080"/>
            <a:ext cx="127951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+mn-lt"/>
              </a:rPr>
              <a:t>P</a:t>
            </a:r>
            <a:r>
              <a:rPr lang="da-DK" dirty="0" smtClean="0">
                <a:latin typeface="+mn-lt"/>
              </a:rPr>
              <a:t>-værdien</a:t>
            </a:r>
            <a:endParaRPr lang="da-DK" i="1" dirty="0"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64088" y="6381328"/>
            <a:ext cx="2016224" cy="1588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4088" y="6381328"/>
            <a:ext cx="1973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>
                <a:latin typeface="+mn-lt"/>
              </a:rPr>
              <a:t>Værdier af </a:t>
            </a:r>
            <a:r>
              <a:rPr lang="da-DK" sz="1000" i="1" dirty="0" smtClean="0">
                <a:latin typeface="+mn-lt"/>
              </a:rPr>
              <a:t>t</a:t>
            </a:r>
            <a:r>
              <a:rPr lang="da-DK" sz="1000" dirty="0" smtClean="0">
                <a:latin typeface="+mn-lt"/>
              </a:rPr>
              <a:t> mere kritiske for H</a:t>
            </a:r>
            <a:r>
              <a:rPr lang="da-DK" sz="1000" baseline="-25000" dirty="0" smtClean="0">
                <a:latin typeface="+mn-lt"/>
              </a:rPr>
              <a:t>0</a:t>
            </a:r>
            <a:endParaRPr lang="da-DK" sz="1000" baseline="-250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2195736" y="6381328"/>
            <a:ext cx="1728192" cy="1588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07704" y="6381328"/>
            <a:ext cx="1973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>
                <a:latin typeface="+mn-lt"/>
              </a:rPr>
              <a:t>Værdier af </a:t>
            </a:r>
            <a:r>
              <a:rPr lang="da-DK" sz="1000" i="1" dirty="0" smtClean="0">
                <a:latin typeface="+mn-lt"/>
              </a:rPr>
              <a:t>t</a:t>
            </a:r>
            <a:r>
              <a:rPr lang="da-DK" sz="1000" dirty="0" smtClean="0">
                <a:latin typeface="+mn-lt"/>
              </a:rPr>
              <a:t> mere kritiske for H</a:t>
            </a:r>
            <a:r>
              <a:rPr lang="da-DK" sz="1000" baseline="-25000" dirty="0" smtClean="0">
                <a:latin typeface="+mn-lt"/>
              </a:rPr>
              <a:t>0</a:t>
            </a:r>
            <a:endParaRPr lang="da-DK" sz="1000" baseline="-25000" dirty="0">
              <a:latin typeface="+mn-lt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63888" y="4245429"/>
            <a:ext cx="2945769" cy="1343811"/>
          </a:xfrm>
          <a:custGeom>
            <a:avLst/>
            <a:gdLst>
              <a:gd name="connsiteX0" fmla="*/ 0 w 2775857"/>
              <a:gd name="connsiteY0" fmla="*/ 1230085 h 1230085"/>
              <a:gd name="connsiteX1" fmla="*/ 1850571 w 2775857"/>
              <a:gd name="connsiteY1" fmla="*/ 217714 h 1230085"/>
              <a:gd name="connsiteX2" fmla="*/ 2775857 w 2775857"/>
              <a:gd name="connsiteY2" fmla="*/ 0 h 12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5857" h="1230085">
                <a:moveTo>
                  <a:pt x="0" y="1230085"/>
                </a:moveTo>
                <a:cubicBezTo>
                  <a:pt x="693964" y="826406"/>
                  <a:pt x="1387928" y="422728"/>
                  <a:pt x="1850571" y="217714"/>
                </a:cubicBezTo>
                <a:cubicBezTo>
                  <a:pt x="2313214" y="12700"/>
                  <a:pt x="2544535" y="6350"/>
                  <a:pt x="2775857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Freeform 21"/>
          <p:cNvSpPr/>
          <p:nvPr/>
        </p:nvSpPr>
        <p:spPr>
          <a:xfrm>
            <a:off x="5455557" y="4267200"/>
            <a:ext cx="771072" cy="1317171"/>
          </a:xfrm>
          <a:custGeom>
            <a:avLst/>
            <a:gdLst>
              <a:gd name="connsiteX0" fmla="*/ 259443 w 771072"/>
              <a:gd name="connsiteY0" fmla="*/ 1317171 h 1317171"/>
              <a:gd name="connsiteX1" fmla="*/ 85272 w 771072"/>
              <a:gd name="connsiteY1" fmla="*/ 544286 h 1317171"/>
              <a:gd name="connsiteX2" fmla="*/ 771072 w 771072"/>
              <a:gd name="connsiteY2" fmla="*/ 0 h 131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1072" h="1317171">
                <a:moveTo>
                  <a:pt x="259443" y="1317171"/>
                </a:moveTo>
                <a:cubicBezTo>
                  <a:pt x="129721" y="1040493"/>
                  <a:pt x="0" y="763815"/>
                  <a:pt x="85272" y="544286"/>
                </a:cubicBezTo>
                <a:cubicBezTo>
                  <a:pt x="170544" y="324757"/>
                  <a:pt x="470808" y="162378"/>
                  <a:pt x="771072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for middelværdi: Konklusion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Jo mindre </a:t>
            </a:r>
            <a:r>
              <a:rPr lang="da-DK" sz="2400" i="1" dirty="0" smtClean="0"/>
              <a:t>P</a:t>
            </a:r>
            <a:r>
              <a:rPr lang="da-DK" sz="2400" dirty="0" smtClean="0"/>
              <a:t>-værdi, jo mindre tror vi på </a:t>
            </a:r>
            <a:r>
              <a:rPr lang="da-DK" sz="2400" dirty="0" err="1" smtClean="0"/>
              <a:t>nul-hypotesen</a:t>
            </a:r>
            <a:r>
              <a:rPr lang="da-DK" sz="2400" dirty="0" smtClean="0"/>
              <a:t>.</a:t>
            </a:r>
            <a:endParaRPr lang="da-DK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Eksempel: Hvor langt på literen?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da-DK" sz="2400" dirty="0" smtClean="0"/>
              <a:t>En </a:t>
            </a:r>
            <a:r>
              <a:rPr lang="da-DK" sz="2400" dirty="0" err="1" smtClean="0"/>
              <a:t>bil-producent</a:t>
            </a:r>
            <a:r>
              <a:rPr lang="da-DK" sz="2400" dirty="0" smtClean="0"/>
              <a:t> påstår at en specifik model kører 13.2 km/l. Holder det i praksis?</a:t>
            </a:r>
          </a:p>
          <a:p>
            <a:r>
              <a:rPr lang="da-DK" sz="2400" i="1" dirty="0" smtClean="0"/>
              <a:t>n </a:t>
            </a:r>
            <a:r>
              <a:rPr lang="da-DK" sz="2400" dirty="0" smtClean="0"/>
              <a:t>= 132 ejere af den givne model har </a:t>
            </a:r>
            <a:r>
              <a:rPr lang="da-DK" sz="2400" dirty="0" err="1" smtClean="0"/>
              <a:t>indrapporteret</a:t>
            </a:r>
            <a:r>
              <a:rPr lang="da-DK" sz="2400" dirty="0" smtClean="0"/>
              <a:t> deres forbrug.</a:t>
            </a:r>
          </a:p>
          <a:p>
            <a:r>
              <a:rPr lang="da-DK" sz="2400" dirty="0" smtClean="0"/>
              <a:t>Gennemsnitsforbruget er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= 12.97</a:t>
            </a:r>
            <a:r>
              <a:rPr lang="da-DK" sz="2400" dirty="0" smtClean="0"/>
              <a:t> og standardafvigelsen er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1.02</a:t>
            </a:r>
            <a:r>
              <a:rPr lang="da-DK" sz="2400" dirty="0" smtClean="0"/>
              <a:t>.</a:t>
            </a:r>
          </a:p>
          <a:p>
            <a:endParaRPr lang="da-DK" sz="2400" dirty="0" smtClean="0"/>
          </a:p>
          <a:p>
            <a:r>
              <a:rPr lang="da-DK" sz="2400" dirty="0" smtClean="0"/>
              <a:t>Test hypotesen H</a:t>
            </a:r>
            <a:r>
              <a:rPr lang="da-DK" sz="2400" baseline="-25000" dirty="0" smtClean="0"/>
              <a:t>0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dirty="0" smtClean="0"/>
              <a:t> = 13.2   vs.   H</a:t>
            </a:r>
            <a:r>
              <a:rPr lang="da-DK" sz="2400" baseline="-25000" dirty="0" smtClean="0"/>
              <a:t>a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</a:t>
            </a:r>
            <a:r>
              <a:rPr lang="da-DK" sz="2400" dirty="0" smtClean="0"/>
              <a:t>13.2</a:t>
            </a:r>
            <a:endParaRPr lang="da-DK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55976" y="2924944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32025" t="56279" r="25976" b="25241"/>
          <a:stretch>
            <a:fillRect/>
          </a:stretch>
        </p:blipFill>
        <p:spPr bwMode="auto">
          <a:xfrm>
            <a:off x="1475656" y="4365104"/>
            <a:ext cx="57606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i SPSS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da-DK" sz="2200" dirty="0" err="1" smtClean="0">
                <a:latin typeface="Consolas" pitchFamily="49" charset="0"/>
              </a:rPr>
              <a:t>Analyze</a:t>
            </a:r>
            <a:r>
              <a:rPr lang="da-DK" sz="2200" dirty="0" smtClean="0">
                <a:latin typeface="Consolas" pitchFamily="49" charset="0"/>
              </a:rPr>
              <a:t> </a:t>
            </a:r>
            <a:r>
              <a:rPr lang="da-DK" sz="2200" dirty="0" err="1" smtClean="0">
                <a:latin typeface="Arial"/>
                <a:cs typeface="Arial"/>
              </a:rPr>
              <a:t>→</a:t>
            </a:r>
            <a:r>
              <a:rPr lang="da-DK" sz="2200" dirty="0" err="1" smtClean="0">
                <a:latin typeface="Consolas" pitchFamily="49" charset="0"/>
              </a:rPr>
              <a:t>Compare</a:t>
            </a:r>
            <a:r>
              <a:rPr lang="da-DK" sz="2200" dirty="0" smtClean="0">
                <a:latin typeface="Consolas" pitchFamily="49" charset="0"/>
              </a:rPr>
              <a:t> </a:t>
            </a:r>
            <a:r>
              <a:rPr lang="da-DK" sz="2200" dirty="0" err="1" smtClean="0">
                <a:latin typeface="Consolas" pitchFamily="49" charset="0"/>
              </a:rPr>
              <a:t>Means</a:t>
            </a:r>
            <a:r>
              <a:rPr lang="da-DK" sz="2200" dirty="0" smtClean="0">
                <a:latin typeface="Consolas" pitchFamily="49" charset="0"/>
              </a:rPr>
              <a:t> </a:t>
            </a:r>
            <a:r>
              <a:rPr lang="da-DK" sz="2200" dirty="0" smtClean="0">
                <a:cs typeface="Arial"/>
              </a:rPr>
              <a:t>→ </a:t>
            </a:r>
            <a:r>
              <a:rPr lang="da-DK" sz="2200" dirty="0" err="1" smtClean="0">
                <a:latin typeface="Consolas" pitchFamily="49" charset="0"/>
              </a:rPr>
              <a:t>One-Sample</a:t>
            </a:r>
            <a:r>
              <a:rPr lang="da-DK" sz="2200" dirty="0" smtClean="0">
                <a:latin typeface="Consolas" pitchFamily="49" charset="0"/>
              </a:rPr>
              <a:t> T Test</a:t>
            </a:r>
            <a:endParaRPr lang="da-DK" sz="2200" dirty="0">
              <a:latin typeface="Consolas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36959" r="32276" b="33961"/>
          <a:stretch>
            <a:fillRect/>
          </a:stretch>
        </p:blipFill>
        <p:spPr bwMode="auto">
          <a:xfrm>
            <a:off x="2195736" y="1700808"/>
            <a:ext cx="424847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47864" y="5229200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4716016" y="5733256"/>
            <a:ext cx="124906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+mn-lt"/>
              </a:rPr>
              <a:t>P</a:t>
            </a:r>
            <a:r>
              <a:rPr lang="da-DK" dirty="0" smtClean="0">
                <a:latin typeface="+mn-lt"/>
              </a:rPr>
              <a:t>-værdien</a:t>
            </a:r>
            <a:endParaRPr lang="da-DK" i="1" baseline="-25000" dirty="0">
              <a:latin typeface="+mn-lt"/>
            </a:endParaRPr>
          </a:p>
        </p:txBody>
      </p:sp>
      <p:cxnSp>
        <p:nvCxnSpPr>
          <p:cNvPr id="8" name="Straight Connector 7"/>
          <p:cNvCxnSpPr>
            <a:stCxn id="6" idx="1"/>
            <a:endCxn id="5" idx="5"/>
          </p:cNvCxnSpPr>
          <p:nvPr/>
        </p:nvCxnSpPr>
        <p:spPr>
          <a:xfrm rot="10800000">
            <a:off x="4208342" y="5782364"/>
            <a:ext cx="507675" cy="1355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644008" y="3429000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6588224" y="3284984"/>
            <a:ext cx="39466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i="1" dirty="0" smtClean="0"/>
              <a:t>m</a:t>
            </a:r>
            <a:r>
              <a:rPr lang="da-DK" baseline="-25000" dirty="0" smtClean="0"/>
              <a:t>0</a:t>
            </a:r>
            <a:endParaRPr lang="da-DK" i="1" baseline="-25000" dirty="0"/>
          </a:p>
        </p:txBody>
      </p:sp>
      <p:cxnSp>
        <p:nvCxnSpPr>
          <p:cNvPr id="13" name="Straight Connector 12"/>
          <p:cNvCxnSpPr>
            <a:stCxn id="12" idx="1"/>
            <a:endCxn id="11" idx="6"/>
          </p:cNvCxnSpPr>
          <p:nvPr/>
        </p:nvCxnSpPr>
        <p:spPr>
          <a:xfrm rot="10800000" flipV="1">
            <a:off x="5364088" y="3469650"/>
            <a:ext cx="1224136" cy="1753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To-sidet</a:t>
            </a:r>
            <a:r>
              <a:rPr lang="da-DK" dirty="0" smtClean="0"/>
              <a:t> test og </a:t>
            </a:r>
            <a:r>
              <a:rPr lang="da-DK" dirty="0" err="1" smtClean="0"/>
              <a:t>Konfidensintervaller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0725"/>
          </a:xfrm>
        </p:spPr>
        <p:txBody>
          <a:bodyPr/>
          <a:lstStyle/>
          <a:p>
            <a:r>
              <a:rPr lang="da-DK" sz="2400" dirty="0" smtClean="0"/>
              <a:t>Hvis vi udregner et 95% konfidensinterval for middelværdien får vi</a:t>
            </a:r>
          </a:p>
          <a:p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smtClean="0"/>
              <a:t>Bemærk at </a:t>
            </a:r>
            <a:r>
              <a:rPr lang="da-DK" sz="2400" dirty="0" err="1" smtClean="0"/>
              <a:t>konf</a:t>
            </a:r>
            <a:r>
              <a:rPr lang="da-DK" sz="2400" dirty="0" smtClean="0"/>
              <a:t>. intervallet </a:t>
            </a:r>
            <a:r>
              <a:rPr lang="da-DK" sz="2400" i="1" dirty="0" smtClean="0"/>
              <a:t>ikke</a:t>
            </a:r>
            <a:r>
              <a:rPr lang="da-DK" sz="2400" dirty="0" smtClean="0"/>
              <a:t> indeholder 13.2!</a:t>
            </a:r>
          </a:p>
          <a:p>
            <a:r>
              <a:rPr lang="da-DK" sz="2200" b="1" dirty="0" smtClean="0"/>
              <a:t>Intuition</a:t>
            </a:r>
            <a:r>
              <a:rPr lang="da-DK" sz="2200" dirty="0" smtClean="0"/>
              <a:t>: Da et 95% </a:t>
            </a:r>
            <a:r>
              <a:rPr lang="da-DK" sz="2200" dirty="0" err="1" smtClean="0"/>
              <a:t>konf</a:t>
            </a:r>
            <a:r>
              <a:rPr lang="da-DK" sz="2200" dirty="0" smtClean="0"/>
              <a:t>. interval </a:t>
            </a:r>
            <a:r>
              <a:rPr lang="da-DK" sz="2200" i="1" dirty="0" smtClean="0"/>
              <a:t>ikke</a:t>
            </a:r>
            <a:r>
              <a:rPr lang="da-DK" sz="2200" dirty="0" smtClean="0"/>
              <a:t> indeholder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baseline="-25000" dirty="0" smtClean="0">
                <a:latin typeface="Symbol" pitchFamily="18" charset="2"/>
              </a:rPr>
              <a:t>0</a:t>
            </a:r>
            <a:r>
              <a:rPr lang="da-DK" sz="2200" dirty="0" smtClean="0"/>
              <a:t>, så bør vi afvise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.</a:t>
            </a:r>
          </a:p>
          <a:p>
            <a:endParaRPr lang="da-DK" sz="2200" dirty="0" smtClean="0"/>
          </a:p>
          <a:p>
            <a:r>
              <a:rPr lang="da-DK" sz="2200" b="1" dirty="0" smtClean="0"/>
              <a:t>Præcist</a:t>
            </a:r>
            <a:r>
              <a:rPr lang="da-DK" sz="2200" dirty="0" smtClean="0"/>
              <a:t>: Hvis vi afviser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, når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baseline="-25000" dirty="0" smtClean="0">
                <a:latin typeface="Symbol" pitchFamily="18" charset="2"/>
              </a:rPr>
              <a:t>0</a:t>
            </a:r>
            <a:r>
              <a:rPr lang="da-DK" sz="2200" dirty="0" smtClean="0"/>
              <a:t> </a:t>
            </a:r>
            <a:r>
              <a:rPr lang="da-DK" sz="2200" i="1" dirty="0" smtClean="0"/>
              <a:t>ikke</a:t>
            </a:r>
            <a:r>
              <a:rPr lang="da-DK" sz="2200" dirty="0" smtClean="0"/>
              <a:t> er i et 95% </a:t>
            </a:r>
            <a:r>
              <a:rPr lang="da-DK" sz="2200" dirty="0" err="1" smtClean="0"/>
              <a:t>konf</a:t>
            </a:r>
            <a:r>
              <a:rPr lang="da-DK" sz="2200" dirty="0" smtClean="0"/>
              <a:t>. interval, så svarer det præcist til at afvise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, når </a:t>
            </a:r>
            <a:r>
              <a:rPr lang="da-DK" sz="2200" i="1" dirty="0" smtClean="0"/>
              <a:t>P</a:t>
            </a:r>
            <a:r>
              <a:rPr lang="da-DK" sz="2200" dirty="0" smtClean="0"/>
              <a:t> &lt; 0.05.</a:t>
            </a:r>
          </a:p>
          <a:p>
            <a:endParaRPr lang="da-DK" sz="2200" b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1640" y="2073474"/>
          <a:ext cx="1440160" cy="779103"/>
        </p:xfrm>
        <a:graphic>
          <a:graphicData uri="http://schemas.openxmlformats.org/presentationml/2006/ole">
            <p:oleObj spid="_x0000_s6146" name="Ligning" r:id="rId3" imgW="774360" imgH="41904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129731" y="2145482"/>
          <a:ext cx="5546725" cy="779462"/>
        </p:xfrm>
        <a:graphic>
          <a:graphicData uri="http://schemas.openxmlformats.org/presentationml/2006/ole">
            <p:oleObj spid="_x0000_s6147" name="Ligning" r:id="rId4" imgW="298440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En-sidet</a:t>
            </a:r>
            <a:r>
              <a:rPr lang="da-DK" dirty="0" smtClean="0"/>
              <a:t> test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r>
              <a:rPr lang="da-DK" sz="2200" b="1" dirty="0" err="1" smtClean="0"/>
              <a:t>Nul-hypotesen</a:t>
            </a:r>
            <a:r>
              <a:rPr lang="da-DK" sz="2200" dirty="0" smtClean="0"/>
              <a:t> har formen</a:t>
            </a:r>
          </a:p>
          <a:p>
            <a:pPr lvl="1"/>
            <a:r>
              <a:rPr lang="da-DK" sz="2200" dirty="0" smtClean="0"/>
              <a:t>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: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dirty="0" smtClean="0"/>
              <a:t> =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baseline="-25000" dirty="0" smtClean="0"/>
              <a:t>0		</a:t>
            </a:r>
          </a:p>
          <a:p>
            <a:r>
              <a:rPr lang="da-DK" sz="2200" b="1" dirty="0" smtClean="0"/>
              <a:t>Alternativ-hypotesen</a:t>
            </a:r>
          </a:p>
          <a:p>
            <a:pPr lvl="1"/>
            <a:r>
              <a:rPr lang="da-DK" sz="2200" dirty="0" smtClean="0"/>
              <a:t>H</a:t>
            </a:r>
            <a:r>
              <a:rPr lang="da-DK" sz="2200" baseline="-25000" dirty="0" smtClean="0"/>
              <a:t>a</a:t>
            </a:r>
            <a:r>
              <a:rPr lang="da-DK" sz="2200" dirty="0" smtClean="0"/>
              <a:t>: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dirty="0" smtClean="0"/>
              <a:t> </a:t>
            </a:r>
            <a:r>
              <a:rPr lang="da-DK" sz="2200" dirty="0" smtClean="0">
                <a:sym typeface="Symbol"/>
              </a:rPr>
              <a:t>&lt;</a:t>
            </a:r>
            <a:r>
              <a:rPr lang="da-DK" sz="2200" dirty="0" smtClean="0"/>
              <a:t>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baseline="-25000" dirty="0" smtClean="0"/>
              <a:t>0	</a:t>
            </a:r>
            <a:endParaRPr lang="da-DK" sz="2200" dirty="0" smtClean="0">
              <a:latin typeface="Symbol" pitchFamily="18" charset="2"/>
            </a:endParaRPr>
          </a:p>
          <a:p>
            <a:r>
              <a:rPr lang="da-DK" sz="2200" b="1" dirty="0" smtClean="0"/>
              <a:t>Teststørrelse</a:t>
            </a:r>
          </a:p>
          <a:p>
            <a:endParaRPr lang="da-DK" sz="2200" b="1" dirty="0" smtClean="0"/>
          </a:p>
          <a:p>
            <a:pPr lvl="1"/>
            <a:r>
              <a:rPr lang="da-DK" sz="2200" b="1" dirty="0" smtClean="0"/>
              <a:t> </a:t>
            </a:r>
          </a:p>
          <a:p>
            <a:endParaRPr lang="da-DK" sz="2200" dirty="0" smtClean="0"/>
          </a:p>
          <a:p>
            <a:r>
              <a:rPr lang="da-DK" sz="2200" b="1" i="1" dirty="0" smtClean="0"/>
              <a:t>P</a:t>
            </a:r>
            <a:r>
              <a:rPr lang="da-DK" sz="2200" b="1" dirty="0" smtClean="0"/>
              <a:t>-værdi</a:t>
            </a:r>
          </a:p>
          <a:p>
            <a:endParaRPr lang="da-DK" sz="2200" b="1" baseline="-25000" dirty="0" smtClean="0"/>
          </a:p>
          <a:p>
            <a:endParaRPr lang="da-DK" sz="2200" b="1" baseline="-25000" dirty="0" smtClean="0"/>
          </a:p>
          <a:p>
            <a:r>
              <a:rPr lang="da-DK" sz="2200" dirty="0" smtClean="0"/>
              <a:t>Hvad med bilproducenten? </a:t>
            </a:r>
            <a:endParaRPr lang="da-DK" sz="2200" baseline="-250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259632" y="3717032"/>
          <a:ext cx="1422400" cy="863600"/>
        </p:xfrm>
        <a:graphic>
          <a:graphicData uri="http://schemas.openxmlformats.org/presentationml/2006/ole">
            <p:oleObj spid="_x0000_s35842" name="Ligning" r:id="rId3" imgW="647640" imgH="39348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580515" y="2996952"/>
            <a:ext cx="1584176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2" descr="Y:\undervisning\oeconF11\R\tplot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507" y="2348880"/>
            <a:ext cx="4572000" cy="2276475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 rot="5400000">
            <a:off x="4624631" y="3969060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59921" y="4437112"/>
            <a:ext cx="2487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da-DK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3436499" y="4869160"/>
            <a:ext cx="1728192" cy="1588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48467" y="4869160"/>
            <a:ext cx="1973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>
                <a:latin typeface="+mn-lt"/>
              </a:rPr>
              <a:t>Værdier af </a:t>
            </a:r>
            <a:r>
              <a:rPr lang="da-DK" sz="1000" i="1" dirty="0" smtClean="0">
                <a:latin typeface="+mn-lt"/>
              </a:rPr>
              <a:t>t</a:t>
            </a:r>
            <a:r>
              <a:rPr lang="da-DK" sz="1000" dirty="0" smtClean="0">
                <a:latin typeface="+mn-lt"/>
              </a:rPr>
              <a:t> mere kritiske for H</a:t>
            </a:r>
            <a:r>
              <a:rPr lang="da-DK" sz="1000" baseline="-25000" dirty="0" smtClean="0">
                <a:latin typeface="+mn-lt"/>
              </a:rPr>
              <a:t>0</a:t>
            </a:r>
            <a:endParaRPr lang="da-DK" sz="1000" baseline="-25000" dirty="0">
              <a:latin typeface="+mn-lt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804651" y="2733261"/>
            <a:ext cx="2945769" cy="1343811"/>
          </a:xfrm>
          <a:custGeom>
            <a:avLst/>
            <a:gdLst>
              <a:gd name="connsiteX0" fmla="*/ 0 w 2775857"/>
              <a:gd name="connsiteY0" fmla="*/ 1230085 h 1230085"/>
              <a:gd name="connsiteX1" fmla="*/ 1850571 w 2775857"/>
              <a:gd name="connsiteY1" fmla="*/ 217714 h 1230085"/>
              <a:gd name="connsiteX2" fmla="*/ 2775857 w 2775857"/>
              <a:gd name="connsiteY2" fmla="*/ 0 h 12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5857" h="1230085">
                <a:moveTo>
                  <a:pt x="0" y="1230085"/>
                </a:moveTo>
                <a:cubicBezTo>
                  <a:pt x="693964" y="826406"/>
                  <a:pt x="1387928" y="422728"/>
                  <a:pt x="1850571" y="217714"/>
                </a:cubicBezTo>
                <a:cubicBezTo>
                  <a:pt x="2313214" y="12700"/>
                  <a:pt x="2544535" y="6350"/>
                  <a:pt x="2775857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6876256" y="2636912"/>
            <a:ext cx="127951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+mn-lt"/>
              </a:rPr>
              <a:t>P</a:t>
            </a:r>
            <a:r>
              <a:rPr lang="da-DK" dirty="0" smtClean="0">
                <a:latin typeface="+mn-lt"/>
              </a:rPr>
              <a:t>-værdien</a:t>
            </a:r>
            <a:endParaRPr lang="da-DK" i="1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780928"/>
            <a:ext cx="8208912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ctangle 3"/>
          <p:cNvSpPr/>
          <p:nvPr/>
        </p:nvSpPr>
        <p:spPr>
          <a:xfrm>
            <a:off x="467544" y="1124744"/>
            <a:ext cx="8208912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Hypoteser og Test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/>
          <a:lstStyle/>
          <a:p>
            <a:r>
              <a:rPr lang="da-DK" sz="2000" b="1" dirty="0" smtClean="0"/>
              <a:t>Hypotese</a:t>
            </a:r>
          </a:p>
          <a:p>
            <a:pPr lvl="1"/>
            <a:r>
              <a:rPr lang="da-DK" sz="2000" dirty="0" smtClean="0"/>
              <a:t>I statistik er en hypotesen en påstand om en populationsparameter. Typisk en påstand om at parameteren tager en bestemt værdi.</a:t>
            </a:r>
          </a:p>
          <a:p>
            <a:pPr lvl="1"/>
            <a:endParaRPr lang="da-DK" sz="2000" dirty="0" smtClean="0"/>
          </a:p>
          <a:p>
            <a:r>
              <a:rPr lang="da-DK" sz="2000" b="1" dirty="0" smtClean="0"/>
              <a:t>Signifikanstest</a:t>
            </a:r>
            <a:endParaRPr lang="da-DK" sz="2000" dirty="0" smtClean="0"/>
          </a:p>
          <a:p>
            <a:pPr lvl="1"/>
            <a:r>
              <a:rPr lang="da-DK" sz="2000" dirty="0" smtClean="0"/>
              <a:t>En signifikanstest opsummerer, på baggrund af data, beviser for/imod hypotesen.</a:t>
            </a:r>
          </a:p>
          <a:p>
            <a:pPr lvl="1"/>
            <a:endParaRPr lang="da-DK" sz="2000" dirty="0" smtClean="0"/>
          </a:p>
          <a:p>
            <a:r>
              <a:rPr lang="da-DK" sz="2000" b="1" dirty="0" smtClean="0"/>
              <a:t>Eksempel</a:t>
            </a:r>
            <a:endParaRPr lang="da-DK" sz="2000" dirty="0" smtClean="0"/>
          </a:p>
          <a:p>
            <a:pPr lvl="1"/>
            <a:r>
              <a:rPr lang="da-DK" sz="2000" dirty="0" smtClean="0"/>
              <a:t>En virksomhed har 50/50 kønsfordeling blandt dem der kan forfremmes. 9 af 10 forfremmelser går til mænd. Virksomhedens påstand: Der er ingen kønsdiskriminering. Det skal testes!</a:t>
            </a:r>
            <a:endParaRPr lang="da-DK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067944" y="3789040"/>
            <a:ext cx="3312368" cy="1872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0725"/>
          </a:xfrm>
        </p:spPr>
        <p:txBody>
          <a:bodyPr/>
          <a:lstStyle/>
          <a:p>
            <a:r>
              <a:rPr lang="da-DK" sz="2200" dirty="0" smtClean="0"/>
              <a:t>Bilproducenten igen</a:t>
            </a:r>
          </a:p>
          <a:p>
            <a:r>
              <a:rPr lang="da-DK" sz="2200" b="1" dirty="0" err="1" smtClean="0"/>
              <a:t>Nul-hypotesen</a:t>
            </a:r>
            <a:r>
              <a:rPr lang="da-DK" sz="2200" dirty="0" smtClean="0"/>
              <a:t> har formen</a:t>
            </a:r>
          </a:p>
          <a:p>
            <a:pPr lvl="1"/>
            <a:r>
              <a:rPr lang="da-DK" sz="2200" dirty="0" smtClean="0"/>
              <a:t>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: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dirty="0" smtClean="0"/>
              <a:t> =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baseline="-25000" dirty="0" smtClean="0"/>
              <a:t>0		</a:t>
            </a:r>
          </a:p>
          <a:p>
            <a:r>
              <a:rPr lang="da-DK" sz="2200" b="1" dirty="0" smtClean="0"/>
              <a:t>Alternativ-hypotesen</a:t>
            </a:r>
          </a:p>
          <a:p>
            <a:pPr lvl="1"/>
            <a:r>
              <a:rPr lang="da-DK" sz="2200" dirty="0" smtClean="0"/>
              <a:t>H</a:t>
            </a:r>
            <a:r>
              <a:rPr lang="da-DK" sz="2200" baseline="-25000" dirty="0" smtClean="0"/>
              <a:t>a</a:t>
            </a:r>
            <a:r>
              <a:rPr lang="da-DK" sz="2200" dirty="0" smtClean="0"/>
              <a:t>: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dirty="0" smtClean="0"/>
              <a:t> </a:t>
            </a:r>
            <a:r>
              <a:rPr lang="da-DK" sz="2200" dirty="0" smtClean="0">
                <a:sym typeface="Symbol"/>
              </a:rPr>
              <a:t>&lt;</a:t>
            </a:r>
            <a:r>
              <a:rPr lang="da-DK" sz="2200" dirty="0" smtClean="0"/>
              <a:t>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baseline="-25000" dirty="0" smtClean="0"/>
              <a:t>0	</a:t>
            </a:r>
            <a:r>
              <a:rPr lang="da-DK" sz="2200" dirty="0" smtClean="0"/>
              <a:t>Bilerne kører </a:t>
            </a:r>
            <a:r>
              <a:rPr lang="da-DK" sz="2200" i="1" dirty="0" smtClean="0"/>
              <a:t>kortere</a:t>
            </a:r>
            <a:r>
              <a:rPr lang="da-DK" sz="2200" dirty="0" smtClean="0"/>
              <a:t> pr. liter end påstået</a:t>
            </a:r>
            <a:endParaRPr lang="da-DK" sz="2200" baseline="-25000" dirty="0" smtClean="0"/>
          </a:p>
          <a:p>
            <a:pPr lvl="1"/>
            <a:r>
              <a:rPr lang="da-DK" sz="2200" dirty="0" smtClean="0"/>
              <a:t>H</a:t>
            </a:r>
            <a:r>
              <a:rPr lang="da-DK" sz="2200" baseline="-25000" dirty="0" smtClean="0"/>
              <a:t>a</a:t>
            </a:r>
            <a:r>
              <a:rPr lang="da-DK" sz="2200" dirty="0" smtClean="0"/>
              <a:t>: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dirty="0" smtClean="0"/>
              <a:t> </a:t>
            </a:r>
            <a:r>
              <a:rPr lang="da-DK" sz="2200" dirty="0" smtClean="0">
                <a:sym typeface="Symbol"/>
              </a:rPr>
              <a:t>&lt;</a:t>
            </a:r>
            <a:r>
              <a:rPr lang="da-DK" sz="2200" dirty="0" smtClean="0"/>
              <a:t>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baseline="-25000" dirty="0" smtClean="0"/>
              <a:t>0	</a:t>
            </a:r>
            <a:r>
              <a:rPr lang="da-DK" sz="2200" dirty="0" smtClean="0"/>
              <a:t>Bilerne kører </a:t>
            </a:r>
            <a:r>
              <a:rPr lang="da-DK" sz="2200" i="1" dirty="0" smtClean="0"/>
              <a:t>længere</a:t>
            </a:r>
            <a:r>
              <a:rPr lang="da-DK" sz="2200" dirty="0" smtClean="0"/>
              <a:t> pr. liter end påstået</a:t>
            </a:r>
            <a:endParaRPr lang="da-DK" sz="2200" baseline="-25000" dirty="0" smtClean="0"/>
          </a:p>
          <a:p>
            <a:pPr lvl="1"/>
            <a:endParaRPr lang="da-DK" sz="2200" dirty="0"/>
          </a:p>
        </p:txBody>
      </p:sp>
      <p:sp>
        <p:nvSpPr>
          <p:cNvPr id="17" name="Rectangle 16"/>
          <p:cNvSpPr/>
          <p:nvPr/>
        </p:nvSpPr>
        <p:spPr>
          <a:xfrm>
            <a:off x="2915816" y="4293096"/>
            <a:ext cx="115212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8" name="Picture 2" descr="Y:\undervisning\oeconF11\R\tplot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645024"/>
            <a:ext cx="4572000" cy="2276475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5400000">
            <a:off x="3563888" y="5229200"/>
            <a:ext cx="1008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71405" y="5733256"/>
            <a:ext cx="10005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=-2.162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608" y="4653136"/>
            <a:ext cx="234872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+mn-lt"/>
              </a:rPr>
              <a:t>P</a:t>
            </a:r>
            <a:r>
              <a:rPr lang="da-DK" dirty="0" smtClean="0">
                <a:latin typeface="+mn-lt"/>
              </a:rPr>
              <a:t>-værdien: H</a:t>
            </a:r>
            <a:r>
              <a:rPr lang="da-DK" baseline="-25000" dirty="0" smtClean="0">
                <a:latin typeface="+mn-lt"/>
              </a:rPr>
              <a:t>a</a:t>
            </a:r>
            <a:r>
              <a:rPr lang="da-DK" dirty="0" smtClean="0">
                <a:latin typeface="+mn-lt"/>
              </a:rPr>
              <a:t>:</a:t>
            </a:r>
            <a:r>
              <a:rPr lang="da-DK" dirty="0" smtClean="0"/>
              <a:t> </a:t>
            </a:r>
            <a:r>
              <a:rPr lang="da-DK" i="1" dirty="0" smtClean="0"/>
              <a:t>m</a:t>
            </a:r>
            <a:r>
              <a:rPr lang="da-DK" dirty="0" smtClean="0"/>
              <a:t> </a:t>
            </a:r>
            <a:r>
              <a:rPr lang="da-DK" dirty="0" smtClean="0">
                <a:sym typeface="Symbol"/>
              </a:rPr>
              <a:t>&lt;</a:t>
            </a:r>
            <a:r>
              <a:rPr lang="da-DK" dirty="0" smtClean="0"/>
              <a:t> </a:t>
            </a:r>
            <a:r>
              <a:rPr lang="da-DK" i="1" dirty="0" smtClean="0"/>
              <a:t>m</a:t>
            </a:r>
            <a:r>
              <a:rPr lang="da-DK" baseline="-25000" dirty="0" smtClean="0"/>
              <a:t>0</a:t>
            </a:r>
            <a:endParaRPr lang="da-DK" i="1" dirty="0">
              <a:latin typeface="+mn-lt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047393" y="5018314"/>
            <a:ext cx="1817914" cy="435429"/>
          </a:xfrm>
          <a:custGeom>
            <a:avLst/>
            <a:gdLst>
              <a:gd name="connsiteX0" fmla="*/ 0 w 1817914"/>
              <a:gd name="connsiteY0" fmla="*/ 0 h 435429"/>
              <a:gd name="connsiteX1" fmla="*/ 413657 w 1817914"/>
              <a:gd name="connsiteY1" fmla="*/ 250372 h 435429"/>
              <a:gd name="connsiteX2" fmla="*/ 1817914 w 1817914"/>
              <a:gd name="connsiteY2" fmla="*/ 435429 h 43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7914" h="435429">
                <a:moveTo>
                  <a:pt x="0" y="0"/>
                </a:moveTo>
                <a:cubicBezTo>
                  <a:pt x="55335" y="88900"/>
                  <a:pt x="110671" y="177801"/>
                  <a:pt x="413657" y="250372"/>
                </a:cubicBezTo>
                <a:cubicBezTo>
                  <a:pt x="716643" y="322943"/>
                  <a:pt x="1267278" y="379186"/>
                  <a:pt x="1817914" y="43542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Freeform 34"/>
          <p:cNvSpPr/>
          <p:nvPr/>
        </p:nvSpPr>
        <p:spPr>
          <a:xfrm>
            <a:off x="5617907" y="4103914"/>
            <a:ext cx="1518558" cy="1175657"/>
          </a:xfrm>
          <a:custGeom>
            <a:avLst/>
            <a:gdLst>
              <a:gd name="connsiteX0" fmla="*/ 1469572 w 1518558"/>
              <a:gd name="connsiteY0" fmla="*/ 0 h 1175657"/>
              <a:gd name="connsiteX1" fmla="*/ 1273629 w 1518558"/>
              <a:gd name="connsiteY1" fmla="*/ 674915 h 1175657"/>
              <a:gd name="connsiteX2" fmla="*/ 0 w 1518558"/>
              <a:gd name="connsiteY2" fmla="*/ 1175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8558" h="1175657">
                <a:moveTo>
                  <a:pt x="1469572" y="0"/>
                </a:moveTo>
                <a:cubicBezTo>
                  <a:pt x="1494065" y="239486"/>
                  <a:pt x="1518558" y="478972"/>
                  <a:pt x="1273629" y="674915"/>
                </a:cubicBezTo>
                <a:cubicBezTo>
                  <a:pt x="1028700" y="870858"/>
                  <a:pt x="514350" y="1023257"/>
                  <a:pt x="0" y="117565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TextBox 33"/>
          <p:cNvSpPr txBox="1"/>
          <p:nvPr/>
        </p:nvSpPr>
        <p:spPr>
          <a:xfrm>
            <a:off x="6012160" y="3789040"/>
            <a:ext cx="233589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+mn-lt"/>
              </a:rPr>
              <a:t>P</a:t>
            </a:r>
            <a:r>
              <a:rPr lang="da-DK" dirty="0" smtClean="0">
                <a:latin typeface="+mn-lt"/>
              </a:rPr>
              <a:t>-værdien: H</a:t>
            </a:r>
            <a:r>
              <a:rPr lang="da-DK" baseline="-25000" dirty="0" smtClean="0">
                <a:latin typeface="+mn-lt"/>
              </a:rPr>
              <a:t>a</a:t>
            </a:r>
            <a:r>
              <a:rPr lang="da-DK" dirty="0" smtClean="0">
                <a:latin typeface="+mn-lt"/>
              </a:rPr>
              <a:t>:</a:t>
            </a:r>
            <a:r>
              <a:rPr lang="da-DK" dirty="0" smtClean="0"/>
              <a:t> </a:t>
            </a:r>
            <a:r>
              <a:rPr lang="da-DK" i="1" dirty="0" smtClean="0"/>
              <a:t>m</a:t>
            </a:r>
            <a:r>
              <a:rPr lang="da-DK" dirty="0" smtClean="0"/>
              <a:t> </a:t>
            </a:r>
            <a:r>
              <a:rPr lang="da-DK" dirty="0" smtClean="0">
                <a:sym typeface="Symbol"/>
              </a:rPr>
              <a:t>&gt;</a:t>
            </a:r>
            <a:r>
              <a:rPr lang="da-DK" dirty="0" smtClean="0"/>
              <a:t> </a:t>
            </a:r>
            <a:r>
              <a:rPr lang="da-DK" i="1" dirty="0" smtClean="0"/>
              <a:t>m</a:t>
            </a:r>
            <a:r>
              <a:rPr lang="da-DK" baseline="-25000" dirty="0" smtClean="0"/>
              <a:t>0</a:t>
            </a:r>
            <a:endParaRPr lang="da-DK" i="1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af middelværdi: Opsummering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b="1" dirty="0" smtClean="0"/>
              <a:t>Antagelser:</a:t>
            </a:r>
          </a:p>
          <a:p>
            <a:pPr lvl="1"/>
            <a:r>
              <a:rPr lang="da-DK" sz="2200" dirty="0" smtClean="0"/>
              <a:t>Normal population og/eller stor stikprøve</a:t>
            </a:r>
          </a:p>
          <a:p>
            <a:r>
              <a:rPr lang="da-DK" sz="2200" b="1" dirty="0" err="1" smtClean="0"/>
              <a:t>Nul-hypotese</a:t>
            </a:r>
            <a:endParaRPr lang="da-DK" sz="2200" b="1" dirty="0" smtClean="0"/>
          </a:p>
          <a:p>
            <a:pPr lvl="1"/>
            <a:r>
              <a:rPr lang="da-DK" sz="2000" dirty="0" smtClean="0"/>
              <a:t>H</a:t>
            </a:r>
            <a:r>
              <a:rPr lang="da-DK" sz="2000" baseline="-25000" dirty="0" smtClean="0"/>
              <a:t>0</a:t>
            </a:r>
            <a:r>
              <a:rPr lang="da-DK" sz="2000" dirty="0" smtClean="0"/>
              <a:t>: </a:t>
            </a:r>
            <a:r>
              <a:rPr lang="da-DK" sz="2000" i="1" dirty="0" smtClean="0">
                <a:latin typeface="Symbol" pitchFamily="18" charset="2"/>
              </a:rPr>
              <a:t>m</a:t>
            </a:r>
            <a:r>
              <a:rPr lang="da-DK" sz="2000" dirty="0" smtClean="0"/>
              <a:t> = </a:t>
            </a:r>
            <a:r>
              <a:rPr lang="da-DK" sz="2000" i="1" dirty="0" smtClean="0">
                <a:latin typeface="Symbol" pitchFamily="18" charset="2"/>
              </a:rPr>
              <a:t>m</a:t>
            </a:r>
            <a:r>
              <a:rPr lang="da-DK" sz="2000" baseline="-25000" dirty="0" smtClean="0"/>
              <a:t>0</a:t>
            </a:r>
            <a:endParaRPr lang="da-DK" sz="2200" dirty="0" smtClean="0"/>
          </a:p>
          <a:p>
            <a:r>
              <a:rPr lang="da-DK" sz="2200" b="1" dirty="0" smtClean="0"/>
              <a:t>Alternativ-hypoteser</a:t>
            </a:r>
          </a:p>
          <a:p>
            <a:pPr lvl="1"/>
            <a:r>
              <a:rPr lang="da-DK" sz="2000" dirty="0" smtClean="0"/>
              <a:t>H</a:t>
            </a:r>
            <a:r>
              <a:rPr lang="da-DK" sz="2000" baseline="-25000" dirty="0" smtClean="0"/>
              <a:t>a</a:t>
            </a:r>
            <a:r>
              <a:rPr lang="da-DK" sz="2000" dirty="0" smtClean="0"/>
              <a:t>: </a:t>
            </a:r>
            <a:r>
              <a:rPr lang="da-DK" sz="2000" i="1" dirty="0" smtClean="0">
                <a:latin typeface="Symbol" pitchFamily="18" charset="2"/>
              </a:rPr>
              <a:t>m</a:t>
            </a:r>
            <a:r>
              <a:rPr lang="da-DK" sz="2000" dirty="0" smtClean="0"/>
              <a:t> </a:t>
            </a:r>
            <a:r>
              <a:rPr lang="da-DK" sz="2000" dirty="0" smtClean="0">
                <a:sym typeface="Symbol"/>
              </a:rPr>
              <a:t></a:t>
            </a:r>
            <a:r>
              <a:rPr lang="da-DK" sz="2000" dirty="0" smtClean="0"/>
              <a:t> </a:t>
            </a:r>
            <a:r>
              <a:rPr lang="da-DK" sz="2000" i="1" dirty="0" smtClean="0">
                <a:latin typeface="Symbol" pitchFamily="18" charset="2"/>
              </a:rPr>
              <a:t>m</a:t>
            </a:r>
            <a:r>
              <a:rPr lang="da-DK" sz="2000" baseline="-25000" dirty="0" smtClean="0"/>
              <a:t>0	</a:t>
            </a:r>
            <a:r>
              <a:rPr lang="da-DK" sz="2000" dirty="0" smtClean="0"/>
              <a:t>   </a:t>
            </a:r>
            <a:r>
              <a:rPr lang="da-DK" sz="2200" dirty="0" smtClean="0"/>
              <a:t>eller	</a:t>
            </a:r>
            <a:r>
              <a:rPr lang="da-DK" sz="2400" dirty="0" smtClean="0"/>
              <a:t> H</a:t>
            </a:r>
            <a:r>
              <a:rPr lang="da-DK" sz="2400" baseline="-25000" dirty="0" smtClean="0"/>
              <a:t>a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&lt;</a:t>
            </a:r>
            <a:r>
              <a:rPr lang="da-DK" sz="2400" dirty="0" smtClean="0"/>
              <a:t>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/>
              <a:t>0</a:t>
            </a:r>
            <a:r>
              <a:rPr lang="da-DK" sz="2400" dirty="0" smtClean="0"/>
              <a:t>     eller</a:t>
            </a:r>
            <a:r>
              <a:rPr lang="da-DK" sz="2400" baseline="-25000" dirty="0" smtClean="0"/>
              <a:t>	</a:t>
            </a:r>
            <a:r>
              <a:rPr lang="da-DK" sz="2400" dirty="0" smtClean="0"/>
              <a:t> H</a:t>
            </a:r>
            <a:r>
              <a:rPr lang="da-DK" sz="2400" baseline="-25000" dirty="0" smtClean="0"/>
              <a:t>a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&gt;</a:t>
            </a:r>
            <a:r>
              <a:rPr lang="da-DK" sz="2400" dirty="0" smtClean="0"/>
              <a:t>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/>
              <a:t>0</a:t>
            </a:r>
            <a:endParaRPr lang="da-DK" sz="2200" dirty="0" smtClean="0"/>
          </a:p>
          <a:p>
            <a:r>
              <a:rPr lang="da-DK" sz="2200" b="1" dirty="0" smtClean="0"/>
              <a:t>Teststørrelse</a:t>
            </a:r>
          </a:p>
          <a:p>
            <a:endParaRPr lang="da-DK" sz="1000" b="1" dirty="0" smtClean="0"/>
          </a:p>
          <a:p>
            <a:pPr lvl="1"/>
            <a:r>
              <a:rPr lang="da-DK" sz="2200" dirty="0" smtClean="0"/>
              <a:t> </a:t>
            </a:r>
          </a:p>
          <a:p>
            <a:endParaRPr lang="da-DK" sz="2200" dirty="0" smtClean="0"/>
          </a:p>
          <a:p>
            <a:r>
              <a:rPr lang="da-DK" sz="2200" b="1" i="1" smtClean="0"/>
              <a:t>P</a:t>
            </a:r>
            <a:r>
              <a:rPr lang="da-DK" sz="2200" b="1" smtClean="0"/>
              <a:t>-værdi</a:t>
            </a:r>
            <a:r>
              <a:rPr lang="da-DK" sz="2200" smtClean="0"/>
              <a:t>…</a:t>
            </a:r>
            <a:endParaRPr lang="da-DK" sz="2200" b="1" i="1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187625" y="4419294"/>
          <a:ext cx="3816423" cy="809409"/>
        </p:xfrm>
        <a:graphic>
          <a:graphicData uri="http://schemas.openxmlformats.org/presentationml/2006/ole">
            <p:oleObj spid="_x0000_s37890" name="Ligning" r:id="rId3" imgW="18540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af andele: Antagelser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I det følgende vil vi opstile og teste hypoteser for populations-andelen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dirty="0" smtClean="0"/>
              <a:t>.</a:t>
            </a:r>
          </a:p>
          <a:p>
            <a:endParaRPr lang="da-DK" sz="2400" dirty="0" smtClean="0"/>
          </a:p>
          <a:p>
            <a:r>
              <a:rPr lang="da-DK" sz="2400" b="1" dirty="0" smtClean="0"/>
              <a:t>Antagelser:</a:t>
            </a:r>
          </a:p>
          <a:p>
            <a:pPr lvl="1"/>
            <a:r>
              <a:rPr lang="da-DK" sz="2400" dirty="0" smtClean="0"/>
              <a:t>Tilfældig stikprøve</a:t>
            </a:r>
          </a:p>
          <a:p>
            <a:pPr lvl="1"/>
            <a:r>
              <a:rPr lang="da-DK" sz="2400" dirty="0" smtClean="0"/>
              <a:t>Stikprøven er så stor, at stikprøve-andelen kan antages approksimativt at følge en normalfordeling.</a:t>
            </a:r>
            <a:endParaRPr lang="da-DK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af andele: Hypoteser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r>
              <a:rPr lang="da-DK" sz="2400" b="1" dirty="0" err="1" smtClean="0"/>
              <a:t>Nul-hypotesen</a:t>
            </a:r>
            <a:r>
              <a:rPr lang="da-DK" sz="2400" dirty="0" smtClean="0"/>
              <a:t> har formen</a:t>
            </a:r>
          </a:p>
          <a:p>
            <a:pPr lvl="1"/>
            <a:r>
              <a:rPr lang="da-DK" sz="2400" dirty="0" smtClean="0"/>
              <a:t>H</a:t>
            </a:r>
            <a:r>
              <a:rPr lang="da-DK" sz="2400" baseline="-25000" dirty="0" smtClean="0"/>
              <a:t>0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dirty="0" smtClean="0"/>
              <a:t> =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baseline="-25000" dirty="0" smtClean="0"/>
              <a:t>0		</a:t>
            </a:r>
            <a:r>
              <a:rPr lang="da-DK" sz="2400" dirty="0" smtClean="0"/>
              <a:t>fx H</a:t>
            </a:r>
            <a:r>
              <a:rPr lang="da-DK" sz="2400" baseline="-25000" dirty="0" smtClean="0"/>
              <a:t>0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dirty="0" smtClean="0"/>
              <a:t> = 0.5</a:t>
            </a:r>
            <a:endParaRPr lang="da-DK" sz="2400" baseline="-25000" dirty="0" smtClean="0"/>
          </a:p>
          <a:p>
            <a:r>
              <a:rPr lang="da-DK" sz="2400" dirty="0" smtClean="0"/>
              <a:t>Dvs. hypotesen er at den (ukendte) andel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dirty="0" smtClean="0"/>
              <a:t> tager den bestemte værdi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baseline="-25000" dirty="0" smtClean="0">
                <a:latin typeface="Symbol" pitchFamily="18" charset="2"/>
              </a:rPr>
              <a:t>0</a:t>
            </a:r>
            <a:r>
              <a:rPr lang="da-DK" sz="2400" dirty="0" smtClean="0"/>
              <a:t>. </a:t>
            </a:r>
          </a:p>
          <a:p>
            <a:pPr lvl="1"/>
            <a:endParaRPr lang="da-DK" sz="2400" b="1" dirty="0" smtClean="0"/>
          </a:p>
          <a:p>
            <a:r>
              <a:rPr lang="da-DK" sz="2400" b="1" dirty="0" smtClean="0"/>
              <a:t>Alternativ-hypoteser</a:t>
            </a:r>
          </a:p>
          <a:p>
            <a:pPr lvl="1"/>
            <a:r>
              <a:rPr lang="da-DK" sz="2400" dirty="0" smtClean="0"/>
              <a:t>H</a:t>
            </a:r>
            <a:r>
              <a:rPr lang="da-DK" sz="2400" baseline="-25000" dirty="0" smtClean="0"/>
              <a:t>a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</a:t>
            </a:r>
            <a:r>
              <a:rPr lang="da-DK" sz="2400" dirty="0" smtClean="0"/>
              <a:t>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baseline="-25000" dirty="0" smtClean="0"/>
              <a:t>0	</a:t>
            </a:r>
            <a:r>
              <a:rPr lang="da-DK" sz="2400" dirty="0" smtClean="0"/>
              <a:t>fx:	 H</a:t>
            </a:r>
            <a:r>
              <a:rPr lang="da-DK" sz="2400" baseline="-25000" dirty="0" smtClean="0"/>
              <a:t>a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</a:t>
            </a:r>
            <a:r>
              <a:rPr lang="da-DK" sz="2400" dirty="0" smtClean="0"/>
              <a:t> </a:t>
            </a:r>
            <a:r>
              <a:rPr lang="da-DK" sz="2400" dirty="0" smtClean="0">
                <a:latin typeface="Symbol" pitchFamily="18" charset="2"/>
              </a:rPr>
              <a:t>0.5	</a:t>
            </a:r>
            <a:r>
              <a:rPr lang="da-DK" sz="2400" dirty="0" smtClean="0"/>
              <a:t>(</a:t>
            </a:r>
            <a:r>
              <a:rPr lang="da-DK" sz="2400" dirty="0" err="1" smtClean="0"/>
              <a:t>to-sidet</a:t>
            </a:r>
            <a:r>
              <a:rPr lang="da-DK" sz="2400" dirty="0" smtClean="0"/>
              <a:t> test)</a:t>
            </a:r>
            <a:endParaRPr lang="da-DK" sz="2400" dirty="0" smtClean="0">
              <a:latin typeface="Symbol" pitchFamily="18" charset="2"/>
            </a:endParaRPr>
          </a:p>
          <a:p>
            <a:pPr lvl="2"/>
            <a:endParaRPr lang="da-DK" sz="2400" baseline="-25000" dirty="0" smtClean="0">
              <a:latin typeface="Symbol" pitchFamily="18" charset="2"/>
            </a:endParaRPr>
          </a:p>
          <a:p>
            <a:pPr lvl="1"/>
            <a:r>
              <a:rPr lang="da-DK" sz="2400" dirty="0" smtClean="0"/>
              <a:t>H</a:t>
            </a:r>
            <a:r>
              <a:rPr lang="da-DK" sz="2400" baseline="-25000" dirty="0" smtClean="0"/>
              <a:t>a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&gt;</a:t>
            </a:r>
            <a:r>
              <a:rPr lang="da-DK" sz="2400" dirty="0" smtClean="0"/>
              <a:t>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baseline="-25000" dirty="0" smtClean="0"/>
              <a:t>0	</a:t>
            </a:r>
            <a:r>
              <a:rPr lang="da-DK" sz="2400" dirty="0" smtClean="0"/>
              <a:t>eller	 H</a:t>
            </a:r>
            <a:r>
              <a:rPr lang="da-DK" sz="2400" baseline="-25000" dirty="0" smtClean="0"/>
              <a:t>a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&lt;</a:t>
            </a:r>
            <a:r>
              <a:rPr lang="da-DK" sz="2400" dirty="0" smtClean="0"/>
              <a:t>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baseline="-25000" dirty="0" smtClean="0"/>
              <a:t>0	</a:t>
            </a:r>
            <a:r>
              <a:rPr lang="da-DK" sz="2400" dirty="0" smtClean="0"/>
              <a:t>(</a:t>
            </a:r>
            <a:r>
              <a:rPr lang="da-DK" sz="2400" dirty="0" err="1" smtClean="0"/>
              <a:t>en-sidet</a:t>
            </a:r>
            <a:r>
              <a:rPr lang="da-DK" sz="2400" dirty="0" smtClean="0"/>
              <a:t> test)</a:t>
            </a:r>
            <a:endParaRPr lang="da-DK" sz="2400" baseline="-25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4077072"/>
            <a:ext cx="8280920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af andele: Teststørrelse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dirty="0" smtClean="0"/>
              <a:t>Stikprøveandelen </a:t>
            </a:r>
            <a:r>
              <a:rPr lang="da-DK" sz="2200" i="1" dirty="0" smtClean="0"/>
              <a:t>p</a:t>
            </a:r>
            <a:r>
              <a:rPr lang="da-DK" sz="2200" dirty="0" smtClean="0"/>
              <a:t> følger en normalfordeling.</a:t>
            </a:r>
          </a:p>
          <a:p>
            <a:r>
              <a:rPr lang="da-DK" sz="2200" dirty="0" smtClean="0"/>
              <a:t>Hvis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 er sand, dvs.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dirty="0" smtClean="0"/>
              <a:t> =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baseline="-25000" dirty="0" smtClean="0">
                <a:latin typeface="Symbol" pitchFamily="18" charset="2"/>
              </a:rPr>
              <a:t>0</a:t>
            </a:r>
            <a:r>
              <a:rPr lang="da-DK" sz="2200" dirty="0" smtClean="0"/>
              <a:t>, så er har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dirty="0" smtClean="0"/>
              <a:t> </a:t>
            </a:r>
          </a:p>
          <a:p>
            <a:pPr lvl="1"/>
            <a:r>
              <a:rPr lang="da-DK" sz="2200" dirty="0" smtClean="0"/>
              <a:t>middelværdi	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baseline="-25000" dirty="0" smtClean="0"/>
              <a:t>0</a:t>
            </a:r>
            <a:endParaRPr lang="da-DK" sz="2200" dirty="0" smtClean="0"/>
          </a:p>
          <a:p>
            <a:pPr lvl="1"/>
            <a:r>
              <a:rPr lang="da-DK" sz="2200" dirty="0" smtClean="0"/>
              <a:t>standardfejl </a:t>
            </a:r>
          </a:p>
          <a:p>
            <a:r>
              <a:rPr lang="da-DK" sz="2200" dirty="0" smtClean="0"/>
              <a:t>Værdier af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i="1" dirty="0" smtClean="0"/>
              <a:t> </a:t>
            </a:r>
            <a:r>
              <a:rPr lang="da-DK" sz="2200" dirty="0" smtClean="0"/>
              <a:t>langt fra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baseline="-25000" dirty="0" smtClean="0">
                <a:latin typeface="Symbol" pitchFamily="18" charset="2"/>
              </a:rPr>
              <a:t>0</a:t>
            </a:r>
            <a:r>
              <a:rPr lang="da-DK" sz="2200" dirty="0" smtClean="0"/>
              <a:t> er kritiske for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.</a:t>
            </a:r>
          </a:p>
          <a:p>
            <a:r>
              <a:rPr lang="da-DK" sz="2200" dirty="0" smtClean="0"/>
              <a:t>Vi måler afstanden i antal standardfejl</a:t>
            </a:r>
          </a:p>
          <a:p>
            <a:endParaRPr lang="da-DK" sz="2200" dirty="0" smtClean="0"/>
          </a:p>
          <a:p>
            <a:r>
              <a:rPr lang="da-DK" sz="2200" b="1" dirty="0" smtClean="0"/>
              <a:t>Teststørrelse</a:t>
            </a:r>
            <a:r>
              <a:rPr lang="da-DK" sz="2200" dirty="0" smtClean="0"/>
              <a:t>:</a:t>
            </a:r>
          </a:p>
          <a:p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	</a:t>
            </a:r>
            <a:endParaRPr lang="da-DK" sz="2400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987824" y="4221088"/>
          <a:ext cx="1504950" cy="863600"/>
        </p:xfrm>
        <a:graphic>
          <a:graphicData uri="http://schemas.openxmlformats.org/presentationml/2006/ole">
            <p:oleObj spid="_x0000_s36866" name="Ligning" r:id="rId3" imgW="685800" imgH="39348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3203848" y="2747184"/>
          <a:ext cx="2448272" cy="547523"/>
        </p:xfrm>
        <a:graphic>
          <a:graphicData uri="http://schemas.openxmlformats.org/presentationml/2006/ole">
            <p:oleObj spid="_x0000_s36867" name="Ligning" r:id="rId4" imgW="1193760" imgH="2664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14968" y="1979548"/>
            <a:ext cx="33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3200" y="1979548"/>
            <a:ext cx="33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8824" y="3140968"/>
            <a:ext cx="33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40152" y="4509120"/>
            <a:ext cx="86409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/>
          <p:cNvSpPr/>
          <p:nvPr/>
        </p:nvSpPr>
        <p:spPr>
          <a:xfrm>
            <a:off x="2339752" y="4509120"/>
            <a:ext cx="100811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Y:\undervisning\oeconF11\R\tplot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861048"/>
            <a:ext cx="4572000" cy="2276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af andele: </a:t>
            </a:r>
            <a:r>
              <a:rPr lang="da-DK" i="1" dirty="0" smtClean="0"/>
              <a:t>P</a:t>
            </a:r>
            <a:r>
              <a:rPr lang="da-DK" dirty="0" smtClean="0"/>
              <a:t>-værdi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30725"/>
          </a:xfrm>
        </p:spPr>
        <p:txBody>
          <a:bodyPr/>
          <a:lstStyle/>
          <a:p>
            <a:r>
              <a:rPr lang="da-DK" sz="2200" i="1" dirty="0" smtClean="0"/>
              <a:t>P</a:t>
            </a:r>
            <a:r>
              <a:rPr lang="da-DK" sz="2200" dirty="0" smtClean="0"/>
              <a:t>-værdien er sandsynligheden for at observere en mindst lige så kritisk teststørrelse, som den er observeret, hvis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-hypotesen (</a:t>
            </a:r>
            <a:r>
              <a:rPr lang="da-DK" sz="2200" i="1" dirty="0" smtClean="0">
                <a:latin typeface="Symbol" pitchFamily="18" charset="2"/>
              </a:rPr>
              <a:t>p </a:t>
            </a:r>
            <a:r>
              <a:rPr lang="da-DK" sz="2200" dirty="0" smtClean="0">
                <a:latin typeface="Symbol" pitchFamily="18" charset="2"/>
              </a:rPr>
              <a:t>=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baseline="-25000" dirty="0" smtClean="0">
                <a:latin typeface="Symbol" pitchFamily="18" charset="2"/>
              </a:rPr>
              <a:t>0</a:t>
            </a:r>
            <a:r>
              <a:rPr lang="da-DK" sz="2200" dirty="0" smtClean="0"/>
              <a:t>) er sand.</a:t>
            </a:r>
            <a:endParaRPr lang="da-DK" sz="2200" i="1" dirty="0" smtClean="0"/>
          </a:p>
          <a:p>
            <a:endParaRPr lang="da-DK" sz="1000" dirty="0" smtClean="0"/>
          </a:p>
          <a:p>
            <a:r>
              <a:rPr lang="da-DK" sz="2200" dirty="0" smtClean="0"/>
              <a:t>Hvis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-hypotesen (</a:t>
            </a:r>
            <a:r>
              <a:rPr lang="da-DK" sz="2200" i="1" dirty="0" smtClean="0">
                <a:latin typeface="Symbol" pitchFamily="18" charset="2"/>
              </a:rPr>
              <a:t>p </a:t>
            </a:r>
            <a:r>
              <a:rPr lang="da-DK" sz="2200" dirty="0" smtClean="0">
                <a:latin typeface="Symbol" pitchFamily="18" charset="2"/>
              </a:rPr>
              <a:t>=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baseline="-25000" dirty="0" smtClean="0">
                <a:latin typeface="Symbol" pitchFamily="18" charset="2"/>
              </a:rPr>
              <a:t>0</a:t>
            </a:r>
            <a:r>
              <a:rPr lang="da-DK" sz="2200" dirty="0" smtClean="0"/>
              <a:t>) er sand, så følger teststørrelsen en standard-normalfordeling med.</a:t>
            </a:r>
          </a:p>
          <a:p>
            <a:endParaRPr lang="da-DK" sz="1000" dirty="0" smtClean="0"/>
          </a:p>
          <a:p>
            <a:r>
              <a:rPr lang="da-DK" sz="2200" b="1" dirty="0" smtClean="0"/>
              <a:t>Eksempel</a:t>
            </a:r>
            <a:r>
              <a:rPr lang="da-DK" sz="2200" dirty="0" smtClean="0"/>
              <a:t>: Antag </a:t>
            </a:r>
            <a:r>
              <a:rPr lang="da-DK" sz="2200" dirty="0" err="1" smtClean="0"/>
              <a:t>H</a:t>
            </a:r>
            <a:r>
              <a:rPr lang="da-DK" sz="2200" baseline="-25000" dirty="0" err="1" smtClean="0"/>
              <a:t>a</a:t>
            </a:r>
            <a:r>
              <a:rPr lang="da-DK" sz="2200" dirty="0" err="1" smtClean="0"/>
              <a:t>:</a:t>
            </a:r>
            <a:r>
              <a:rPr lang="da-DK" sz="2200" i="1" dirty="0" err="1" smtClean="0">
                <a:latin typeface="Symbol" pitchFamily="18" charset="2"/>
              </a:rPr>
              <a:t>p</a:t>
            </a:r>
            <a:r>
              <a:rPr lang="da-DK" sz="2200" i="1" dirty="0" smtClean="0">
                <a:latin typeface="Symbol" pitchFamily="18" charset="2"/>
              </a:rPr>
              <a:t> </a:t>
            </a:r>
            <a:r>
              <a:rPr lang="da-DK" sz="2200" dirty="0" smtClean="0">
                <a:latin typeface="Symbol" pitchFamily="18" charset="2"/>
                <a:sym typeface="Symbol"/>
              </a:rPr>
              <a:t></a:t>
            </a:r>
            <a:r>
              <a:rPr lang="da-DK" sz="2200" dirty="0" smtClean="0">
                <a:latin typeface="Symbol" pitchFamily="18" charset="2"/>
              </a:rPr>
              <a:t>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baseline="-25000" dirty="0" smtClean="0">
                <a:latin typeface="Symbol" pitchFamily="18" charset="2"/>
              </a:rPr>
              <a:t>0  </a:t>
            </a:r>
            <a:r>
              <a:rPr lang="da-DK" sz="2200" dirty="0" smtClean="0"/>
              <a:t>og</a:t>
            </a:r>
            <a:r>
              <a:rPr lang="da-DK" sz="2200" i="1" dirty="0" smtClean="0"/>
              <a:t> z </a:t>
            </a:r>
            <a:r>
              <a:rPr lang="da-DK" sz="2200" dirty="0" smtClean="0"/>
              <a:t>= 2.37:</a:t>
            </a:r>
          </a:p>
          <a:p>
            <a:endParaRPr lang="da-DK" sz="2400" dirty="0" smtClean="0"/>
          </a:p>
          <a:p>
            <a:endParaRPr lang="da-DK" sz="24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400092" y="5481228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807804" y="5481228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83577" y="5949280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smtClean="0"/>
              <a:t>2.37</a:t>
            </a:r>
            <a:endParaRPr lang="da-DK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5949280"/>
            <a:ext cx="7729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smtClean="0"/>
              <a:t> -2.37</a:t>
            </a:r>
            <a:endParaRPr lang="da-DK" dirty="0"/>
          </a:p>
        </p:txBody>
      </p:sp>
      <p:sp>
        <p:nvSpPr>
          <p:cNvPr id="12" name="Freeform 11"/>
          <p:cNvSpPr/>
          <p:nvPr/>
        </p:nvSpPr>
        <p:spPr>
          <a:xfrm rot="20774290">
            <a:off x="5895591" y="4575552"/>
            <a:ext cx="1099458" cy="968828"/>
          </a:xfrm>
          <a:custGeom>
            <a:avLst/>
            <a:gdLst>
              <a:gd name="connsiteX0" fmla="*/ 0 w 1099458"/>
              <a:gd name="connsiteY0" fmla="*/ 968828 h 968828"/>
              <a:gd name="connsiteX1" fmla="*/ 805543 w 1099458"/>
              <a:gd name="connsiteY1" fmla="*/ 729343 h 968828"/>
              <a:gd name="connsiteX2" fmla="*/ 1099458 w 1099458"/>
              <a:gd name="connsiteY2" fmla="*/ 0 h 96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458" h="968828">
                <a:moveTo>
                  <a:pt x="0" y="968828"/>
                </a:moveTo>
                <a:cubicBezTo>
                  <a:pt x="311150" y="929821"/>
                  <a:pt x="622300" y="890814"/>
                  <a:pt x="805543" y="729343"/>
                </a:cubicBezTo>
                <a:cubicBezTo>
                  <a:pt x="988786" y="567872"/>
                  <a:pt x="1044122" y="283936"/>
                  <a:pt x="1099458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Freeform 12"/>
          <p:cNvSpPr/>
          <p:nvPr/>
        </p:nvSpPr>
        <p:spPr>
          <a:xfrm>
            <a:off x="2195736" y="4441371"/>
            <a:ext cx="4401007" cy="1219877"/>
          </a:xfrm>
          <a:custGeom>
            <a:avLst/>
            <a:gdLst>
              <a:gd name="connsiteX0" fmla="*/ 905328 w 3920671"/>
              <a:gd name="connsiteY0" fmla="*/ 1045029 h 1045029"/>
              <a:gd name="connsiteX1" fmla="*/ 502557 w 3920671"/>
              <a:gd name="connsiteY1" fmla="*/ 489858 h 1045029"/>
              <a:gd name="connsiteX2" fmla="*/ 3920671 w 3920671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0671" h="1045029">
                <a:moveTo>
                  <a:pt x="905328" y="1045029"/>
                </a:moveTo>
                <a:cubicBezTo>
                  <a:pt x="452664" y="854529"/>
                  <a:pt x="0" y="664029"/>
                  <a:pt x="502557" y="489858"/>
                </a:cubicBezTo>
                <a:cubicBezTo>
                  <a:pt x="1005114" y="315687"/>
                  <a:pt x="2462892" y="157843"/>
                  <a:pt x="3920671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6516216" y="4149080"/>
            <a:ext cx="2367956" cy="369332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+mn-lt"/>
              </a:rPr>
              <a:t>P</a:t>
            </a:r>
            <a:r>
              <a:rPr lang="da-DK" dirty="0" smtClean="0">
                <a:latin typeface="+mn-lt"/>
              </a:rPr>
              <a:t>-værdien, H</a:t>
            </a:r>
            <a:r>
              <a:rPr lang="da-DK" baseline="-25000" dirty="0" smtClean="0">
                <a:latin typeface="+mn-lt"/>
              </a:rPr>
              <a:t>a</a:t>
            </a:r>
            <a:r>
              <a:rPr lang="da-DK" dirty="0" smtClean="0">
                <a:latin typeface="+mn-lt"/>
              </a:rPr>
              <a:t>: </a:t>
            </a:r>
            <a:r>
              <a:rPr lang="da-DK" i="1" dirty="0" smtClean="0"/>
              <a:t>p </a:t>
            </a:r>
            <a:r>
              <a:rPr lang="da-DK" i="1" dirty="0" smtClean="0">
                <a:sym typeface="Symbol"/>
              </a:rPr>
              <a:t></a:t>
            </a:r>
            <a:r>
              <a:rPr lang="da-DK" dirty="0" smtClean="0"/>
              <a:t> </a:t>
            </a:r>
            <a:r>
              <a:rPr lang="da-DK" i="1" dirty="0" smtClean="0"/>
              <a:t>p</a:t>
            </a:r>
            <a:r>
              <a:rPr lang="da-DK" baseline="-25000" dirty="0" smtClean="0"/>
              <a:t>0</a:t>
            </a:r>
            <a:endParaRPr lang="da-DK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40152" y="6381328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10751" y="6381328"/>
            <a:ext cx="2002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>
                <a:latin typeface="+mn-lt"/>
              </a:rPr>
              <a:t>Værdier af </a:t>
            </a:r>
            <a:r>
              <a:rPr lang="da-DK" sz="1000" i="1" dirty="0" smtClean="0">
                <a:latin typeface="+mn-lt"/>
              </a:rPr>
              <a:t>z </a:t>
            </a:r>
            <a:r>
              <a:rPr lang="da-DK" sz="1000" dirty="0" smtClean="0">
                <a:latin typeface="+mn-lt"/>
              </a:rPr>
              <a:t>mere kritiske for H</a:t>
            </a:r>
            <a:r>
              <a:rPr lang="da-DK" sz="1000" baseline="-25000" dirty="0" smtClean="0">
                <a:latin typeface="+mn-lt"/>
              </a:rPr>
              <a:t>0</a:t>
            </a:r>
            <a:endParaRPr lang="da-DK" sz="1000" baseline="-250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2195736" y="6381328"/>
            <a:ext cx="1152128" cy="1588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03648" y="6381328"/>
            <a:ext cx="2002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>
                <a:latin typeface="+mn-lt"/>
              </a:rPr>
              <a:t>Værdier af </a:t>
            </a:r>
            <a:r>
              <a:rPr lang="da-DK" sz="1000" i="1" dirty="0" smtClean="0">
                <a:latin typeface="+mn-lt"/>
              </a:rPr>
              <a:t>z </a:t>
            </a:r>
            <a:r>
              <a:rPr lang="da-DK" sz="1000" dirty="0" smtClean="0">
                <a:latin typeface="+mn-lt"/>
              </a:rPr>
              <a:t>mere kritiske for H</a:t>
            </a:r>
            <a:r>
              <a:rPr lang="da-DK" sz="1000" baseline="-25000" dirty="0" smtClean="0">
                <a:latin typeface="+mn-lt"/>
              </a:rPr>
              <a:t>0</a:t>
            </a:r>
            <a:endParaRPr lang="da-DK" sz="1000" baseline="-25000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Eksempel: Hvem kører  bilen?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da-DK" sz="2400" dirty="0" smtClean="0"/>
              <a:t>Blandt de </a:t>
            </a:r>
            <a:r>
              <a:rPr lang="da-DK" sz="2400" i="1" dirty="0" smtClean="0"/>
              <a:t>n </a:t>
            </a:r>
            <a:r>
              <a:rPr lang="da-DK" sz="2400" dirty="0" smtClean="0"/>
              <a:t>= 132 test-chauffører var 41% kvinder.</a:t>
            </a:r>
          </a:p>
          <a:p>
            <a:r>
              <a:rPr lang="da-DK" sz="2400" dirty="0" smtClean="0"/>
              <a:t>Lad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dirty="0" smtClean="0"/>
              <a:t> betegne andelen af kvinder blandt de testene.</a:t>
            </a:r>
          </a:p>
          <a:p>
            <a:r>
              <a:rPr lang="da-DK" sz="2400" dirty="0" smtClean="0"/>
              <a:t>Test hypotesen H</a:t>
            </a:r>
            <a:r>
              <a:rPr lang="da-DK" sz="2400" baseline="-25000" dirty="0" smtClean="0"/>
              <a:t>0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p </a:t>
            </a:r>
            <a:r>
              <a:rPr lang="da-DK" sz="2400" dirty="0" smtClean="0"/>
              <a:t>= 0.5   vs.   H</a:t>
            </a:r>
            <a:r>
              <a:rPr lang="da-DK" sz="2400" baseline="-25000" dirty="0" smtClean="0"/>
              <a:t>a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p </a:t>
            </a:r>
            <a:r>
              <a:rPr lang="da-DK" sz="2400" dirty="0" smtClean="0">
                <a:sym typeface="Symbol"/>
              </a:rPr>
              <a:t>0.5</a:t>
            </a:r>
            <a:endParaRPr lang="da-DK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27825" t="14280" r="26501" b="61360"/>
          <a:stretch>
            <a:fillRect/>
          </a:stretch>
        </p:blipFill>
        <p:spPr bwMode="auto">
          <a:xfrm>
            <a:off x="467544" y="2636912"/>
            <a:ext cx="62646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 l="33600" t="36959" r="32801" b="49601"/>
          <a:stretch>
            <a:fillRect/>
          </a:stretch>
        </p:blipFill>
        <p:spPr bwMode="auto">
          <a:xfrm>
            <a:off x="539552" y="4725144"/>
            <a:ext cx="46085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i SPSS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da-DK" sz="2200" dirty="0" smtClean="0"/>
              <a:t>SPSS bruger ikke normal-approksimationen, men fastholder at antallet af kvinder følger en binomialfordeling.</a:t>
            </a:r>
            <a:endParaRPr lang="da-DK" sz="2200" dirty="0" smtClean="0">
              <a:latin typeface="Consolas" pitchFamily="49" charset="0"/>
            </a:endParaRPr>
          </a:p>
          <a:p>
            <a:r>
              <a:rPr lang="da-DK" sz="2200" dirty="0" err="1" smtClean="0">
                <a:latin typeface="Consolas" pitchFamily="49" charset="0"/>
              </a:rPr>
              <a:t>Analyze</a:t>
            </a:r>
            <a:r>
              <a:rPr lang="da-DK" sz="2200" dirty="0" smtClean="0">
                <a:latin typeface="Consolas" pitchFamily="49" charset="0"/>
              </a:rPr>
              <a:t> </a:t>
            </a:r>
            <a:r>
              <a:rPr lang="da-DK" sz="2200" dirty="0" err="1" smtClean="0">
                <a:latin typeface="Arial"/>
                <a:cs typeface="Arial"/>
              </a:rPr>
              <a:t>→</a:t>
            </a:r>
            <a:r>
              <a:rPr lang="da-DK" sz="2200" dirty="0" err="1" smtClean="0">
                <a:latin typeface="Consolas" pitchFamily="49" charset="0"/>
              </a:rPr>
              <a:t>Nonparametric</a:t>
            </a:r>
            <a:r>
              <a:rPr lang="da-DK" sz="2200" dirty="0" smtClean="0">
                <a:latin typeface="Consolas" pitchFamily="49" charset="0"/>
              </a:rPr>
              <a:t> Test </a:t>
            </a:r>
            <a:r>
              <a:rPr lang="da-DK" sz="2200" dirty="0" smtClean="0">
                <a:cs typeface="Arial"/>
              </a:rPr>
              <a:t>→ </a:t>
            </a:r>
            <a:r>
              <a:rPr lang="da-DK" sz="2200" dirty="0" err="1" smtClean="0">
                <a:latin typeface="Consolas" pitchFamily="49" charset="0"/>
              </a:rPr>
              <a:t>One-Sample</a:t>
            </a:r>
            <a:r>
              <a:rPr lang="da-DK" sz="2200" dirty="0" smtClean="0">
                <a:latin typeface="Consolas" pitchFamily="49" charset="0"/>
              </a:rPr>
              <a:t>…</a:t>
            </a:r>
            <a:endParaRPr lang="da-DK" sz="2200" dirty="0">
              <a:latin typeface="Consolas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79912" y="5373216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4572000" y="6237312"/>
            <a:ext cx="124906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+mn-lt"/>
              </a:rPr>
              <a:t>P</a:t>
            </a:r>
            <a:r>
              <a:rPr lang="da-DK" dirty="0" smtClean="0">
                <a:latin typeface="+mn-lt"/>
              </a:rPr>
              <a:t>-værdien</a:t>
            </a:r>
            <a:endParaRPr lang="da-DK" i="1" baseline="-25000" dirty="0">
              <a:latin typeface="+mn-lt"/>
            </a:endParaRPr>
          </a:p>
        </p:txBody>
      </p:sp>
      <p:cxnSp>
        <p:nvCxnSpPr>
          <p:cNvPr id="8" name="Straight Connector 7"/>
          <p:cNvCxnSpPr>
            <a:stCxn id="6" idx="1"/>
            <a:endCxn id="5" idx="5"/>
          </p:cNvCxnSpPr>
          <p:nvPr/>
        </p:nvCxnSpPr>
        <p:spPr>
          <a:xfrm rot="10800000">
            <a:off x="4271614" y="5680530"/>
            <a:ext cx="300387" cy="7414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 l="34650" t="23520" r="29126" b="63040"/>
          <a:stretch>
            <a:fillRect/>
          </a:stretch>
        </p:blipFill>
        <p:spPr bwMode="auto">
          <a:xfrm>
            <a:off x="3779912" y="3645024"/>
            <a:ext cx="49685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5292080" y="4005064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" name="Straight Connector 12"/>
          <p:cNvCxnSpPr>
            <a:stCxn id="12" idx="1"/>
            <a:endCxn id="11" idx="6"/>
          </p:cNvCxnSpPr>
          <p:nvPr/>
        </p:nvCxnSpPr>
        <p:spPr>
          <a:xfrm rot="10800000">
            <a:off x="6084168" y="4221088"/>
            <a:ext cx="1152128" cy="1846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267744" y="4149080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2" name="Straight Connector 21"/>
          <p:cNvCxnSpPr>
            <a:endCxn id="21" idx="6"/>
          </p:cNvCxnSpPr>
          <p:nvPr/>
        </p:nvCxnSpPr>
        <p:spPr>
          <a:xfrm rot="10800000" flipV="1">
            <a:off x="3059832" y="4149080"/>
            <a:ext cx="936104" cy="216024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6296" y="4221088"/>
            <a:ext cx="38824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i="1" dirty="0" smtClean="0"/>
              <a:t>p</a:t>
            </a:r>
            <a:r>
              <a:rPr lang="da-DK" baseline="-25000" dirty="0" smtClean="0"/>
              <a:t>0</a:t>
            </a:r>
            <a:endParaRPr lang="da-DK" i="1" baseline="-25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Beslutningsskema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Vælg signifikansniveau </a:t>
            </a:r>
            <a:r>
              <a:rPr lang="da-DK" sz="2400" i="1" dirty="0" smtClean="0">
                <a:latin typeface="Symbol" pitchFamily="18" charset="2"/>
              </a:rPr>
              <a:t>a</a:t>
            </a:r>
            <a:r>
              <a:rPr lang="da-DK" sz="2400" dirty="0" smtClean="0"/>
              <a:t>, typisk 0.1 eller 0.05.</a:t>
            </a:r>
          </a:p>
          <a:p>
            <a:r>
              <a:rPr lang="da-DK" sz="2400" dirty="0" smtClean="0"/>
              <a:t>Udregn den relevante </a:t>
            </a:r>
            <a:r>
              <a:rPr lang="da-DK" sz="2400" i="1" dirty="0" smtClean="0"/>
              <a:t>P</a:t>
            </a:r>
            <a:r>
              <a:rPr lang="da-DK" sz="2400" dirty="0" smtClean="0"/>
              <a:t>-værdi.</a:t>
            </a:r>
          </a:p>
          <a:p>
            <a:r>
              <a:rPr lang="da-DK" sz="2400" dirty="0" smtClean="0"/>
              <a:t>Vi kan derefter konkludere efter følgende skema</a:t>
            </a:r>
            <a:endParaRPr lang="da-DK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123728" y="3356992"/>
          <a:ext cx="5112567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4189"/>
                <a:gridCol w="1704189"/>
                <a:gridCol w="170418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Konklusion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P</a:t>
                      </a:r>
                      <a:r>
                        <a:rPr lang="da-DK" i="0" dirty="0" smtClean="0"/>
                        <a:t>-værdi</a:t>
                      </a:r>
                      <a:endParaRPr lang="da-DK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H</a:t>
                      </a:r>
                      <a:r>
                        <a:rPr lang="da-DK" baseline="-25000" dirty="0" smtClean="0"/>
                        <a:t>0</a:t>
                      </a:r>
                      <a:endParaRPr lang="da-DK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H</a:t>
                      </a:r>
                      <a:r>
                        <a:rPr lang="da-DK" baseline="-25000" dirty="0" smtClean="0"/>
                        <a:t>a</a:t>
                      </a:r>
                      <a:endParaRPr lang="da-DK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P</a:t>
                      </a:r>
                      <a:r>
                        <a:rPr lang="da-DK" i="0" dirty="0" smtClean="0"/>
                        <a:t> </a:t>
                      </a:r>
                      <a:r>
                        <a:rPr lang="da-DK" i="0" dirty="0" smtClean="0">
                          <a:latin typeface="Arial"/>
                          <a:cs typeface="Arial"/>
                        </a:rPr>
                        <a:t>≤ </a:t>
                      </a:r>
                      <a:r>
                        <a:rPr lang="da-DK" i="0" dirty="0" smtClean="0">
                          <a:latin typeface="Symbol" pitchFamily="18" charset="2"/>
                          <a:cs typeface="Arial"/>
                        </a:rPr>
                        <a:t>a</a:t>
                      </a:r>
                      <a:endParaRPr lang="da-DK" i="1" dirty="0">
                        <a:latin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Afvise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Acceptere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P</a:t>
                      </a:r>
                      <a:r>
                        <a:rPr lang="da-DK" i="0" dirty="0" smtClean="0"/>
                        <a:t> &gt; </a:t>
                      </a:r>
                      <a:r>
                        <a:rPr lang="da-DK" i="0" dirty="0" smtClean="0">
                          <a:latin typeface="Symbol" pitchFamily="18" charset="2"/>
                          <a:cs typeface="Arial"/>
                        </a:rPr>
                        <a:t>a</a:t>
                      </a:r>
                      <a:endParaRPr lang="da-DK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Ikke afvise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Ikke acceptere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060848"/>
            <a:ext cx="8208912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Man begår fejl…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30725"/>
          </a:xfrm>
        </p:spPr>
        <p:txBody>
          <a:bodyPr/>
          <a:lstStyle/>
          <a:p>
            <a:r>
              <a:rPr lang="da-DK" sz="2200" dirty="0" smtClean="0"/>
              <a:t>Ind imellem vil data lede os til at drage en forkert konklusion. </a:t>
            </a:r>
          </a:p>
          <a:p>
            <a:endParaRPr lang="da-DK" sz="2200" dirty="0" smtClean="0"/>
          </a:p>
          <a:p>
            <a:endParaRPr lang="da-DK" sz="1000" dirty="0" smtClean="0"/>
          </a:p>
          <a:p>
            <a:r>
              <a:rPr lang="da-DK" sz="2200" b="1" dirty="0" smtClean="0"/>
              <a:t>Type I og Type II Fejl</a:t>
            </a:r>
            <a:endParaRPr lang="da-DK" sz="2200" dirty="0" smtClean="0"/>
          </a:p>
          <a:p>
            <a:pPr lvl="1"/>
            <a:r>
              <a:rPr lang="da-DK" sz="2200" dirty="0" smtClean="0"/>
              <a:t>Hvis vi afviser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 selvom der er sand, så har vi begået en Type I fejl.</a:t>
            </a:r>
          </a:p>
          <a:p>
            <a:pPr lvl="1"/>
            <a:r>
              <a:rPr lang="da-DK" sz="2200" dirty="0" smtClean="0"/>
              <a:t>Hvis vi </a:t>
            </a:r>
            <a:r>
              <a:rPr lang="da-DK" sz="2200" i="1" dirty="0" smtClean="0"/>
              <a:t>ikke</a:t>
            </a:r>
            <a:r>
              <a:rPr lang="da-DK" sz="2200" dirty="0" smtClean="0"/>
              <a:t> afviser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 selvom der er falsk, så har vi begået en Type II fejl.</a:t>
            </a:r>
          </a:p>
          <a:p>
            <a:pPr lvl="1"/>
            <a:endParaRPr lang="da-DK" sz="1000" dirty="0" smtClean="0"/>
          </a:p>
          <a:p>
            <a:r>
              <a:rPr lang="da-DK" sz="2200" dirty="0" smtClean="0"/>
              <a:t>Oversigt</a:t>
            </a:r>
            <a:endParaRPr lang="da-DK" sz="22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051720" y="4581128"/>
          <a:ext cx="5760639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6144"/>
                <a:gridCol w="2160240"/>
                <a:gridCol w="230425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Beslutning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a-DK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Afvise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dirty="0" smtClean="0"/>
                        <a:t>H</a:t>
                      </a:r>
                      <a:r>
                        <a:rPr lang="da-DK" baseline="-25000" dirty="0" smtClean="0"/>
                        <a:t>0</a:t>
                      </a:r>
                      <a:endParaRPr lang="da-DK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Ikke afvise H</a:t>
                      </a:r>
                      <a:r>
                        <a:rPr lang="da-DK" baseline="-25000" dirty="0" smtClean="0"/>
                        <a:t>0</a:t>
                      </a:r>
                      <a:endParaRPr lang="da-DK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0" dirty="0" smtClean="0">
                          <a:latin typeface="+mn-lt"/>
                        </a:rPr>
                        <a:t>H</a:t>
                      </a:r>
                      <a:r>
                        <a:rPr lang="da-DK" i="0" baseline="-25000" dirty="0" smtClean="0">
                          <a:latin typeface="+mn-lt"/>
                        </a:rPr>
                        <a:t>0</a:t>
                      </a:r>
                      <a:r>
                        <a:rPr lang="da-DK" i="0" baseline="0" dirty="0" smtClean="0">
                          <a:latin typeface="+mn-lt"/>
                        </a:rPr>
                        <a:t> sand</a:t>
                      </a:r>
                      <a:endParaRPr lang="da-DK" i="0" dirty="0">
                        <a:latin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Type</a:t>
                      </a:r>
                      <a:r>
                        <a:rPr lang="da-DK" baseline="0" dirty="0" smtClean="0"/>
                        <a:t> I fejl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Korrekt beslutning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0" dirty="0" smtClean="0"/>
                        <a:t>H</a:t>
                      </a:r>
                      <a:r>
                        <a:rPr lang="da-DK" i="0" baseline="-25000" dirty="0" smtClean="0"/>
                        <a:t>0</a:t>
                      </a:r>
                      <a:r>
                        <a:rPr lang="da-DK" i="0" baseline="0" dirty="0" smtClean="0"/>
                        <a:t> falsk</a:t>
                      </a:r>
                      <a:endParaRPr lang="da-DK" i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Korrekt beslutning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Type II fejl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Signifikanstest - De fem dele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600" dirty="0" smtClean="0"/>
              <a:t>Et (signifikans)test består af følgende fem dele:</a:t>
            </a:r>
          </a:p>
          <a:p>
            <a:pPr marL="841375" lvl="1" indent="-514350">
              <a:buFont typeface="+mj-lt"/>
              <a:buAutoNum type="arabicParenR"/>
            </a:pPr>
            <a:r>
              <a:rPr lang="da-DK" dirty="0" smtClean="0"/>
              <a:t>Antagelser</a:t>
            </a:r>
          </a:p>
          <a:p>
            <a:pPr marL="841375" lvl="1" indent="-514350">
              <a:buFont typeface="+mj-lt"/>
              <a:buAutoNum type="arabicParenR"/>
            </a:pPr>
            <a:r>
              <a:rPr lang="da-DK" dirty="0" smtClean="0"/>
              <a:t>Hypoteser</a:t>
            </a:r>
          </a:p>
          <a:p>
            <a:pPr marL="841375" lvl="1" indent="-514350">
              <a:buFont typeface="+mj-lt"/>
              <a:buAutoNum type="arabicParenR"/>
            </a:pPr>
            <a:r>
              <a:rPr lang="da-DK" dirty="0" smtClean="0"/>
              <a:t>Test-størrelse</a:t>
            </a:r>
          </a:p>
          <a:p>
            <a:pPr marL="841375" lvl="1" indent="-514350">
              <a:buFont typeface="+mj-lt"/>
              <a:buAutoNum type="arabicParenR"/>
            </a:pPr>
            <a:r>
              <a:rPr lang="da-DK" i="1" dirty="0" smtClean="0"/>
              <a:t>P</a:t>
            </a:r>
            <a:r>
              <a:rPr lang="da-DK" dirty="0" smtClean="0"/>
              <a:t>-værdi</a:t>
            </a:r>
            <a:endParaRPr lang="da-DK" i="1" dirty="0" smtClean="0"/>
          </a:p>
          <a:p>
            <a:pPr marL="841375" lvl="1" indent="-514350">
              <a:buFont typeface="+mj-lt"/>
              <a:buAutoNum type="arabicParenR"/>
            </a:pPr>
            <a:r>
              <a:rPr lang="da-DK" dirty="0" smtClean="0"/>
              <a:t>Konklusion</a:t>
            </a:r>
          </a:p>
          <a:p>
            <a:pPr marL="841375" lvl="1" indent="-514350">
              <a:buFont typeface="+mj-lt"/>
              <a:buAutoNum type="arabicParenR"/>
            </a:pPr>
            <a:endParaRPr lang="da-DK" sz="2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Kritisk område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da-DK" sz="2400" dirty="0" smtClean="0"/>
              <a:t>Det kritiske område er de værdier af teststørrelsen, der fører til en afvisning af </a:t>
            </a:r>
            <a:r>
              <a:rPr lang="da-DK" sz="2400" dirty="0" err="1" smtClean="0"/>
              <a:t>nul-hypotesen</a:t>
            </a:r>
            <a:r>
              <a:rPr lang="da-DK" sz="2400" dirty="0" smtClean="0"/>
              <a:t>.</a:t>
            </a:r>
          </a:p>
          <a:p>
            <a:endParaRPr lang="da-DK" sz="2400" dirty="0" smtClean="0"/>
          </a:p>
          <a:p>
            <a:r>
              <a:rPr lang="da-DK" sz="2400" b="1" dirty="0" smtClean="0"/>
              <a:t>Eksempel</a:t>
            </a:r>
            <a:r>
              <a:rPr lang="da-DK" sz="2400" dirty="0" smtClean="0"/>
              <a:t>: Test af andele</a:t>
            </a:r>
          </a:p>
          <a:p>
            <a:r>
              <a:rPr lang="da-DK" sz="2400" dirty="0" smtClean="0"/>
              <a:t>Antag et signifikans-niveau </a:t>
            </a:r>
            <a:r>
              <a:rPr lang="da-DK" sz="2400" dirty="0" smtClean="0">
                <a:latin typeface="Symbol" pitchFamily="18" charset="2"/>
              </a:rPr>
              <a:t>a</a:t>
            </a:r>
            <a:r>
              <a:rPr lang="da-DK" sz="2400" dirty="0" smtClean="0"/>
              <a:t> = 0.05.</a:t>
            </a:r>
            <a:endParaRPr lang="da-DK" sz="2400" dirty="0"/>
          </a:p>
        </p:txBody>
      </p:sp>
      <p:sp>
        <p:nvSpPr>
          <p:cNvPr id="5" name="Rectangle 4"/>
          <p:cNvSpPr/>
          <p:nvPr/>
        </p:nvSpPr>
        <p:spPr>
          <a:xfrm>
            <a:off x="5508104" y="4787860"/>
            <a:ext cx="9361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/>
          <p:cNvSpPr/>
          <p:nvPr/>
        </p:nvSpPr>
        <p:spPr>
          <a:xfrm>
            <a:off x="2483768" y="4787860"/>
            <a:ext cx="9361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50" name="Picture 2" descr="Y:\undervisning\oeconF11\R\normalplot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232" y="3347700"/>
            <a:ext cx="4572000" cy="2276475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rot="5400000">
            <a:off x="4927394" y="5296562"/>
            <a:ext cx="11614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839162" y="5296562"/>
            <a:ext cx="11614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00192" y="4643844"/>
            <a:ext cx="7040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smtClean="0"/>
              <a:t>0.025</a:t>
            </a:r>
            <a:endParaRPr lang="da-DK" dirty="0"/>
          </a:p>
        </p:txBody>
      </p:sp>
      <p:cxnSp>
        <p:nvCxnSpPr>
          <p:cNvPr id="12" name="Straight Connector 11"/>
          <p:cNvCxnSpPr/>
          <p:nvPr/>
        </p:nvCxnSpPr>
        <p:spPr>
          <a:xfrm rot="10800000" flipV="1">
            <a:off x="5580112" y="4787860"/>
            <a:ext cx="72008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11760" y="4355812"/>
            <a:ext cx="7040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smtClean="0"/>
              <a:t>0.025</a:t>
            </a:r>
            <a:endParaRPr lang="da-DK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915816" y="4715852"/>
            <a:ext cx="432049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4048" y="5733256"/>
            <a:ext cx="11673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a-DK" baseline="-25000" dirty="0" smtClean="0"/>
              <a:t>0.025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=1.96</a:t>
            </a:r>
            <a:endParaRPr lang="da-DK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59832" y="5723964"/>
            <a:ext cx="7104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-z</a:t>
            </a:r>
            <a:r>
              <a:rPr lang="da-DK" baseline="-25000" dirty="0" smtClean="0"/>
              <a:t>0.025</a:t>
            </a:r>
            <a:endParaRPr lang="da-DK" baseline="-25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508104" y="5445224"/>
            <a:ext cx="25202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88224" y="5229200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latin typeface="Times New Roman" pitchFamily="18" charset="0"/>
                <a:cs typeface="Times New Roman" pitchFamily="18" charset="0"/>
              </a:rPr>
              <a:t>Kritisk område</a:t>
            </a:r>
            <a:endParaRPr lang="da-DK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1187624" y="5445224"/>
            <a:ext cx="223224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63688" y="5229200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latin typeface="Times New Roman" pitchFamily="18" charset="0"/>
                <a:cs typeface="Times New Roman" pitchFamily="18" charset="0"/>
              </a:rPr>
              <a:t>Kritisk område</a:t>
            </a:r>
            <a:endParaRPr lang="da-DK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Signifikansniveau og Type I fejl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Hvis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a-DK" sz="2400" dirty="0" smtClean="0"/>
              <a:t> hypotesen er sand, så er sandsynligheden for at ”lande” i det kritiske område </a:t>
            </a:r>
            <a:r>
              <a:rPr lang="da-DK" sz="2400" i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da-DK" sz="2400" dirty="0" smtClean="0"/>
              <a:t>.</a:t>
            </a:r>
          </a:p>
          <a:p>
            <a:r>
              <a:rPr lang="da-DK" sz="2400" dirty="0" smtClean="0"/>
              <a:t>Dvs. sandsynligheden for at begå en Type I fejl er </a:t>
            </a:r>
            <a:r>
              <a:rPr lang="da-DK" sz="2400" i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da-DK" sz="2400" dirty="0" smtClean="0"/>
              <a:t> signifikansniveauet.</a:t>
            </a:r>
          </a:p>
          <a:p>
            <a:endParaRPr lang="da-DK" sz="2400" dirty="0" smtClean="0"/>
          </a:p>
          <a:p>
            <a:r>
              <a:rPr lang="da-DK" sz="2400" dirty="0" smtClean="0"/>
              <a:t>Når </a:t>
            </a:r>
            <a:r>
              <a:rPr lang="da-DK" sz="2400" i="1" dirty="0" smtClean="0"/>
              <a:t>P</a:t>
            </a:r>
            <a:r>
              <a:rPr lang="da-DK" sz="2400" dirty="0" smtClean="0"/>
              <a:t>(Type I fejl) går ned, går </a:t>
            </a:r>
            <a:r>
              <a:rPr lang="da-DK" sz="2400" i="1" dirty="0" smtClean="0"/>
              <a:t>P</a:t>
            </a:r>
            <a:r>
              <a:rPr lang="da-DK" sz="2400" dirty="0" smtClean="0"/>
              <a:t>(Type II fejl) op.</a:t>
            </a:r>
          </a:p>
          <a:p>
            <a:pPr lvl="1"/>
            <a:r>
              <a:rPr lang="da-DK" sz="2400" dirty="0" smtClean="0"/>
              <a:t>Antag </a:t>
            </a:r>
            <a:r>
              <a:rPr lang="da-DK" sz="2400" i="1" dirty="0" smtClean="0">
                <a:latin typeface="Symbol" pitchFamily="18" charset="2"/>
              </a:rPr>
              <a:t>a</a:t>
            </a:r>
            <a:r>
              <a:rPr lang="da-DK" sz="2400" dirty="0" smtClean="0"/>
              <a:t> = 0.00001 </a:t>
            </a:r>
          </a:p>
          <a:p>
            <a:pPr lvl="2"/>
            <a:r>
              <a:rPr lang="da-DK" sz="2000" dirty="0" smtClean="0"/>
              <a:t>Hvis </a:t>
            </a:r>
            <a:r>
              <a:rPr lang="da-DK" sz="2000" b="1" dirty="0" smtClean="0"/>
              <a:t>H</a:t>
            </a:r>
            <a:r>
              <a:rPr lang="da-DK" sz="2000" b="1" baseline="-25000" dirty="0" smtClean="0"/>
              <a:t>0</a:t>
            </a:r>
            <a:r>
              <a:rPr lang="da-DK" sz="2000" b="1" dirty="0" smtClean="0"/>
              <a:t> sand</a:t>
            </a:r>
            <a:r>
              <a:rPr lang="da-DK" sz="2000" dirty="0" smtClean="0"/>
              <a:t>: Næsten umuligt at begå en Type I fejl</a:t>
            </a:r>
          </a:p>
          <a:p>
            <a:pPr lvl="2"/>
            <a:r>
              <a:rPr lang="da-DK" sz="2000" dirty="0" smtClean="0"/>
              <a:t>Hvis </a:t>
            </a:r>
            <a:r>
              <a:rPr lang="da-DK" sz="2000" b="1" dirty="0" smtClean="0"/>
              <a:t>H</a:t>
            </a:r>
            <a:r>
              <a:rPr lang="da-DK" sz="2000" b="1" baseline="-25000" dirty="0" smtClean="0"/>
              <a:t>0</a:t>
            </a:r>
            <a:r>
              <a:rPr lang="da-DK" sz="2000" b="1" dirty="0" smtClean="0"/>
              <a:t> falsk</a:t>
            </a:r>
            <a:r>
              <a:rPr lang="da-DK" sz="2000" dirty="0" smtClean="0"/>
              <a:t>: Næsten umuligt at undgå en Type II fejl</a:t>
            </a:r>
          </a:p>
          <a:p>
            <a:endParaRPr lang="da-DK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1) Antagelser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En test baserer sig typisk på </a:t>
            </a:r>
            <a:r>
              <a:rPr lang="da-DK" sz="2400" b="1" dirty="0" smtClean="0"/>
              <a:t>et antal antagelser </a:t>
            </a:r>
            <a:r>
              <a:rPr lang="da-DK" sz="2400" dirty="0" smtClean="0"/>
              <a:t>for at være gyldig. Antagelser omhandler typisk:</a:t>
            </a:r>
          </a:p>
          <a:p>
            <a:pPr lvl="1"/>
            <a:r>
              <a:rPr lang="da-DK" sz="2400" b="1" dirty="0" smtClean="0"/>
              <a:t>Type af data</a:t>
            </a:r>
          </a:p>
          <a:p>
            <a:pPr lvl="2"/>
            <a:r>
              <a:rPr lang="da-DK" sz="2000" dirty="0" smtClean="0"/>
              <a:t>Kvalitative eller kvantitative data</a:t>
            </a:r>
          </a:p>
          <a:p>
            <a:pPr lvl="1"/>
            <a:r>
              <a:rPr lang="da-DK" sz="2400" b="1" dirty="0" err="1" smtClean="0"/>
              <a:t>Randomisering</a:t>
            </a:r>
            <a:endParaRPr lang="da-DK" sz="2400" b="1" dirty="0" smtClean="0"/>
          </a:p>
          <a:p>
            <a:pPr lvl="2"/>
            <a:r>
              <a:rPr lang="da-DK" sz="2000" dirty="0" smtClean="0"/>
              <a:t>På hvilken måde er stikprøven udtaget</a:t>
            </a:r>
          </a:p>
          <a:p>
            <a:pPr lvl="1"/>
            <a:r>
              <a:rPr lang="da-DK" sz="2400" b="1" dirty="0" smtClean="0"/>
              <a:t>Populations-fordelingen</a:t>
            </a:r>
          </a:p>
          <a:p>
            <a:pPr lvl="2"/>
            <a:r>
              <a:rPr lang="da-DK" sz="2000" dirty="0" smtClean="0"/>
              <a:t>Antages det er populationen er </a:t>
            </a:r>
            <a:r>
              <a:rPr lang="da-DK" sz="2000" dirty="0" err="1" smtClean="0"/>
              <a:t>normalfordet</a:t>
            </a:r>
            <a:r>
              <a:rPr lang="da-DK" sz="2000" dirty="0" smtClean="0"/>
              <a:t>?</a:t>
            </a:r>
          </a:p>
          <a:p>
            <a:pPr lvl="1"/>
            <a:r>
              <a:rPr lang="da-DK" sz="2400" b="1" dirty="0" smtClean="0"/>
              <a:t>Stikprøvestørrelsen</a:t>
            </a:r>
          </a:p>
          <a:p>
            <a:pPr lvl="2"/>
            <a:r>
              <a:rPr lang="da-DK" sz="2000" dirty="0" smtClean="0"/>
              <a:t>Er der antagelser om at stikprøven skal have en hvis størrelse?</a:t>
            </a:r>
            <a:endParaRPr lang="da-DK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3573016"/>
            <a:ext cx="8208912" cy="15841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ctangle 3"/>
          <p:cNvSpPr/>
          <p:nvPr/>
        </p:nvSpPr>
        <p:spPr>
          <a:xfrm>
            <a:off x="467544" y="1297360"/>
            <a:ext cx="8208912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2) Hypoteser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r>
              <a:rPr lang="da-DK" sz="2200" b="1" dirty="0" err="1" smtClean="0"/>
              <a:t>Nul-hypotesen</a:t>
            </a:r>
            <a:endParaRPr lang="da-DK" sz="2200" b="1" dirty="0" smtClean="0"/>
          </a:p>
          <a:p>
            <a:pPr lvl="1"/>
            <a:r>
              <a:rPr lang="da-DK" sz="2200" dirty="0" smtClean="0"/>
              <a:t>Nul hypotesen er en påstand om at en parameter tager </a:t>
            </a:r>
            <a:r>
              <a:rPr lang="da-DK" sz="2200" b="1" dirty="0" smtClean="0"/>
              <a:t>en bestemt værdi</a:t>
            </a:r>
            <a:r>
              <a:rPr lang="da-DK" sz="2200" dirty="0" smtClean="0"/>
              <a:t>. Betegnes </a:t>
            </a:r>
            <a:r>
              <a:rPr lang="da-DK" sz="2200" b="1" dirty="0" smtClean="0"/>
              <a:t>H</a:t>
            </a:r>
            <a:r>
              <a:rPr lang="da-DK" sz="2200" b="1" baseline="-25000" dirty="0" smtClean="0"/>
              <a:t>0</a:t>
            </a:r>
            <a:r>
              <a:rPr lang="da-DK" sz="2200" dirty="0" smtClean="0"/>
              <a:t>.</a:t>
            </a:r>
          </a:p>
          <a:p>
            <a:endParaRPr lang="da-DK" sz="1000" b="1" dirty="0" smtClean="0"/>
          </a:p>
          <a:p>
            <a:r>
              <a:rPr lang="da-DK" sz="2200" b="1" dirty="0" smtClean="0"/>
              <a:t>Virksomhedens påstand </a:t>
            </a:r>
            <a:r>
              <a:rPr lang="da-DK" sz="2200" dirty="0" smtClean="0"/>
              <a:t>(</a:t>
            </a:r>
            <a:r>
              <a:rPr lang="da-DK" sz="2200" dirty="0" err="1" smtClean="0"/>
              <a:t>Nul-hypotesen</a:t>
            </a:r>
            <a:r>
              <a:rPr lang="da-DK" sz="2200" dirty="0" smtClean="0"/>
              <a:t>):</a:t>
            </a:r>
          </a:p>
          <a:p>
            <a:pPr lvl="1"/>
            <a:r>
              <a:rPr lang="da-DK" sz="2200" dirty="0" smtClean="0"/>
              <a:t>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: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dirty="0" smtClean="0"/>
              <a:t> = ½	</a:t>
            </a:r>
            <a:r>
              <a:rPr lang="da-DK" sz="1800" dirty="0" smtClean="0"/>
              <a:t>(</a:t>
            </a:r>
            <a:r>
              <a:rPr lang="da-DK" sz="1800" i="1" dirty="0" smtClean="0">
                <a:latin typeface="Symbol" pitchFamily="18" charset="2"/>
              </a:rPr>
              <a:t>p</a:t>
            </a:r>
            <a:r>
              <a:rPr lang="da-DK" sz="1800" dirty="0" smtClean="0"/>
              <a:t> er andelen af forfremmede der er mænd)</a:t>
            </a:r>
          </a:p>
          <a:p>
            <a:pPr lvl="1"/>
            <a:endParaRPr lang="da-DK" sz="1000" dirty="0" smtClean="0"/>
          </a:p>
          <a:p>
            <a:r>
              <a:rPr lang="da-DK" sz="2200" b="1" dirty="0" smtClean="0"/>
              <a:t>Alternativ-hypotesen</a:t>
            </a:r>
          </a:p>
          <a:p>
            <a:pPr lvl="1"/>
            <a:r>
              <a:rPr lang="da-DK" sz="2200" dirty="0" smtClean="0"/>
              <a:t>Alternativ-hypotesen er en påstand om at parameteren ligge i </a:t>
            </a:r>
            <a:r>
              <a:rPr lang="da-DK" sz="2200" b="1" dirty="0" smtClean="0"/>
              <a:t>et alternativt interval </a:t>
            </a:r>
            <a:r>
              <a:rPr lang="da-DK" sz="2200" dirty="0" smtClean="0"/>
              <a:t>(i forhold til </a:t>
            </a:r>
            <a:r>
              <a:rPr lang="da-DK" sz="2200" dirty="0" err="1" smtClean="0"/>
              <a:t>nul-hypotesen</a:t>
            </a:r>
            <a:r>
              <a:rPr lang="da-DK" sz="2200" dirty="0" smtClean="0"/>
              <a:t>). Betegnes </a:t>
            </a:r>
            <a:r>
              <a:rPr lang="da-DK" sz="2200" b="1" dirty="0" smtClean="0"/>
              <a:t>H</a:t>
            </a:r>
            <a:r>
              <a:rPr lang="da-DK" sz="2200" b="1" baseline="-25000" dirty="0" smtClean="0"/>
              <a:t>a</a:t>
            </a:r>
            <a:r>
              <a:rPr lang="da-DK" sz="2200" dirty="0" smtClean="0"/>
              <a:t>.</a:t>
            </a:r>
          </a:p>
          <a:p>
            <a:endParaRPr lang="da-DK" sz="1000" b="1" dirty="0" smtClean="0"/>
          </a:p>
          <a:p>
            <a:r>
              <a:rPr lang="da-DK" sz="2200" b="1" dirty="0" smtClean="0"/>
              <a:t>Kvindernes påstand </a:t>
            </a:r>
            <a:r>
              <a:rPr lang="da-DK" sz="2200" dirty="0" smtClean="0"/>
              <a:t>(Alternativ-hypotesen):</a:t>
            </a:r>
          </a:p>
          <a:p>
            <a:pPr lvl="1"/>
            <a:r>
              <a:rPr lang="da-DK" sz="2200" dirty="0" smtClean="0"/>
              <a:t>H</a:t>
            </a:r>
            <a:r>
              <a:rPr lang="da-DK" sz="2200" baseline="-25000" dirty="0" smtClean="0"/>
              <a:t>a</a:t>
            </a:r>
            <a:r>
              <a:rPr lang="da-DK" sz="2200" dirty="0" smtClean="0"/>
              <a:t>: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dirty="0" smtClean="0"/>
              <a:t> &gt; ½</a:t>
            </a:r>
          </a:p>
          <a:p>
            <a:pPr lvl="1"/>
            <a:endParaRPr lang="da-DK" sz="2200" dirty="0" smtClean="0"/>
          </a:p>
          <a:p>
            <a:endParaRPr lang="da-DK" dirty="0" smtClean="0"/>
          </a:p>
          <a:p>
            <a:pPr lvl="1"/>
            <a:endParaRPr lang="da-DK" sz="2200" dirty="0" smtClean="0"/>
          </a:p>
          <a:p>
            <a:pPr lvl="1">
              <a:buNone/>
            </a:pPr>
            <a:endParaRPr lang="da-DK" sz="2200" dirty="0" smtClean="0"/>
          </a:p>
          <a:p>
            <a:endParaRPr lang="da-DK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772816"/>
            <a:ext cx="8136904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Udgangspunktet er H</a:t>
            </a:r>
            <a:r>
              <a:rPr lang="da-DK" baseline="-25000" dirty="0" smtClean="0"/>
              <a:t>0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90157"/>
          </a:xfrm>
        </p:spPr>
        <p:txBody>
          <a:bodyPr/>
          <a:lstStyle/>
          <a:p>
            <a:endParaRPr lang="da-DK" sz="2200" dirty="0" smtClean="0"/>
          </a:p>
          <a:p>
            <a:r>
              <a:rPr lang="da-DK" sz="2200" b="1" dirty="0" smtClean="0"/>
              <a:t>Grundlæggende princip</a:t>
            </a:r>
            <a:r>
              <a:rPr lang="da-DK" sz="2200" dirty="0" smtClean="0"/>
              <a:t>: </a:t>
            </a:r>
          </a:p>
          <a:p>
            <a:pPr lvl="1"/>
            <a:r>
              <a:rPr lang="da-DK" sz="2200" dirty="0" smtClean="0"/>
              <a:t>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 antages at være sand indtil beviserne imod (baseret på data) er så stærke, at vi må afvise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 – og derfor acceptere H</a:t>
            </a:r>
            <a:r>
              <a:rPr lang="da-DK" sz="2200" baseline="-25000" dirty="0" smtClean="0"/>
              <a:t>a</a:t>
            </a:r>
            <a:r>
              <a:rPr lang="da-DK" sz="2200" dirty="0" smtClean="0"/>
              <a:t>.</a:t>
            </a:r>
          </a:p>
          <a:p>
            <a:r>
              <a:rPr lang="da-DK" sz="2200" dirty="0" smtClean="0"/>
              <a:t>Man kan </a:t>
            </a:r>
            <a:r>
              <a:rPr lang="da-DK" sz="2200" i="1" dirty="0" smtClean="0"/>
              <a:t>ikke</a:t>
            </a:r>
            <a:r>
              <a:rPr lang="da-DK" sz="2200" dirty="0" smtClean="0"/>
              <a:t> bevise H</a:t>
            </a:r>
            <a:r>
              <a:rPr lang="da-DK" sz="2200" baseline="-25000" dirty="0" smtClean="0"/>
              <a:t>0 </a:t>
            </a:r>
            <a:r>
              <a:rPr lang="da-DK" sz="2200" dirty="0" smtClean="0"/>
              <a:t>– kun afvise. </a:t>
            </a:r>
          </a:p>
          <a:p>
            <a:r>
              <a:rPr lang="da-DK" sz="2200" dirty="0" smtClean="0"/>
              <a:t>Det er derfor et stærkere udsagn at afvise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 end ikke at kunne afvise.</a:t>
            </a:r>
          </a:p>
          <a:p>
            <a:endParaRPr lang="da-DK" sz="2200" dirty="0" smtClean="0"/>
          </a:p>
          <a:p>
            <a:r>
              <a:rPr lang="da-DK" sz="2200" b="1" dirty="0" smtClean="0"/>
              <a:t>Retssags-analogi</a:t>
            </a:r>
            <a:r>
              <a:rPr lang="da-DK" sz="2200" dirty="0" smtClean="0"/>
              <a:t>: Uskyldig (H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:uskyldig) indtil det modsatte (H</a:t>
            </a:r>
            <a:r>
              <a:rPr lang="da-DK" sz="2200" baseline="-25000" dirty="0" smtClean="0"/>
              <a:t>a</a:t>
            </a:r>
            <a:r>
              <a:rPr lang="da-DK" sz="2200" dirty="0" smtClean="0"/>
              <a:t>: skyldig) er bevist (ud over almindelig tvivl).</a:t>
            </a:r>
            <a:endParaRPr lang="da-DK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225352"/>
            <a:ext cx="8208912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3) Test-størrelse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r>
              <a:rPr lang="da-DK" sz="2200" b="1" dirty="0" smtClean="0"/>
              <a:t>Teststørrelse</a:t>
            </a:r>
            <a:endParaRPr lang="da-DK" sz="2200" dirty="0" smtClean="0"/>
          </a:p>
          <a:p>
            <a:pPr lvl="1"/>
            <a:r>
              <a:rPr lang="da-DK" sz="2200" dirty="0" smtClean="0"/>
              <a:t>En teststørrelse er et mål for hvor langt data ligger fra påstanden i </a:t>
            </a:r>
            <a:r>
              <a:rPr lang="da-DK" sz="2200" dirty="0" err="1" smtClean="0"/>
              <a:t>nul-hypotesen</a:t>
            </a:r>
            <a:r>
              <a:rPr lang="da-DK" sz="2200" dirty="0" smtClean="0"/>
              <a:t>.</a:t>
            </a:r>
          </a:p>
          <a:p>
            <a:pPr lvl="1"/>
            <a:endParaRPr lang="da-DK" sz="2200" dirty="0" smtClean="0"/>
          </a:p>
          <a:p>
            <a:r>
              <a:rPr lang="da-DK" sz="2200" dirty="0" smtClean="0"/>
              <a:t>Jo mere teststørrelsen peger på alternativhypotesen, jo mere </a:t>
            </a:r>
            <a:r>
              <a:rPr lang="da-DK" sz="2200" b="1" dirty="0" smtClean="0"/>
              <a:t>kritisk</a:t>
            </a:r>
            <a:r>
              <a:rPr lang="da-DK" sz="2200" dirty="0" smtClean="0"/>
              <a:t> er teststørrelsen (for </a:t>
            </a:r>
            <a:r>
              <a:rPr lang="da-DK" sz="2200" dirty="0" err="1" smtClean="0"/>
              <a:t>nul-hypotesen</a:t>
            </a:r>
            <a:r>
              <a:rPr lang="da-DK" sz="2200" dirty="0" smtClean="0"/>
              <a:t>).</a:t>
            </a:r>
          </a:p>
          <a:p>
            <a:endParaRPr lang="da-DK" sz="1000" dirty="0" smtClean="0"/>
          </a:p>
          <a:p>
            <a:r>
              <a:rPr lang="da-DK" sz="2200" b="1" dirty="0" smtClean="0"/>
              <a:t>Eksempel</a:t>
            </a:r>
          </a:p>
          <a:p>
            <a:pPr lvl="1"/>
            <a:r>
              <a:rPr lang="da-DK" sz="2200" dirty="0" smtClean="0"/>
              <a:t>Teststørrelse: Stikprøveandelen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dirty="0" smtClean="0"/>
              <a:t>.</a:t>
            </a:r>
          </a:p>
          <a:p>
            <a:pPr lvl="1"/>
            <a:r>
              <a:rPr lang="da-DK" sz="2200" dirty="0" smtClean="0"/>
              <a:t>Fra virksomhedens synspunkt (H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) er det kritisk hvis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dirty="0" smtClean="0"/>
              <a:t> er højere end 0.5, da det støtter kvindernes påstand (H</a:t>
            </a:r>
            <a:r>
              <a:rPr lang="da-DK" sz="2200" baseline="-25000" dirty="0" smtClean="0"/>
              <a:t>a</a:t>
            </a:r>
            <a:r>
              <a:rPr lang="da-DK" sz="2200" dirty="0" smtClean="0"/>
              <a:t>).</a:t>
            </a:r>
          </a:p>
          <a:p>
            <a:pPr lvl="1"/>
            <a:r>
              <a:rPr lang="da-DK" sz="2200" b="1" dirty="0" smtClean="0"/>
              <a:t>Spørgsmål:</a:t>
            </a:r>
            <a:r>
              <a:rPr lang="da-DK" sz="2200" dirty="0" smtClean="0"/>
              <a:t> Hvor meget højere end 0.5 skal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dirty="0" smtClean="0"/>
              <a:t> før beviserne mod virksomheden er ”stærke nok”?</a:t>
            </a:r>
            <a:endParaRPr lang="da-DK" sz="2200" b="1" dirty="0" smtClean="0"/>
          </a:p>
          <a:p>
            <a:endParaRPr lang="da-DK" sz="2200" dirty="0" smtClean="0"/>
          </a:p>
          <a:p>
            <a:endParaRPr lang="da-DK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3961656"/>
            <a:ext cx="3177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4714" y="442782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515719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564904"/>
            <a:ext cx="8424936" cy="1728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4) </a:t>
            </a:r>
            <a:r>
              <a:rPr lang="da-DK" i="1" dirty="0" smtClean="0"/>
              <a:t>P</a:t>
            </a:r>
            <a:r>
              <a:rPr lang="da-DK" dirty="0" smtClean="0"/>
              <a:t>-værdi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i="1" dirty="0" smtClean="0"/>
              <a:t>P</a:t>
            </a:r>
            <a:r>
              <a:rPr lang="da-DK" sz="2400" dirty="0" smtClean="0"/>
              <a:t>-værdien er et mål for </a:t>
            </a:r>
            <a:r>
              <a:rPr lang="da-DK" sz="2400" i="1" dirty="0" smtClean="0"/>
              <a:t>hvor kritisk</a:t>
            </a:r>
            <a:r>
              <a:rPr lang="da-DK" sz="2400" b="1" i="1" dirty="0" smtClean="0"/>
              <a:t> </a:t>
            </a:r>
            <a:r>
              <a:rPr lang="da-DK" sz="2400" dirty="0" smtClean="0"/>
              <a:t>en given teststørrelse er. </a:t>
            </a:r>
            <a:r>
              <a:rPr lang="da-DK" sz="2400" i="1" dirty="0" smtClean="0"/>
              <a:t>P</a:t>
            </a:r>
            <a:r>
              <a:rPr lang="da-DK" sz="2400" dirty="0" smtClean="0"/>
              <a:t>-værdien betegnes </a:t>
            </a:r>
            <a:r>
              <a:rPr lang="da-DK" sz="2400" i="1" dirty="0" smtClean="0"/>
              <a:t>P</a:t>
            </a:r>
            <a:r>
              <a:rPr lang="da-DK" sz="2400" dirty="0" smtClean="0"/>
              <a:t>.</a:t>
            </a:r>
          </a:p>
          <a:p>
            <a:endParaRPr lang="da-DK" sz="1000" dirty="0" smtClean="0"/>
          </a:p>
          <a:p>
            <a:r>
              <a:rPr lang="da-DK" sz="2400" b="1" i="1" dirty="0" smtClean="0"/>
              <a:t>P</a:t>
            </a:r>
            <a:r>
              <a:rPr lang="da-DK" sz="2400" b="1" dirty="0" smtClean="0"/>
              <a:t>-værdi</a:t>
            </a:r>
            <a:endParaRPr lang="da-DK" sz="2400" dirty="0" smtClean="0"/>
          </a:p>
          <a:p>
            <a:pPr lvl="1"/>
            <a:r>
              <a:rPr lang="da-DK" sz="2400" dirty="0" smtClean="0"/>
              <a:t>En </a:t>
            </a:r>
            <a:r>
              <a:rPr lang="da-DK" sz="2400" i="1" dirty="0" smtClean="0"/>
              <a:t>P</a:t>
            </a:r>
            <a:r>
              <a:rPr lang="da-DK" sz="2400" dirty="0" smtClean="0"/>
              <a:t>-værdi er </a:t>
            </a:r>
            <a:r>
              <a:rPr lang="da-DK" sz="2400" b="1" dirty="0" smtClean="0"/>
              <a:t>sandsynligheden</a:t>
            </a:r>
            <a:r>
              <a:rPr lang="da-DK" sz="2400" dirty="0" smtClean="0"/>
              <a:t> for at ”den næste” test-størrelse er </a:t>
            </a:r>
            <a:r>
              <a:rPr lang="da-DK" sz="2400" b="1" dirty="0" smtClean="0"/>
              <a:t>mindst lige så kritisk </a:t>
            </a:r>
            <a:r>
              <a:rPr lang="da-DK" sz="2400" dirty="0" smtClean="0"/>
              <a:t>som den observerede, under antagelse af, at </a:t>
            </a:r>
            <a:r>
              <a:rPr lang="da-DK" sz="2400" b="1" dirty="0" smtClean="0"/>
              <a:t>H</a:t>
            </a:r>
            <a:r>
              <a:rPr lang="da-DK" sz="2400" b="1" baseline="-25000" dirty="0" smtClean="0"/>
              <a:t>0</a:t>
            </a:r>
            <a:r>
              <a:rPr lang="da-DK" sz="2400" b="1" dirty="0" smtClean="0"/>
              <a:t> er sand</a:t>
            </a:r>
            <a:r>
              <a:rPr lang="da-DK" sz="2400" dirty="0" smtClean="0"/>
              <a:t>.</a:t>
            </a:r>
          </a:p>
          <a:p>
            <a:pPr lvl="1"/>
            <a:endParaRPr lang="da-DK" sz="1000" dirty="0" smtClean="0"/>
          </a:p>
          <a:p>
            <a:r>
              <a:rPr lang="da-DK" sz="2400" b="1" dirty="0" smtClean="0"/>
              <a:t>Eksempel</a:t>
            </a:r>
          </a:p>
          <a:p>
            <a:pPr lvl="1"/>
            <a:r>
              <a:rPr lang="da-DK" sz="2400" dirty="0" smtClean="0"/>
              <a:t>Hvis </a:t>
            </a:r>
            <a:r>
              <a:rPr lang="da-DK" sz="2400" i="1" dirty="0" smtClean="0"/>
              <a:t>P</a:t>
            </a:r>
            <a:r>
              <a:rPr lang="da-DK" sz="2400" dirty="0" smtClean="0"/>
              <a:t>-værdien er 0.01 og </a:t>
            </a:r>
            <a:r>
              <a:rPr lang="da-DK" sz="2400" dirty="0" err="1" smtClean="0"/>
              <a:t>nul-hypotesen</a:t>
            </a:r>
            <a:r>
              <a:rPr lang="da-DK" sz="2400" dirty="0" smtClean="0"/>
              <a:t> er sand, så er der kun 1% sandsynlighed for at observere en mere kritisk test-størrelse ”næste gang”. </a:t>
            </a:r>
            <a:endParaRPr lang="da-DK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 smtClean="0"/>
              <a:t>P</a:t>
            </a:r>
            <a:r>
              <a:rPr lang="da-DK" dirty="0" smtClean="0"/>
              <a:t>-værdi : Eksempel</a:t>
            </a:r>
            <a:endParaRPr lang="da-DK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dirty="0" smtClean="0"/>
              <a:t>Hvis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 er sand, dvs.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dirty="0" smtClean="0"/>
              <a:t> = 0.5 , så ser fordelingen af andel mænd blandt 10 kandidater således ud:</a:t>
            </a:r>
          </a:p>
          <a:p>
            <a:endParaRPr lang="da-DK" sz="2200" dirty="0" smtClean="0"/>
          </a:p>
          <a:p>
            <a:endParaRPr lang="da-DK" sz="2200" dirty="0" smtClean="0"/>
          </a:p>
          <a:p>
            <a:endParaRPr lang="da-DK" sz="2200" dirty="0" smtClean="0"/>
          </a:p>
          <a:p>
            <a:endParaRPr lang="da-DK" sz="2200" dirty="0" smtClean="0"/>
          </a:p>
          <a:p>
            <a:pPr>
              <a:buNone/>
            </a:pPr>
            <a:endParaRPr lang="da-DK" sz="2200" b="1" dirty="0" smtClean="0"/>
          </a:p>
          <a:p>
            <a:r>
              <a:rPr lang="da-DK" sz="2200" b="1" dirty="0" smtClean="0"/>
              <a:t>Teststørrelse </a:t>
            </a:r>
            <a:r>
              <a:rPr lang="da-DK" sz="2200" dirty="0" smtClean="0"/>
              <a:t>Vi har observeret en andel på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i="1" dirty="0" smtClean="0"/>
              <a:t> =</a:t>
            </a:r>
            <a:r>
              <a:rPr lang="da-DK" sz="2200" dirty="0" smtClean="0"/>
              <a:t> 9/10 = 0.9.</a:t>
            </a:r>
          </a:p>
          <a:p>
            <a:r>
              <a:rPr lang="da-DK" sz="2200" dirty="0" smtClean="0"/>
              <a:t>Dvs. en andel på 0.9 eller 1.0 er lige så eller mere kritisk.</a:t>
            </a:r>
          </a:p>
          <a:p>
            <a:r>
              <a:rPr lang="da-DK" sz="2200" dirty="0" smtClean="0"/>
              <a:t>Det røde område er </a:t>
            </a:r>
            <a:r>
              <a:rPr lang="da-DK" sz="2200" i="1" dirty="0" smtClean="0"/>
              <a:t>P</a:t>
            </a:r>
            <a:r>
              <a:rPr lang="da-DK" sz="2200" dirty="0" smtClean="0"/>
              <a:t>-værdien – sandsynligheden for en mindst lige så kritisk observation ”næste gang”, hvis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 er sand.</a:t>
            </a:r>
          </a:p>
        </p:txBody>
      </p:sp>
      <p:pic>
        <p:nvPicPr>
          <p:cNvPr id="3075" name="Picture 3" descr="Y:\undervisning\asta11\R\kvinder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90763"/>
            <a:ext cx="5486400" cy="1858317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6300192" y="3284984"/>
            <a:ext cx="648072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48264" y="306896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"/>
                <a:cs typeface="Arial"/>
              </a:rPr>
              <a:t>≈</a:t>
            </a:r>
            <a:r>
              <a:rPr lang="da-DK" dirty="0" smtClean="0"/>
              <a:t>1%</a:t>
            </a:r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42930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M5lektion1">
  <a:themeElements>
    <a:clrScheme name="10203771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0203771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203771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03771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03771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PM5lektion1</Template>
  <TotalTime>3960</TotalTime>
  <Words>1512</Words>
  <Application>Microsoft Office PowerPoint</Application>
  <PresentationFormat>On-screen Show (4:3)</PresentationFormat>
  <Paragraphs>293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PM5lektion1</vt:lpstr>
      <vt:lpstr>Ligning</vt:lpstr>
      <vt:lpstr>Anvendt Statistik Lektion 4</vt:lpstr>
      <vt:lpstr>Hypoteser og Test</vt:lpstr>
      <vt:lpstr>Signifikanstest - De fem dele</vt:lpstr>
      <vt:lpstr>1) Antagelser</vt:lpstr>
      <vt:lpstr>2) Hypoteser</vt:lpstr>
      <vt:lpstr>Udgangspunktet er H0</vt:lpstr>
      <vt:lpstr>3) Test-størrelse</vt:lpstr>
      <vt:lpstr>4) P-værdi</vt:lpstr>
      <vt:lpstr>P-værdi : Eksempel</vt:lpstr>
      <vt:lpstr>5) Konklusion</vt:lpstr>
      <vt:lpstr>Test for middelværdi</vt:lpstr>
      <vt:lpstr>Test for middelværdi: Hypoteser</vt:lpstr>
      <vt:lpstr>Test for middelværdi: Teststørrelse </vt:lpstr>
      <vt:lpstr>Test for middelværdi: P-værdi</vt:lpstr>
      <vt:lpstr>Test for middelværdi: Konklusion</vt:lpstr>
      <vt:lpstr>Eksempel: Hvor langt på literen?</vt:lpstr>
      <vt:lpstr>Test i SPSS</vt:lpstr>
      <vt:lpstr>To-sidet test og Konfidensintervaller</vt:lpstr>
      <vt:lpstr>En-sidet test</vt:lpstr>
      <vt:lpstr>Eksempel</vt:lpstr>
      <vt:lpstr>Test af middelværdi: Opsummering</vt:lpstr>
      <vt:lpstr>Test af andele: Antagelser</vt:lpstr>
      <vt:lpstr>Test af andele: Hypoteser</vt:lpstr>
      <vt:lpstr>Test af andele: Teststørrelse </vt:lpstr>
      <vt:lpstr>Test af andele: P-værdi</vt:lpstr>
      <vt:lpstr>Eksempel: Hvem kører  bilen?</vt:lpstr>
      <vt:lpstr>Test i SPSS</vt:lpstr>
      <vt:lpstr>Beslutningsskema</vt:lpstr>
      <vt:lpstr>Man begår fejl…</vt:lpstr>
      <vt:lpstr>Kritisk område</vt:lpstr>
      <vt:lpstr>Signifikansniveau og Type I fejl</vt:lpstr>
    </vt:vector>
  </TitlesOfParts>
  <Company>Aalborg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Anvendt Statistik Lektion 2</dc:title>
  <dc:creator>Kasper Klitgaard Berthelsen</dc:creator>
  <cp:lastModifiedBy>Kasper Klitgaard Berthelsen</cp:lastModifiedBy>
  <cp:revision>240</cp:revision>
  <dcterms:created xsi:type="dcterms:W3CDTF">2011-01-31T09:34:40Z</dcterms:created>
  <dcterms:modified xsi:type="dcterms:W3CDTF">2011-03-04T13:10:23Z</dcterms:modified>
</cp:coreProperties>
</file>