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80" r:id="rId9"/>
    <p:sldId id="262" r:id="rId10"/>
    <p:sldId id="263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4" r:id="rId19"/>
    <p:sldId id="289" r:id="rId20"/>
    <p:sldId id="266" r:id="rId21"/>
    <p:sldId id="267" r:id="rId22"/>
    <p:sldId id="268" r:id="rId23"/>
    <p:sldId id="281" r:id="rId24"/>
  </p:sldIdLst>
  <p:sldSz cx="9144000" cy="6858000" type="screen4x3"/>
  <p:notesSz cx="9928225" cy="679767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6FF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271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9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271" y="6456219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F8B5EB-4AA4-42B0-8BAA-FBAB72FC80FB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0D3C4A6-EEB1-45B9-ACBD-037A9A9B4D07}" type="datetimeFigureOut">
              <a:rPr lang="da-DK" smtClean="0"/>
              <a:pPr/>
              <a:t>08-03-2011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48C67F9-A98A-4D21-AB14-1C910A557F9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da-DK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da-DK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A7BDC5-ACD0-4F9A-98D3-71F66B474D20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65D8-3240-4501-A1A3-83686B06F31E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30C4-D727-43AE-99AD-93D55F254A62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5814-02F6-416E-8112-22BF0EC74B8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B0C17-6183-40AC-9DA5-368AD4788A9A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6214-021A-4146-906D-5CD83E11A070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CF45-8CA1-45E9-908A-886CD410369F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9D18-4F84-4069-9AF6-E98DCC5A8A6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3F6F0-66FE-4379-A5EE-CC992EA85C45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839B-E924-4D84-A912-7D86D7935F27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D04A-9462-460B-BDD0-CE47B082E641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a-DK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a-DK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1E3846E-7289-4098-86F8-A82570CA3442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Anvendt Statistik</a:t>
            </a:r>
            <a:br>
              <a:rPr lang="da-DK" dirty="0" smtClean="0"/>
            </a:br>
            <a:r>
              <a:rPr lang="da-DK" dirty="0" smtClean="0"/>
              <a:t>Lektion 5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80656"/>
            <a:ext cx="6553200" cy="1752600"/>
          </a:xfrm>
        </p:spPr>
        <p:txBody>
          <a:bodyPr/>
          <a:lstStyle/>
          <a:p>
            <a:r>
              <a:rPr lang="da-DK" dirty="0" smtClean="0"/>
              <a:t>Sammenligning af to grupper</a:t>
            </a:r>
          </a:p>
          <a:p>
            <a:r>
              <a:rPr lang="da-DK" dirty="0" smtClean="0"/>
              <a:t>* Sammenligning af middelværdier</a:t>
            </a:r>
          </a:p>
          <a:p>
            <a:r>
              <a:rPr lang="da-DK" dirty="0" smtClean="0"/>
              <a:t>* Sammenligning af andele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53378" t="40593" r="20972" b="38801"/>
          <a:stretch>
            <a:fillRect/>
          </a:stretch>
        </p:blipFill>
        <p:spPr bwMode="auto">
          <a:xfrm>
            <a:off x="3635896" y="4293096"/>
            <a:ext cx="41044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5579" t="40593" r="45272" b="38801"/>
          <a:stretch>
            <a:fillRect/>
          </a:stretch>
        </p:blipFill>
        <p:spPr bwMode="auto">
          <a:xfrm>
            <a:off x="611560" y="2852936"/>
            <a:ext cx="62646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5579" t="28080" r="55621" b="59680"/>
          <a:stretch>
            <a:fillRect/>
          </a:stretch>
        </p:blipFill>
        <p:spPr bwMode="auto">
          <a:xfrm>
            <a:off x="683568" y="1556792"/>
            <a:ext cx="4608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SPSS Output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da-DK" sz="2400" dirty="0" smtClean="0"/>
              <a:t>Opsummering af de to grupper</a:t>
            </a:r>
          </a:p>
          <a:p>
            <a:endParaRPr lang="da-DK" sz="2400" dirty="0" smtClean="0"/>
          </a:p>
          <a:p>
            <a:pPr>
              <a:buNone/>
            </a:pPr>
            <a:endParaRPr lang="da-DK" dirty="0" smtClean="0"/>
          </a:p>
          <a:p>
            <a:r>
              <a:rPr lang="da-DK" sz="2400" dirty="0" smtClean="0"/>
              <a:t>Test af forskel i middelværdi: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Konfidensinterval:</a:t>
            </a:r>
            <a:endParaRPr lang="da-DK" sz="2400" dirty="0"/>
          </a:p>
        </p:txBody>
      </p:sp>
      <p:sp>
        <p:nvSpPr>
          <p:cNvPr id="10" name="Rectangle 9"/>
          <p:cNvSpPr/>
          <p:nvPr/>
        </p:nvSpPr>
        <p:spPr>
          <a:xfrm>
            <a:off x="971600" y="4365104"/>
            <a:ext cx="5976664" cy="2880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4644008" y="429309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6228184" y="2420888"/>
            <a:ext cx="159530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t</a:t>
            </a:r>
            <a:r>
              <a:rPr lang="da-DK" dirty="0" smtClean="0">
                <a:latin typeface="+mn-lt"/>
              </a:rPr>
              <a:t>-teststørrelse</a:t>
            </a:r>
            <a:endParaRPr lang="da-DK" i="1" dirty="0">
              <a:latin typeface="+mn-lt"/>
            </a:endParaRPr>
          </a:p>
        </p:txBody>
      </p:sp>
      <p:cxnSp>
        <p:nvCxnSpPr>
          <p:cNvPr id="14" name="Straight Connector 13"/>
          <p:cNvCxnSpPr>
            <a:stCxn id="11" idx="7"/>
            <a:endCxn id="12" idx="2"/>
          </p:cNvCxnSpPr>
          <p:nvPr/>
        </p:nvCxnSpPr>
        <p:spPr>
          <a:xfrm rot="5400000" flipH="1" flipV="1">
            <a:off x="5302973" y="2622957"/>
            <a:ext cx="1555603" cy="189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36296" y="3861048"/>
            <a:ext cx="136815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</a:t>
            </a:r>
          </a:p>
          <a:p>
            <a:r>
              <a:rPr lang="da-DK" dirty="0" err="1" smtClean="0">
                <a:latin typeface="+mn-lt"/>
              </a:rPr>
              <a:t>to-sidet</a:t>
            </a:r>
            <a:r>
              <a:rPr lang="da-DK" dirty="0" smtClean="0">
                <a:latin typeface="+mn-lt"/>
              </a:rPr>
              <a:t> test</a:t>
            </a:r>
            <a:endParaRPr lang="da-DK" i="1" dirty="0"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00192" y="429309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Straight Connector 17"/>
          <p:cNvCxnSpPr>
            <a:stCxn id="17" idx="6"/>
            <a:endCxn id="16" idx="1"/>
          </p:cNvCxnSpPr>
          <p:nvPr/>
        </p:nvCxnSpPr>
        <p:spPr>
          <a:xfrm flipV="1">
            <a:off x="6876256" y="4184214"/>
            <a:ext cx="360040" cy="28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52120" y="5733256"/>
            <a:ext cx="194421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/>
          <p:cNvSpPr txBox="1"/>
          <p:nvPr/>
        </p:nvSpPr>
        <p:spPr>
          <a:xfrm>
            <a:off x="5724128" y="620688"/>
            <a:ext cx="3059832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500" dirty="0" smtClean="0">
                <a:latin typeface="+mn-lt"/>
              </a:rPr>
              <a:t>Bemærk: I forhold til forrige slide er </a:t>
            </a:r>
            <a:r>
              <a:rPr lang="da-DK" sz="1500" i="1" dirty="0" smtClean="0"/>
              <a:t>m</a:t>
            </a:r>
            <a:r>
              <a:rPr lang="da-DK" sz="1500" baseline="-25000" dirty="0" smtClean="0">
                <a:latin typeface="+mn-lt"/>
              </a:rPr>
              <a:t>1</a:t>
            </a:r>
            <a:r>
              <a:rPr lang="da-DK" sz="1500" dirty="0" smtClean="0">
                <a:latin typeface="+mn-lt"/>
              </a:rPr>
              <a:t> og</a:t>
            </a:r>
            <a:r>
              <a:rPr lang="da-DK" sz="1500" i="1" dirty="0" smtClean="0">
                <a:latin typeface="+mn-lt"/>
              </a:rPr>
              <a:t> </a:t>
            </a:r>
            <a:r>
              <a:rPr lang="da-DK" sz="1500" i="1" dirty="0" smtClean="0"/>
              <a:t>m</a:t>
            </a:r>
            <a:r>
              <a:rPr lang="da-DK" sz="1500" baseline="-25000" dirty="0" smtClean="0">
                <a:latin typeface="+mn-lt"/>
              </a:rPr>
              <a:t>2</a:t>
            </a:r>
            <a:r>
              <a:rPr lang="da-DK" sz="1500" dirty="0" smtClean="0">
                <a:latin typeface="+mn-lt"/>
              </a:rPr>
              <a:t> byttet rundt. Derved får </a:t>
            </a:r>
            <a:r>
              <a:rPr lang="da-DK" sz="1500" i="1" dirty="0" smtClean="0">
                <a:latin typeface="+mn-lt"/>
              </a:rPr>
              <a:t>t</a:t>
            </a:r>
            <a:r>
              <a:rPr lang="da-DK" sz="1500" dirty="0" smtClean="0">
                <a:latin typeface="+mn-lt"/>
              </a:rPr>
              <a:t> modsat fortegn. </a:t>
            </a:r>
            <a:r>
              <a:rPr lang="da-DK" sz="1500" i="1" dirty="0" smtClean="0">
                <a:latin typeface="+mn-lt"/>
              </a:rPr>
              <a:t>P</a:t>
            </a:r>
            <a:r>
              <a:rPr lang="da-DK" sz="1500" dirty="0" smtClean="0">
                <a:latin typeface="+mn-lt"/>
              </a:rPr>
              <a:t>-værdien er upåvirket af </a:t>
            </a:r>
            <a:r>
              <a:rPr lang="da-DK" sz="1500" dirty="0" err="1" smtClean="0">
                <a:latin typeface="+mn-lt"/>
              </a:rPr>
              <a:t>ombtningen</a:t>
            </a:r>
            <a:r>
              <a:rPr lang="da-DK" sz="1500" dirty="0" smtClean="0">
                <a:latin typeface="+mn-lt"/>
              </a:rPr>
              <a:t>, da det er et </a:t>
            </a:r>
            <a:r>
              <a:rPr lang="da-DK" sz="1500" dirty="0" err="1" smtClean="0">
                <a:latin typeface="+mn-lt"/>
              </a:rPr>
              <a:t>to-sidet</a:t>
            </a:r>
            <a:r>
              <a:rPr lang="da-DK" sz="1500" dirty="0" smtClean="0">
                <a:latin typeface="+mn-lt"/>
              </a:rPr>
              <a:t> test.</a:t>
            </a:r>
            <a:endParaRPr lang="da-DK" sz="15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Sammenligne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1</a:t>
            </a:r>
            <a:r>
              <a:rPr lang="da-DK" dirty="0" smtClean="0"/>
              <a:t> og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2</a:t>
            </a:r>
            <a:r>
              <a:rPr lang="da-DK" dirty="0" smtClean="0"/>
              <a:t> for </a:t>
            </a:r>
            <a:r>
              <a:rPr lang="da-DK" u="sng" dirty="0" smtClean="0"/>
              <a:t>afhængige </a:t>
            </a:r>
            <a:r>
              <a:rPr lang="da-DK" dirty="0" smtClean="0"/>
              <a:t>stikprøver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611"/>
            <a:ext cx="8229600" cy="4530725"/>
          </a:xfrm>
        </p:spPr>
        <p:txBody>
          <a:bodyPr/>
          <a:lstStyle/>
          <a:p>
            <a:r>
              <a:rPr lang="da-DK" sz="2600" dirty="0" smtClean="0"/>
              <a:t>Typisk eksempel på afhængige grupper, er hvor observationer i de to grupper er </a:t>
            </a:r>
            <a:r>
              <a:rPr lang="da-DK" sz="2600" b="1" i="1" dirty="0" smtClean="0"/>
              <a:t>parrede</a:t>
            </a:r>
            <a:r>
              <a:rPr lang="da-DK" sz="2600" dirty="0" smtClean="0"/>
              <a:t>. </a:t>
            </a:r>
          </a:p>
          <a:p>
            <a:r>
              <a:rPr lang="da-DK" sz="2600" b="1" dirty="0" smtClean="0"/>
              <a:t>Eksempel</a:t>
            </a:r>
            <a:r>
              <a:rPr lang="da-DK" sz="2600" dirty="0" smtClean="0"/>
              <a:t>: Hver af </a:t>
            </a:r>
            <a:r>
              <a:rPr lang="da-DK" sz="2600" dirty="0" smtClean="0"/>
              <a:t>32</a:t>
            </a:r>
            <a:r>
              <a:rPr lang="da-DK" sz="2600" dirty="0" smtClean="0"/>
              <a:t> </a:t>
            </a:r>
            <a:r>
              <a:rPr lang="da-DK" sz="2600" dirty="0" smtClean="0"/>
              <a:t>studerende får målt reaktionstider under bilkørsel under to omstændigheder: </a:t>
            </a:r>
          </a:p>
          <a:p>
            <a:pPr lvl="1"/>
            <a:r>
              <a:rPr lang="da-DK" dirty="0" smtClean="0"/>
              <a:t>1) Mens de snakker i mobil (gruppe1)	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1,i</a:t>
            </a:r>
            <a:endParaRPr lang="da-D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dirty="0" smtClean="0"/>
              <a:t>2) Uden de snakker i mobil (gruppe2)	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2,i</a:t>
            </a:r>
            <a:endParaRPr lang="da-D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600" dirty="0" smtClean="0"/>
              <a:t>For hver studerende har vi en forskel i reaktionstid:	</a:t>
            </a:r>
            <a:r>
              <a:rPr lang="da-DK" sz="2600" i="1" dirty="0" smtClean="0"/>
              <a:t> </a:t>
            </a:r>
            <a:r>
              <a:rPr lang="da-DK" sz="26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600" i="1" baseline="-25000" dirty="0" err="1" smtClean="0">
                <a:latin typeface="Times New Roman" pitchFamily="18" charset="0"/>
                <a:cs typeface="Times New Roman" pitchFamily="18" charset="0"/>
              </a:rPr>
              <a:t>d,i</a:t>
            </a:r>
            <a:r>
              <a:rPr lang="da-DK" sz="26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600" i="1" dirty="0" smtClean="0">
                <a:latin typeface="Times New Roman" pitchFamily="18" charset="0"/>
                <a:cs typeface="Times New Roman" pitchFamily="18" charset="0"/>
              </a:rPr>
              <a:t>= y</a:t>
            </a:r>
            <a:r>
              <a:rPr lang="da-DK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600" i="1" baseline="-25000" dirty="0" smtClean="0">
                <a:latin typeface="Times New Roman" pitchFamily="18" charset="0"/>
                <a:cs typeface="Times New Roman" pitchFamily="18" charset="0"/>
              </a:rPr>
              <a:t>,i</a:t>
            </a:r>
            <a:r>
              <a:rPr lang="da-DK" sz="2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da-DK" sz="2600" i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da-DK" sz="26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da-DK" sz="26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da-DK" sz="26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6468" y="429483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Reaktions-</a:t>
            </a:r>
          </a:p>
          <a:p>
            <a:r>
              <a:rPr lang="da-DK" dirty="0" smtClean="0">
                <a:latin typeface="+mn-lt"/>
              </a:rPr>
              <a:t>tider</a:t>
            </a:r>
            <a:endParaRPr lang="da-DK" dirty="0">
              <a:latin typeface="+mn-lt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7452320" y="4437113"/>
            <a:ext cx="404148" cy="180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rot="10800000" flipV="1">
            <a:off x="7524328" y="4618003"/>
            <a:ext cx="332140" cy="25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509120"/>
            <a:ext cx="8352928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Sammenligne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1</a:t>
            </a:r>
            <a:r>
              <a:rPr lang="da-DK" dirty="0" smtClean="0"/>
              <a:t> og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2</a:t>
            </a:r>
            <a:r>
              <a:rPr lang="da-DK" dirty="0" smtClean="0"/>
              <a:t> for afhængige stikprøver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600" dirty="0" smtClean="0"/>
              <a:t>Lad </a:t>
            </a:r>
            <a:r>
              <a:rPr lang="da-DK" sz="2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600" dirty="0" smtClean="0"/>
              <a:t> og </a:t>
            </a:r>
            <a:r>
              <a:rPr lang="da-DK" sz="2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600" dirty="0" smtClean="0"/>
              <a:t> være gennemsnittet for hhv. gruppe 1 og gruppe 2.</a:t>
            </a:r>
          </a:p>
          <a:p>
            <a:r>
              <a:rPr lang="da-DK" sz="2600" dirty="0" smtClean="0"/>
              <a:t>Lad </a:t>
            </a:r>
            <a:r>
              <a:rPr lang="da-DK" sz="2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6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z="2600" dirty="0" smtClean="0"/>
              <a:t> være gennemsnittet af differencerne.</a:t>
            </a:r>
          </a:p>
          <a:p>
            <a:r>
              <a:rPr lang="da-DK" sz="2600" dirty="0" smtClean="0"/>
              <a:t>Der gælder</a:t>
            </a:r>
          </a:p>
          <a:p>
            <a:endParaRPr lang="da-DK" sz="1000" dirty="0" smtClean="0"/>
          </a:p>
          <a:p>
            <a:r>
              <a:rPr lang="da-DK" sz="2600" dirty="0" smtClean="0"/>
              <a:t>Dvs. hvis vi vil teste forskelle er det nok at se på gennemsnittet af differencerne.</a:t>
            </a:r>
          </a:p>
          <a:p>
            <a:r>
              <a:rPr lang="da-DK" sz="2600" dirty="0" smtClean="0"/>
              <a:t>Et </a:t>
            </a:r>
            <a:r>
              <a:rPr lang="da-DK" sz="2600" dirty="0" smtClean="0">
                <a:latin typeface="Symbol" pitchFamily="18" charset="2"/>
              </a:rPr>
              <a:t>(1-a)100% </a:t>
            </a:r>
            <a:r>
              <a:rPr lang="da-DK" sz="2600" dirty="0" smtClean="0"/>
              <a:t>konfidensinterval for </a:t>
            </a:r>
            <a:r>
              <a:rPr lang="da-DK" sz="2800" i="1" dirty="0" smtClean="0">
                <a:latin typeface="Symbol" pitchFamily="18" charset="2"/>
              </a:rPr>
              <a:t>m</a:t>
            </a:r>
            <a:r>
              <a:rPr lang="da-DK" sz="2800" baseline="-25000" dirty="0" smtClean="0">
                <a:latin typeface="Symbol" pitchFamily="18" charset="2"/>
              </a:rPr>
              <a:t>2</a:t>
            </a:r>
            <a:r>
              <a:rPr lang="da-DK" sz="2800" dirty="0" smtClean="0"/>
              <a:t> - </a:t>
            </a:r>
            <a:r>
              <a:rPr lang="da-DK" sz="2800" i="1" dirty="0" smtClean="0">
                <a:latin typeface="Symbol" pitchFamily="18" charset="2"/>
              </a:rPr>
              <a:t>m</a:t>
            </a:r>
            <a:r>
              <a:rPr lang="da-DK" sz="2800" baseline="-25000" dirty="0" smtClean="0">
                <a:latin typeface="Symbol" pitchFamily="18" charset="2"/>
              </a:rPr>
              <a:t>1</a:t>
            </a:r>
          </a:p>
          <a:p>
            <a:endParaRPr lang="da-DK" sz="2800" baseline="-25000" dirty="0" smtClean="0">
              <a:latin typeface="Symbol" pitchFamily="18" charset="2"/>
            </a:endParaRPr>
          </a:p>
          <a:p>
            <a:endParaRPr lang="da-DK" sz="2800" baseline="-25000" dirty="0" smtClean="0">
              <a:latin typeface="Symbol" pitchFamily="18" charset="2"/>
            </a:endParaRPr>
          </a:p>
          <a:p>
            <a:pPr>
              <a:buNone/>
            </a:pPr>
            <a:r>
              <a:rPr lang="da-DK" sz="2800" baseline="-25000" dirty="0" smtClean="0">
                <a:latin typeface="Symbol" pitchFamily="18" charset="2"/>
              </a:rPr>
              <a:t>	</a:t>
            </a:r>
            <a:r>
              <a:rPr lang="da-DK" sz="2600" dirty="0" smtClean="0"/>
              <a:t>hvor </a:t>
            </a:r>
            <a:r>
              <a:rPr lang="da-DK" sz="2600" i="1" dirty="0" err="1" smtClean="0"/>
              <a:t>s</a:t>
            </a:r>
            <a:r>
              <a:rPr lang="da-DK" sz="2600" i="1" baseline="-25000" dirty="0" err="1" smtClean="0"/>
              <a:t>d</a:t>
            </a:r>
            <a:r>
              <a:rPr lang="da-DK" sz="2600" dirty="0" smtClean="0"/>
              <a:t> er standardafvigelsen for differencerne.</a:t>
            </a:r>
            <a:endParaRPr lang="da-DK" sz="2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75878" y="2924944"/>
          <a:ext cx="1888210" cy="576064"/>
        </p:xfrm>
        <a:graphic>
          <a:graphicData uri="http://schemas.openxmlformats.org/presentationml/2006/ole">
            <p:oleObj spid="_x0000_s90114" name="Ligning" r:id="rId3" imgW="74916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16338" y="4941888"/>
          <a:ext cx="1568450" cy="796925"/>
        </p:xfrm>
        <a:graphic>
          <a:graphicData uri="http://schemas.openxmlformats.org/presentationml/2006/ole">
            <p:oleObj spid="_x0000_s90115" name="Ligning" r:id="rId4" imgW="77436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72200" y="522920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n-1</a:t>
            </a:r>
            <a:endParaRPr lang="da-DK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47664" y="170080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760" y="170080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47664" y="256490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da-DK" dirty="0" smtClean="0"/>
              <a:t>Signifikanstest for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2 </a:t>
            </a:r>
            <a:r>
              <a:rPr lang="da-DK" dirty="0" smtClean="0"/>
              <a:t>-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1</a:t>
            </a:r>
            <a:r>
              <a:rPr lang="da-DK" dirty="0" smtClean="0"/>
              <a:t> (parrede obs.)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da-DK" sz="2200" b="1" dirty="0" smtClean="0"/>
              <a:t>Antagelser: </a:t>
            </a:r>
            <a:r>
              <a:rPr lang="da-DK" sz="2200" dirty="0" smtClean="0"/>
              <a:t>Normale populationer</a:t>
            </a:r>
            <a:endParaRPr lang="da-DK" sz="2200" b="1" dirty="0" smtClean="0"/>
          </a:p>
          <a:p>
            <a:r>
              <a:rPr lang="da-DK" sz="2200" b="1" dirty="0" err="1" smtClean="0"/>
              <a:t>Nul-hypotese</a:t>
            </a:r>
            <a:r>
              <a:rPr lang="da-DK" sz="2200" dirty="0" smtClean="0"/>
              <a:t>: 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err="1" smtClean="0">
                <a:latin typeface="Symbol" pitchFamily="18" charset="2"/>
              </a:rPr>
              <a:t>m</a:t>
            </a:r>
            <a:r>
              <a:rPr lang="da-DK" sz="22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</a:rPr>
              <a:t>= </a:t>
            </a:r>
            <a:r>
              <a:rPr lang="da-DK" sz="2200" dirty="0" smtClean="0">
                <a:latin typeface="Symbol" pitchFamily="18" charset="2"/>
              </a:rPr>
              <a:t>0	</a:t>
            </a:r>
            <a:r>
              <a:rPr lang="da-DK" sz="2200" dirty="0" smtClean="0"/>
              <a:t>	</a:t>
            </a:r>
            <a:r>
              <a:rPr lang="da-DK" sz="2200" dirty="0" smtClean="0"/>
              <a:t>(</a:t>
            </a:r>
            <a:r>
              <a:rPr lang="da-DK" sz="2200" dirty="0" smtClean="0"/>
              <a:t>ingen effekt)</a:t>
            </a:r>
            <a:endParaRPr lang="da-DK" sz="2200" dirty="0" smtClean="0">
              <a:latin typeface="Symbol" pitchFamily="18" charset="2"/>
            </a:endParaRPr>
          </a:p>
          <a:p>
            <a:r>
              <a:rPr lang="da-DK" sz="2200" b="1" dirty="0" smtClean="0"/>
              <a:t>Alternativ hypotese: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err="1" smtClean="0">
                <a:latin typeface="Symbol" pitchFamily="18" charset="2"/>
              </a:rPr>
              <a:t>m</a:t>
            </a:r>
            <a:r>
              <a:rPr lang="da-DK" sz="22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  <a:sym typeface="Symbol"/>
              </a:rPr>
              <a:t></a:t>
            </a:r>
            <a:r>
              <a:rPr lang="da-DK" sz="2200" dirty="0" smtClean="0">
                <a:latin typeface="Symbol" pitchFamily="18" charset="2"/>
              </a:rPr>
              <a:t> 0	</a:t>
            </a:r>
            <a:r>
              <a:rPr lang="da-DK" sz="2200" dirty="0" smtClean="0">
                <a:latin typeface="Symbol" pitchFamily="18" charset="2"/>
              </a:rPr>
              <a:t>	</a:t>
            </a:r>
            <a:r>
              <a:rPr lang="da-DK" sz="2200" dirty="0" smtClean="0"/>
              <a:t>(</a:t>
            </a:r>
            <a:r>
              <a:rPr lang="da-DK" sz="2200" dirty="0" smtClean="0"/>
              <a:t>en effekt)</a:t>
            </a:r>
          </a:p>
          <a:p>
            <a:r>
              <a:rPr lang="da-DK" sz="2200" b="1" dirty="0" smtClean="0"/>
              <a:t>Teststørrelse:</a:t>
            </a:r>
          </a:p>
          <a:p>
            <a:endParaRPr lang="da-DK" sz="1200" dirty="0" smtClean="0"/>
          </a:p>
          <a:p>
            <a:pPr lvl="1"/>
            <a:r>
              <a:rPr lang="da-DK" sz="2200" dirty="0" smtClean="0"/>
              <a:t>                      hvor</a:t>
            </a:r>
          </a:p>
          <a:p>
            <a:pPr lvl="1"/>
            <a:endParaRPr lang="da-DK" sz="1200" dirty="0" smtClean="0"/>
          </a:p>
          <a:p>
            <a:r>
              <a:rPr lang="da-DK" sz="2200" b="1" i="1" dirty="0" smtClean="0"/>
              <a:t>P</a:t>
            </a:r>
            <a:r>
              <a:rPr lang="da-DK" sz="2200" b="1" dirty="0" smtClean="0"/>
              <a:t>-værdi</a:t>
            </a:r>
          </a:p>
          <a:p>
            <a:r>
              <a:rPr lang="da-DK" sz="2200" b="1" dirty="0" smtClean="0"/>
              <a:t>Konklusion</a:t>
            </a:r>
            <a:r>
              <a:rPr lang="da-DK" sz="2200" dirty="0" smtClean="0"/>
              <a:t>:</a:t>
            </a:r>
          </a:p>
          <a:p>
            <a:pPr lvl="1"/>
            <a:r>
              <a:rPr lang="da-DK" sz="2200" dirty="0" smtClean="0"/>
              <a:t>Jo lavere </a:t>
            </a:r>
            <a:r>
              <a:rPr lang="da-DK" sz="2200" i="1" dirty="0" smtClean="0"/>
              <a:t>P</a:t>
            </a:r>
            <a:r>
              <a:rPr lang="da-DK" sz="2200" dirty="0" smtClean="0"/>
              <a:t>-værdi jo mindre</a:t>
            </a:r>
          </a:p>
          <a:p>
            <a:pPr lvl="1">
              <a:buNone/>
            </a:pPr>
            <a:r>
              <a:rPr lang="da-DK" sz="2200" dirty="0" smtClean="0"/>
              <a:t>	tror vi på H</a:t>
            </a:r>
            <a:r>
              <a:rPr lang="da-DK" sz="2200" baseline="-25000" dirty="0" smtClean="0"/>
              <a:t>0</a:t>
            </a:r>
            <a:endParaRPr lang="da-DK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60648"/>
            <a:ext cx="365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14" y="260648"/>
            <a:ext cx="365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201738" y="3732213"/>
          <a:ext cx="1419225" cy="877887"/>
        </p:xfrm>
        <a:graphic>
          <a:graphicData uri="http://schemas.openxmlformats.org/presentationml/2006/ole">
            <p:oleObj spid="_x0000_s91138" name="Ligning" r:id="rId4" imgW="634680" imgH="39348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139364" y="3933056"/>
            <a:ext cx="7920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979124" y="3861048"/>
            <a:ext cx="8640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Picture 2" descr="Y:\undervisning\oeconF11\R\tplot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108" y="3717032"/>
            <a:ext cx="3168352" cy="157757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5400000">
            <a:off x="6851332" y="48691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555188" y="48691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95348" y="5085184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t</a:t>
            </a:r>
            <a:endParaRPr lang="da-DK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27196" y="5085184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-t</a:t>
            </a:r>
            <a:endParaRPr lang="da-DK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15428" y="3573016"/>
            <a:ext cx="1249060" cy="646331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</a:p>
          <a:p>
            <a:r>
              <a:rPr lang="da-DK" dirty="0" smtClean="0">
                <a:latin typeface="+mn-lt"/>
              </a:rPr>
              <a:t> H</a:t>
            </a:r>
            <a:r>
              <a:rPr lang="da-DK" baseline="-25000" dirty="0" smtClean="0">
                <a:latin typeface="+mn-lt"/>
              </a:rPr>
              <a:t>a</a:t>
            </a:r>
            <a:r>
              <a:rPr lang="da-DK" dirty="0" smtClean="0">
                <a:latin typeface="+mn-lt"/>
              </a:rPr>
              <a:t>: </a:t>
            </a:r>
            <a:r>
              <a:rPr lang="da-DK" i="1" dirty="0" err="1" smtClean="0"/>
              <a:t>m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i="1" dirty="0" smtClean="0"/>
              <a:t> </a:t>
            </a:r>
            <a:r>
              <a:rPr lang="da-DK" i="1" dirty="0" smtClean="0">
                <a:sym typeface="Symbol"/>
              </a:rPr>
              <a:t></a:t>
            </a:r>
            <a:r>
              <a:rPr lang="da-DK" dirty="0" smtClean="0"/>
              <a:t> 0</a:t>
            </a:r>
            <a:endParaRPr lang="da-DK" baseline="-25000" dirty="0"/>
          </a:p>
        </p:txBody>
      </p:sp>
      <p:sp>
        <p:nvSpPr>
          <p:cNvPr id="20" name="Freeform 19"/>
          <p:cNvSpPr/>
          <p:nvPr/>
        </p:nvSpPr>
        <p:spPr>
          <a:xfrm>
            <a:off x="5309010" y="3959673"/>
            <a:ext cx="2415654" cy="955343"/>
          </a:xfrm>
          <a:custGeom>
            <a:avLst/>
            <a:gdLst>
              <a:gd name="connsiteX0" fmla="*/ 286603 w 2415654"/>
              <a:gd name="connsiteY0" fmla="*/ 955343 h 955343"/>
              <a:gd name="connsiteX1" fmla="*/ 354842 w 2415654"/>
              <a:gd name="connsiteY1" fmla="*/ 341194 h 955343"/>
              <a:gd name="connsiteX2" fmla="*/ 2415654 w 2415654"/>
              <a:gd name="connsiteY2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654" h="955343">
                <a:moveTo>
                  <a:pt x="286603" y="955343"/>
                </a:moveTo>
                <a:cubicBezTo>
                  <a:pt x="143301" y="727880"/>
                  <a:pt x="0" y="500418"/>
                  <a:pt x="354842" y="341194"/>
                </a:cubicBezTo>
                <a:cubicBezTo>
                  <a:pt x="709684" y="181970"/>
                  <a:pt x="1562669" y="90985"/>
                  <a:pt x="24156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Freeform 20"/>
          <p:cNvSpPr/>
          <p:nvPr/>
        </p:nvSpPr>
        <p:spPr>
          <a:xfrm>
            <a:off x="6159721" y="3986969"/>
            <a:ext cx="1332931" cy="941695"/>
          </a:xfrm>
          <a:custGeom>
            <a:avLst/>
            <a:gdLst>
              <a:gd name="connsiteX0" fmla="*/ 1032680 w 1332931"/>
              <a:gd name="connsiteY0" fmla="*/ 941695 h 941695"/>
              <a:gd name="connsiteX1" fmla="*/ 50042 w 1332931"/>
              <a:gd name="connsiteY1" fmla="*/ 641444 h 941695"/>
              <a:gd name="connsiteX2" fmla="*/ 1332931 w 1332931"/>
              <a:gd name="connsiteY2" fmla="*/ 0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931" h="941695">
                <a:moveTo>
                  <a:pt x="1032680" y="941695"/>
                </a:moveTo>
                <a:cubicBezTo>
                  <a:pt x="516340" y="870044"/>
                  <a:pt x="0" y="798393"/>
                  <a:pt x="50042" y="641444"/>
                </a:cubicBezTo>
                <a:cubicBezTo>
                  <a:pt x="100084" y="484495"/>
                  <a:pt x="716507" y="242247"/>
                  <a:pt x="13329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589338" y="3848100"/>
          <a:ext cx="1500187" cy="515938"/>
        </p:xfrm>
        <a:graphic>
          <a:graphicData uri="http://schemas.openxmlformats.org/presentationml/2006/ole">
            <p:oleObj spid="_x0000_s91139" name="Ligning" r:id="rId6" imgW="7365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44008" y="764704"/>
          <a:ext cx="4186807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3"/>
                <a:gridCol w="1512168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Uden mobil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Med mobil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Diff</a:t>
                      </a:r>
                      <a:r>
                        <a:rPr lang="da-DK" dirty="0" smtClean="0"/>
                        <a:t>.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604</a:t>
                      </a:r>
                    </a:p>
                    <a:p>
                      <a:pPr algn="ctr"/>
                      <a:r>
                        <a:rPr lang="da-DK" dirty="0" smtClean="0"/>
                        <a:t>556</a:t>
                      </a:r>
                    </a:p>
                    <a:p>
                      <a:pPr algn="ctr"/>
                      <a:r>
                        <a:rPr lang="da-DK" dirty="0" smtClean="0"/>
                        <a:t>540</a:t>
                      </a:r>
                    </a:p>
                    <a:p>
                      <a:pPr algn="ctr"/>
                      <a:r>
                        <a:rPr lang="da-DK" dirty="0" smtClean="0"/>
                        <a:t>522</a:t>
                      </a:r>
                    </a:p>
                    <a:p>
                      <a:pPr algn="ctr"/>
                      <a:r>
                        <a:rPr lang="da-DK" dirty="0" smtClean="0"/>
                        <a:t>459</a:t>
                      </a:r>
                    </a:p>
                    <a:p>
                      <a:pPr algn="ctr"/>
                      <a:r>
                        <a:rPr lang="da-DK" dirty="0" smtClean="0"/>
                        <a:t>544</a:t>
                      </a:r>
                    </a:p>
                    <a:p>
                      <a:pPr algn="ctr"/>
                      <a:r>
                        <a:rPr lang="da-DK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da-DK" b="1" dirty="0" smtClean="0">
                          <a:latin typeface="Arial"/>
                          <a:cs typeface="Arial"/>
                        </a:rPr>
                        <a:t>: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636</a:t>
                      </a:r>
                    </a:p>
                    <a:p>
                      <a:pPr algn="ctr"/>
                      <a:r>
                        <a:rPr lang="da-DK" dirty="0" smtClean="0"/>
                        <a:t>623</a:t>
                      </a:r>
                    </a:p>
                    <a:p>
                      <a:pPr algn="ctr"/>
                      <a:r>
                        <a:rPr lang="da-DK" dirty="0" smtClean="0"/>
                        <a:t>615</a:t>
                      </a:r>
                    </a:p>
                    <a:p>
                      <a:pPr algn="ctr"/>
                      <a:r>
                        <a:rPr lang="da-DK" dirty="0" smtClean="0"/>
                        <a:t>672</a:t>
                      </a:r>
                    </a:p>
                    <a:p>
                      <a:pPr algn="ctr"/>
                      <a:r>
                        <a:rPr lang="da-DK" dirty="0" smtClean="0"/>
                        <a:t>601</a:t>
                      </a:r>
                    </a:p>
                    <a:p>
                      <a:pPr algn="ctr"/>
                      <a:r>
                        <a:rPr lang="da-DK" dirty="0" smtClean="0"/>
                        <a:t>600</a:t>
                      </a:r>
                    </a:p>
                    <a:p>
                      <a:pPr algn="ctr"/>
                      <a:r>
                        <a:rPr lang="da-DK" b="1" dirty="0" smtClean="0"/>
                        <a:t>: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32</a:t>
                      </a:r>
                    </a:p>
                    <a:p>
                      <a:pPr algn="ctr"/>
                      <a:r>
                        <a:rPr lang="da-DK" dirty="0" smtClean="0"/>
                        <a:t>67</a:t>
                      </a:r>
                    </a:p>
                    <a:p>
                      <a:pPr algn="ctr"/>
                      <a:r>
                        <a:rPr lang="da-DK" dirty="0" smtClean="0"/>
                        <a:t>75</a:t>
                      </a:r>
                    </a:p>
                    <a:p>
                      <a:pPr algn="ctr"/>
                      <a:r>
                        <a:rPr lang="da-DK" dirty="0" smtClean="0"/>
                        <a:t>150</a:t>
                      </a:r>
                    </a:p>
                    <a:p>
                      <a:pPr algn="ctr"/>
                      <a:r>
                        <a:rPr lang="da-DK" dirty="0" smtClean="0"/>
                        <a:t>142</a:t>
                      </a:r>
                    </a:p>
                    <a:p>
                      <a:pPr algn="ctr"/>
                      <a:r>
                        <a:rPr lang="da-DK" dirty="0" smtClean="0"/>
                        <a:t>56</a:t>
                      </a:r>
                    </a:p>
                    <a:p>
                      <a:pPr algn="ctr"/>
                      <a:r>
                        <a:rPr lang="da-DK" b="1" dirty="0" smtClean="0"/>
                        <a:t>: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400" kern="0" noProof="0" dirty="0" smtClean="0">
                <a:latin typeface="+mn-lt"/>
              </a:rPr>
              <a:t>Hypoteser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a-DK" sz="2400" dirty="0" smtClean="0"/>
              <a:t>	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err="1" smtClean="0"/>
              <a:t>m</a:t>
            </a:r>
            <a:r>
              <a:rPr lang="da-DK" sz="24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z="2400" dirty="0" smtClean="0"/>
              <a:t>= </a:t>
            </a:r>
            <a:r>
              <a:rPr lang="da-DK" sz="2400" dirty="0" smtClean="0"/>
              <a:t>0	</a:t>
            </a:r>
            <a:r>
              <a:rPr lang="da-DK" sz="2400" dirty="0" err="1" smtClean="0">
                <a:latin typeface="+mn-lt"/>
              </a:rPr>
              <a:t>vs</a:t>
            </a:r>
            <a:r>
              <a:rPr lang="da-DK" sz="2400" dirty="0" smtClean="0"/>
              <a:t> </a:t>
            </a:r>
            <a:r>
              <a:rPr lang="da-DK" sz="2400" dirty="0" smtClean="0"/>
              <a:t>    H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 smtClean="0"/>
              <a:t>: </a:t>
            </a:r>
            <a:r>
              <a:rPr lang="da-DK" sz="2400" i="1" dirty="0" err="1" smtClean="0"/>
              <a:t>m</a:t>
            </a:r>
            <a:r>
              <a:rPr lang="da-DK" sz="24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 smtClean="0">
                <a:sym typeface="Symbol"/>
              </a:rPr>
              <a:t></a:t>
            </a:r>
            <a:r>
              <a:rPr lang="da-DK" sz="2400" dirty="0" smtClean="0"/>
              <a:t> 0</a:t>
            </a:r>
            <a:endParaRPr lang="da-DK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400" kern="0" noProof="0" dirty="0" smtClean="0">
                <a:latin typeface="+mn-lt"/>
              </a:rPr>
              <a:t>Gennemsnitsdifferencen</a:t>
            </a:r>
            <a:endParaRPr lang="da-DK" sz="24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400" kern="0" noProof="0" dirty="0" smtClean="0">
                <a:latin typeface="+mn-lt"/>
              </a:rPr>
              <a:t>Standardafvigelse for differencerne</a:t>
            </a:r>
            <a:endParaRPr lang="da-DK" sz="2400" kern="0" noProof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400" kern="0" noProof="0" dirty="0" smtClean="0">
                <a:latin typeface="+mn-lt"/>
              </a:rPr>
              <a:t>Teststørrelse</a:t>
            </a:r>
            <a:endParaRPr kumimoji="0" lang="da-DK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22090" y="2838450"/>
          <a:ext cx="1809750" cy="533400"/>
        </p:xfrm>
        <a:graphic>
          <a:graphicData uri="http://schemas.openxmlformats.org/presentationml/2006/ole">
            <p:oleObj spid="_x0000_s92162" name="Ligning" r:id="rId3" imgW="774360" imgH="228600" progId="Equation.3">
              <p:embed/>
            </p:oleObj>
          </a:graphicData>
        </a:graphic>
      </p:graphicFrame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273175" y="3702050"/>
          <a:ext cx="1747838" cy="533400"/>
        </p:xfrm>
        <a:graphic>
          <a:graphicData uri="http://schemas.openxmlformats.org/presentationml/2006/ole">
            <p:oleObj spid="_x0000_s92163" name="Ligning" r:id="rId4" imgW="749160" imgH="228600" progId="Equation.3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272307" y="4741863"/>
          <a:ext cx="1787525" cy="990600"/>
        </p:xfrm>
        <a:graphic>
          <a:graphicData uri="http://schemas.openxmlformats.org/presentationml/2006/ole">
            <p:oleObj spid="_x0000_s92164" name="Ligning" r:id="rId5" imgW="799920" imgH="444240" progId="Equation.3">
              <p:embed/>
            </p:oleObj>
          </a:graphicData>
        </a:graphic>
      </p:graphicFrame>
      <p:pic>
        <p:nvPicPr>
          <p:cNvPr id="9" name="Picture 2" descr="Y:\undervisning\oeconF11\R\tplot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9080"/>
            <a:ext cx="3168352" cy="15775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24128" y="5517232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SPSS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000" b="1" dirty="0" smtClean="0"/>
              <a:t>SPSS</a:t>
            </a:r>
            <a:r>
              <a:rPr lang="da-DK" sz="2000" dirty="0" smtClean="0"/>
              <a:t>: </a:t>
            </a:r>
            <a:r>
              <a:rPr lang="da-DK" sz="2000" dirty="0" err="1" smtClean="0"/>
              <a:t>Analyze</a:t>
            </a:r>
            <a:r>
              <a:rPr lang="da-DK" sz="2000" dirty="0" smtClean="0"/>
              <a:t> </a:t>
            </a:r>
            <a:r>
              <a:rPr lang="da-DK" sz="2000" dirty="0" smtClean="0">
                <a:latin typeface="Arial"/>
                <a:cs typeface="Arial"/>
              </a:rPr>
              <a:t>→ </a:t>
            </a:r>
            <a:r>
              <a:rPr lang="da-DK" sz="2000" dirty="0" err="1" smtClean="0"/>
              <a:t>Compare</a:t>
            </a:r>
            <a:r>
              <a:rPr lang="da-DK" sz="2000" dirty="0" smtClean="0"/>
              <a:t> </a:t>
            </a:r>
            <a:r>
              <a:rPr lang="da-DK" sz="2000" dirty="0" err="1" smtClean="0"/>
              <a:t>Means</a:t>
            </a:r>
            <a:r>
              <a:rPr lang="da-DK" sz="2000" dirty="0" smtClean="0"/>
              <a:t> </a:t>
            </a:r>
            <a:r>
              <a:rPr lang="da-DK" sz="2000" dirty="0" smtClean="0">
                <a:latin typeface="Arial"/>
                <a:cs typeface="Arial"/>
              </a:rPr>
              <a:t>→ </a:t>
            </a:r>
            <a:r>
              <a:rPr lang="da-DK" sz="2000" dirty="0" err="1" smtClean="0"/>
              <a:t>Paired-Samples</a:t>
            </a:r>
            <a:r>
              <a:rPr lang="da-DK" sz="2000" dirty="0" smtClean="0"/>
              <a:t> T Test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30150" t="28080" r="35651" b="40961"/>
          <a:stretch>
            <a:fillRect/>
          </a:stretch>
        </p:blipFill>
        <p:spPr bwMode="auto">
          <a:xfrm>
            <a:off x="1115616" y="1628800"/>
            <a:ext cx="6490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3808" y="2996952"/>
            <a:ext cx="114646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Gruppe 1</a:t>
            </a:r>
            <a:endParaRPr lang="da-DK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7984" y="2348880"/>
            <a:ext cx="57606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Straight Connector 11"/>
          <p:cNvCxnSpPr>
            <a:stCxn id="9" idx="3"/>
            <a:endCxn id="10" idx="4"/>
          </p:cNvCxnSpPr>
          <p:nvPr/>
        </p:nvCxnSpPr>
        <p:spPr>
          <a:xfrm flipV="1">
            <a:off x="3990276" y="2780928"/>
            <a:ext cx="725740" cy="400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92080" y="2348880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4067944" y="3573016"/>
            <a:ext cx="114646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Gruppe 2</a:t>
            </a:r>
            <a:endParaRPr lang="da-DK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4" idx="3"/>
            <a:endCxn id="13" idx="4"/>
          </p:cNvCxnSpPr>
          <p:nvPr/>
        </p:nvCxnSpPr>
        <p:spPr>
          <a:xfrm flipV="1">
            <a:off x="5214412" y="2780928"/>
            <a:ext cx="437708" cy="976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SPSS: Resultat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14400" t="50399" r="33851" b="35921"/>
          <a:stretch>
            <a:fillRect/>
          </a:stretch>
        </p:blipFill>
        <p:spPr bwMode="auto">
          <a:xfrm>
            <a:off x="539552" y="17008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27584" y="4149080"/>
          <a:ext cx="4104456" cy="840507"/>
        </p:xfrm>
        <a:graphic>
          <a:graphicData uri="http://schemas.openxmlformats.org/presentationml/2006/ole">
            <p:oleObj spid="_x0000_s93186" name="Ligning" r:id="rId4" imgW="1917360" imgH="39348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27584" y="3429000"/>
          <a:ext cx="4520307" cy="556449"/>
        </p:xfrm>
        <a:graphic>
          <a:graphicData uri="http://schemas.openxmlformats.org/presentationml/2006/ole">
            <p:oleObj spid="_x0000_s93187" name="Ligning" r:id="rId5" imgW="20574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direkte på differencerne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600" dirty="0" smtClean="0"/>
              <a:t>Lav et </a:t>
            </a:r>
            <a:r>
              <a:rPr lang="da-DK" sz="2600" i="1" dirty="0" smtClean="0"/>
              <a:t>t</a:t>
            </a:r>
            <a:r>
              <a:rPr lang="da-DK" sz="2600" dirty="0" smtClean="0"/>
              <a:t>-test af differencerne</a:t>
            </a:r>
          </a:p>
          <a:p>
            <a:endParaRPr lang="da-DK" sz="2600" dirty="0" smtClean="0"/>
          </a:p>
          <a:p>
            <a:endParaRPr lang="da-DK" sz="2600" dirty="0" smtClean="0"/>
          </a:p>
          <a:p>
            <a:endParaRPr lang="da-DK" sz="2600" dirty="0" smtClean="0"/>
          </a:p>
          <a:p>
            <a:r>
              <a:rPr lang="da-DK" sz="2600" dirty="0" smtClean="0"/>
              <a:t>Bemærk at </a:t>
            </a:r>
            <a:r>
              <a:rPr lang="da-DK" sz="2600" i="1" dirty="0" smtClean="0"/>
              <a:t>t</a:t>
            </a:r>
            <a:r>
              <a:rPr lang="da-DK" sz="2600" dirty="0" smtClean="0"/>
              <a:t> </a:t>
            </a:r>
            <a:r>
              <a:rPr lang="da-DK" sz="2600" dirty="0" smtClean="0"/>
              <a:t>er </a:t>
            </a:r>
            <a:r>
              <a:rPr lang="da-DK" sz="2600" dirty="0" smtClean="0"/>
              <a:t>præcis som før og dermed er </a:t>
            </a:r>
            <a:r>
              <a:rPr lang="da-DK" sz="2600" i="1" dirty="0" smtClean="0"/>
              <a:t>P</a:t>
            </a:r>
            <a:r>
              <a:rPr lang="da-DK" sz="2600" dirty="0" smtClean="0"/>
              <a:t>-værdien som før.</a:t>
            </a:r>
            <a:endParaRPr lang="da-DK" sz="26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3950" t="39474" r="51622" b="45406"/>
          <a:stretch>
            <a:fillRect/>
          </a:stretch>
        </p:blipFill>
        <p:spPr bwMode="auto">
          <a:xfrm>
            <a:off x="683568" y="2060848"/>
            <a:ext cx="5509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Sammenligning af andele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2773"/>
          </a:xfrm>
        </p:spPr>
        <p:txBody>
          <a:bodyPr/>
          <a:lstStyle/>
          <a:p>
            <a:r>
              <a:rPr lang="da-DK" sz="2400" dirty="0" smtClean="0"/>
              <a:t>Effekten af bøn på udfald af operation: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Der er </a:t>
            </a:r>
            <a:r>
              <a:rPr lang="da-DK" sz="2400" b="1" dirty="0" smtClean="0"/>
              <a:t>to variable </a:t>
            </a:r>
            <a:r>
              <a:rPr lang="da-DK" sz="2400" dirty="0" smtClean="0"/>
              <a:t>registeret for hver person</a:t>
            </a:r>
          </a:p>
          <a:p>
            <a:pPr lvl="1"/>
            <a:r>
              <a:rPr lang="da-DK" sz="2400" dirty="0" smtClean="0"/>
              <a:t>Bøn:	</a:t>
            </a:r>
            <a:r>
              <a:rPr lang="da-DK" sz="2400" b="1" dirty="0" smtClean="0"/>
              <a:t>Forklarende</a:t>
            </a:r>
            <a:r>
              <a:rPr lang="da-DK" sz="2400" dirty="0" smtClean="0"/>
              <a:t> variabel</a:t>
            </a:r>
          </a:p>
          <a:p>
            <a:pPr lvl="1">
              <a:buNone/>
            </a:pPr>
            <a:r>
              <a:rPr lang="da-DK" sz="2400" dirty="0" smtClean="0"/>
              <a:t>			</a:t>
            </a:r>
            <a:r>
              <a:rPr lang="da-DK" sz="2400" dirty="0" err="1" smtClean="0"/>
              <a:t>Binær/dikotom</a:t>
            </a:r>
            <a:r>
              <a:rPr lang="da-DK" sz="2400" dirty="0" smtClean="0"/>
              <a:t> (to mulige værdier)</a:t>
            </a:r>
          </a:p>
          <a:p>
            <a:pPr lvl="1"/>
            <a:r>
              <a:rPr lang="da-DK" sz="2400" dirty="0" smtClean="0"/>
              <a:t>Udfald:	</a:t>
            </a:r>
            <a:r>
              <a:rPr lang="da-DK" sz="2400" b="1" dirty="0" smtClean="0"/>
              <a:t>Afhængig</a:t>
            </a:r>
            <a:r>
              <a:rPr lang="da-DK" sz="2400" dirty="0" smtClean="0"/>
              <a:t> variabel</a:t>
            </a:r>
          </a:p>
          <a:p>
            <a:pPr lvl="1">
              <a:buNone/>
            </a:pPr>
            <a:r>
              <a:rPr lang="da-DK" sz="2400" dirty="0" smtClean="0"/>
              <a:t>			</a:t>
            </a:r>
            <a:r>
              <a:rPr lang="da-DK" sz="2400" dirty="0" err="1" smtClean="0"/>
              <a:t>Binær/dikotom</a:t>
            </a:r>
            <a:r>
              <a:rPr lang="da-DK" sz="2400" dirty="0" smtClean="0"/>
              <a:t> (to mulige værdier) </a:t>
            </a:r>
          </a:p>
          <a:p>
            <a:r>
              <a:rPr lang="da-DK" sz="2400" dirty="0" smtClean="0"/>
              <a:t>Uafhængige grupper (Bøn/Ej bøn)</a:t>
            </a:r>
          </a:p>
          <a:p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1" y="1801416"/>
          <a:ext cx="82809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4492"/>
                <a:gridCol w="1736885"/>
                <a:gridCol w="2086033"/>
                <a:gridCol w="1325279"/>
                <a:gridCol w="2088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Bøn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Komplikationer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Ej komplikationer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Total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Andel </a:t>
                      </a:r>
                      <a:r>
                        <a:rPr lang="da-DK" dirty="0" err="1" smtClean="0"/>
                        <a:t>kompl</a:t>
                      </a:r>
                      <a:r>
                        <a:rPr lang="da-DK" dirty="0" smtClean="0"/>
                        <a:t>.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315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289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604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0.522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Nej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304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293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597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0.509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Sammenligning </a:t>
            </a:r>
            <a:r>
              <a:rPr lang="da-DK" smtClean="0"/>
              <a:t>af andele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0725"/>
          </a:xfrm>
        </p:spPr>
        <p:txBody>
          <a:bodyPr/>
          <a:lstStyle/>
          <a:p>
            <a:r>
              <a:rPr lang="da-DK" sz="2400" b="1" dirty="0" smtClean="0"/>
              <a:t>Mål</a:t>
            </a:r>
            <a:r>
              <a:rPr lang="da-DK" sz="2400" dirty="0" smtClean="0"/>
              <a:t>: </a:t>
            </a:r>
          </a:p>
          <a:p>
            <a:pPr lvl="1"/>
            <a:r>
              <a:rPr lang="da-DK" sz="2400" dirty="0" smtClean="0"/>
              <a:t>Sammenligne </a:t>
            </a:r>
            <a:r>
              <a:rPr lang="da-DK" sz="2400" dirty="0" smtClean="0"/>
              <a:t>pop. andelene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 </a:t>
            </a:r>
            <a:r>
              <a:rPr lang="da-DK" sz="2400" dirty="0" smtClean="0"/>
              <a:t>og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</a:t>
            </a:r>
            <a:r>
              <a:rPr lang="da-DK" sz="2400" dirty="0" smtClean="0"/>
              <a:t>for to grupper.</a:t>
            </a:r>
          </a:p>
          <a:p>
            <a:r>
              <a:rPr lang="da-DK" sz="2400" b="1" dirty="0" smtClean="0"/>
              <a:t>Ny parameter</a:t>
            </a:r>
            <a:endParaRPr lang="da-DK" sz="2400" dirty="0" smtClean="0"/>
          </a:p>
          <a:p>
            <a:pPr lvl="1"/>
            <a:r>
              <a:rPr lang="da-DK" sz="2400" dirty="0" smtClean="0"/>
              <a:t>Differencen 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-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 </a:t>
            </a:r>
            <a:r>
              <a:rPr lang="da-DK" sz="2400" dirty="0" smtClean="0"/>
              <a:t>er en parameter</a:t>
            </a:r>
          </a:p>
          <a:p>
            <a:r>
              <a:rPr lang="da-DK" sz="2400" b="1" dirty="0" smtClean="0"/>
              <a:t>Estimat</a:t>
            </a:r>
            <a:endParaRPr lang="da-DK" sz="2400" dirty="0" smtClean="0"/>
          </a:p>
          <a:p>
            <a:pPr lvl="1"/>
            <a:r>
              <a:rPr lang="da-DK" sz="24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da-DK" sz="2400" i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 smtClean="0"/>
              <a:t>er et estimat for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- </a:t>
            </a:r>
            <a:r>
              <a:rPr lang="da-DK" sz="2400" i="1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.</a:t>
            </a:r>
            <a:endParaRPr lang="da-DK" sz="2400" dirty="0" smtClean="0"/>
          </a:p>
          <a:p>
            <a:endParaRPr lang="da-DK" sz="2400" b="1" dirty="0" smtClean="0"/>
          </a:p>
          <a:p>
            <a:r>
              <a:rPr lang="da-DK" sz="2400" b="1" dirty="0" smtClean="0"/>
              <a:t>Husk</a:t>
            </a:r>
            <a:r>
              <a:rPr lang="da-DK" sz="2400" dirty="0" smtClean="0"/>
              <a:t>: Et 95% </a:t>
            </a:r>
            <a:r>
              <a:rPr lang="da-DK" sz="2400" b="1" dirty="0" smtClean="0"/>
              <a:t>konfidensinterval</a:t>
            </a:r>
            <a:r>
              <a:rPr lang="da-DK" sz="2400" dirty="0" smtClean="0"/>
              <a:t> er af typen</a:t>
            </a:r>
          </a:p>
          <a:p>
            <a:pPr algn="ctr">
              <a:buNone/>
            </a:pPr>
            <a:r>
              <a:rPr lang="da-DK" sz="2400" dirty="0" smtClean="0"/>
              <a:t>Punktestimat </a:t>
            </a:r>
            <a:r>
              <a:rPr lang="da-DK" sz="2400" dirty="0" smtClean="0">
                <a:latin typeface="Arial"/>
                <a:cs typeface="Arial"/>
              </a:rPr>
              <a:t>± 2 </a:t>
            </a:r>
            <a:r>
              <a:rPr lang="da-DK" sz="2400" dirty="0" smtClean="0">
                <a:latin typeface="Times New Roman"/>
                <a:cs typeface="Times New Roman"/>
              </a:rPr>
              <a:t>· </a:t>
            </a:r>
            <a:r>
              <a:rPr lang="da-DK" sz="2400" i="1" dirty="0" smtClean="0">
                <a:latin typeface="Arial"/>
                <a:cs typeface="Arial"/>
              </a:rPr>
              <a:t>se</a:t>
            </a:r>
            <a:endParaRPr lang="da-DK" sz="2400" dirty="0" smtClean="0"/>
          </a:p>
          <a:p>
            <a:pPr>
              <a:buNone/>
            </a:pPr>
            <a:r>
              <a:rPr lang="da-DK" sz="2400" b="1" dirty="0" smtClean="0"/>
              <a:t>	</a:t>
            </a:r>
            <a:r>
              <a:rPr lang="da-DK" sz="2400" dirty="0" smtClean="0"/>
              <a:t>hvis punktestimatet er (</a:t>
            </a:r>
            <a:r>
              <a:rPr lang="da-DK" sz="2400" dirty="0" err="1" smtClean="0"/>
              <a:t>approks</a:t>
            </a:r>
            <a:r>
              <a:rPr lang="da-DK" sz="2400" dirty="0" smtClean="0"/>
              <a:t>.) </a:t>
            </a:r>
            <a:r>
              <a:rPr lang="da-DK" sz="2400" b="1" dirty="0" smtClean="0"/>
              <a:t>normalfordelt</a:t>
            </a:r>
            <a:r>
              <a:rPr lang="da-DK" sz="2400" dirty="0" smtClean="0"/>
              <a:t>.</a:t>
            </a:r>
            <a:endParaRPr lang="da-DK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7624" y="359232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359232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dirty="0"/>
          </a:p>
        </p:txBody>
      </p:sp>
      <p:sp>
        <p:nvSpPr>
          <p:cNvPr id="13" name="Freeform 12"/>
          <p:cNvSpPr/>
          <p:nvPr/>
        </p:nvSpPr>
        <p:spPr>
          <a:xfrm>
            <a:off x="1487606" y="4084325"/>
            <a:ext cx="887104" cy="245660"/>
          </a:xfrm>
          <a:custGeom>
            <a:avLst/>
            <a:gdLst>
              <a:gd name="connsiteX0" fmla="*/ 887104 w 887104"/>
              <a:gd name="connsiteY0" fmla="*/ 245660 h 245660"/>
              <a:gd name="connsiteX1" fmla="*/ 313898 w 887104"/>
              <a:gd name="connsiteY1" fmla="*/ 204717 h 245660"/>
              <a:gd name="connsiteX2" fmla="*/ 0 w 887104"/>
              <a:gd name="connsiteY2" fmla="*/ 0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245660">
                <a:moveTo>
                  <a:pt x="887104" y="245660"/>
                </a:moveTo>
                <a:cubicBezTo>
                  <a:pt x="674426" y="245660"/>
                  <a:pt x="461749" y="245660"/>
                  <a:pt x="313898" y="204717"/>
                </a:cubicBezTo>
                <a:cubicBezTo>
                  <a:pt x="166047" y="163774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Freeform 14"/>
          <p:cNvSpPr/>
          <p:nvPr/>
        </p:nvSpPr>
        <p:spPr>
          <a:xfrm>
            <a:off x="1903862" y="4057030"/>
            <a:ext cx="457201" cy="218364"/>
          </a:xfrm>
          <a:custGeom>
            <a:avLst/>
            <a:gdLst>
              <a:gd name="connsiteX0" fmla="*/ 457201 w 457201"/>
              <a:gd name="connsiteY0" fmla="*/ 218364 h 218364"/>
              <a:gd name="connsiteX1" fmla="*/ 75063 w 457201"/>
              <a:gd name="connsiteY1" fmla="*/ 136477 h 218364"/>
              <a:gd name="connsiteX2" fmla="*/ 6825 w 457201"/>
              <a:gd name="connsiteY2" fmla="*/ 0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1" h="218364">
                <a:moveTo>
                  <a:pt x="457201" y="218364"/>
                </a:moveTo>
                <a:cubicBezTo>
                  <a:pt x="303663" y="195617"/>
                  <a:pt x="150126" y="172871"/>
                  <a:pt x="75063" y="136477"/>
                </a:cubicBezTo>
                <a:cubicBezTo>
                  <a:pt x="0" y="100083"/>
                  <a:pt x="3412" y="50041"/>
                  <a:pt x="6825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105672"/>
            <a:ext cx="1641796" cy="3231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500" dirty="0" smtClean="0">
                <a:latin typeface="+mn-lt"/>
              </a:rPr>
              <a:t>Stikprøve-andele</a:t>
            </a:r>
            <a:endParaRPr lang="da-DK" sz="15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Motiverende eksempel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da-DK" sz="2400" dirty="0" smtClean="0"/>
              <a:t>Antal minutter brugt på rengøring/madlavning: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Der er </a:t>
            </a:r>
            <a:r>
              <a:rPr lang="da-DK" sz="2400" b="1" dirty="0" smtClean="0"/>
              <a:t>to variable </a:t>
            </a:r>
            <a:r>
              <a:rPr lang="da-DK" sz="2400" dirty="0" smtClean="0"/>
              <a:t>registeret for hver person</a:t>
            </a:r>
          </a:p>
          <a:p>
            <a:pPr lvl="1"/>
            <a:r>
              <a:rPr lang="da-DK" sz="2400" dirty="0" smtClean="0"/>
              <a:t>Køn:	</a:t>
            </a:r>
            <a:r>
              <a:rPr lang="da-DK" sz="2400" b="1" dirty="0" smtClean="0"/>
              <a:t>Forklarende</a:t>
            </a:r>
            <a:r>
              <a:rPr lang="da-DK" sz="2400" dirty="0" smtClean="0"/>
              <a:t> variabel</a:t>
            </a:r>
          </a:p>
          <a:p>
            <a:pPr lvl="1">
              <a:buNone/>
            </a:pPr>
            <a:r>
              <a:rPr lang="da-DK" sz="2400" dirty="0" smtClean="0"/>
              <a:t>			</a:t>
            </a:r>
            <a:r>
              <a:rPr lang="da-DK" sz="2400" dirty="0" err="1" smtClean="0"/>
              <a:t>Binær/dikotom</a:t>
            </a:r>
            <a:r>
              <a:rPr lang="da-DK" sz="2400" dirty="0" smtClean="0"/>
              <a:t> (to mulige værdier)</a:t>
            </a:r>
          </a:p>
          <a:p>
            <a:pPr lvl="1"/>
            <a:r>
              <a:rPr lang="da-DK" sz="2400" dirty="0" smtClean="0"/>
              <a:t>Tid:	</a:t>
            </a:r>
            <a:r>
              <a:rPr lang="da-DK" sz="2400" b="1" dirty="0" smtClean="0"/>
              <a:t>Afhængig</a:t>
            </a:r>
            <a:r>
              <a:rPr lang="da-DK" sz="2400" dirty="0" smtClean="0"/>
              <a:t> variabel</a:t>
            </a:r>
          </a:p>
          <a:p>
            <a:pPr lvl="1">
              <a:buNone/>
            </a:pPr>
            <a:r>
              <a:rPr lang="da-DK" sz="2400" dirty="0" smtClean="0"/>
              <a:t>			Kontinuert/skala</a:t>
            </a:r>
          </a:p>
          <a:p>
            <a:r>
              <a:rPr lang="da-DK" sz="2400" dirty="0" smtClean="0"/>
              <a:t>Uafhængige grupper (mænd/kvinder)</a:t>
            </a:r>
          </a:p>
          <a:p>
            <a:pPr lvl="1">
              <a:buNone/>
            </a:pPr>
            <a:endParaRPr lang="da-DK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9" y="1801416"/>
          <a:ext cx="7488831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9813"/>
                <a:gridCol w="2169662"/>
                <a:gridCol w="1749727"/>
                <a:gridCol w="23796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Rengøring/Madlavning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Køn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Stikprøvesørrelse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Gennemsnit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Standardafvigelse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Mænd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1219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23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Kvinder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733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37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16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Standardfejlen for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2 </a:t>
            </a:r>
            <a:r>
              <a:rPr lang="da-DK" dirty="0" smtClean="0"/>
              <a:t>-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Standardfejlen for </a:t>
            </a:r>
            <a:r>
              <a:rPr lang="da-DK" sz="2400" dirty="0" smtClean="0">
                <a:latin typeface="Symbol" pitchFamily="18" charset="2"/>
              </a:rPr>
              <a:t>p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>
                <a:latin typeface="Symbol" pitchFamily="18" charset="2"/>
              </a:rPr>
              <a:t> - p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>
                <a:latin typeface="Symbol" pitchFamily="18" charset="2"/>
              </a:rPr>
              <a:t> </a:t>
            </a:r>
            <a:r>
              <a:rPr lang="da-DK" sz="2400" dirty="0" smtClean="0"/>
              <a:t>er</a:t>
            </a:r>
          </a:p>
          <a:p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	</a:t>
            </a:r>
          </a:p>
          <a:p>
            <a:pPr>
              <a:buNone/>
            </a:pPr>
            <a:r>
              <a:rPr lang="da-DK" sz="2400" dirty="0" smtClean="0"/>
              <a:t>	hvor                                   </a:t>
            </a:r>
            <a:r>
              <a:rPr lang="da-DK" sz="2400" dirty="0" smtClean="0"/>
              <a:t>.</a:t>
            </a:r>
            <a:endParaRPr lang="da-DK" sz="2400" dirty="0" smtClean="0"/>
          </a:p>
          <a:p>
            <a:r>
              <a:rPr lang="da-DK" sz="2400" b="1" dirty="0" smtClean="0"/>
              <a:t>Eksempel: </a:t>
            </a:r>
            <a:r>
              <a:rPr lang="da-DK" sz="2400" dirty="0" smtClean="0"/>
              <a:t>Bøn og operation</a:t>
            </a:r>
            <a:endParaRPr lang="da-DK" sz="2400" b="1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3848" y="1988840"/>
          <a:ext cx="2520280" cy="720080"/>
        </p:xfrm>
        <a:graphic>
          <a:graphicData uri="http://schemas.openxmlformats.org/presentationml/2006/ole">
            <p:oleObj spid="_x0000_s65538" name="Ligning" r:id="rId3" imgW="977760" imgH="27936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547664" y="2852936"/>
          <a:ext cx="2958135" cy="648072"/>
        </p:xfrm>
        <a:graphic>
          <a:graphicData uri="http://schemas.openxmlformats.org/presentationml/2006/ole">
            <p:oleObj spid="_x0000_s65539" name="Ligning" r:id="rId4" imgW="1218960" imgH="2664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619672" y="4013547"/>
          <a:ext cx="6189662" cy="1863725"/>
        </p:xfrm>
        <a:graphic>
          <a:graphicData uri="http://schemas.openxmlformats.org/presentationml/2006/ole">
            <p:oleObj spid="_x0000_s65540" name="Ligning" r:id="rId5" imgW="3111480" imgH="939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22218" y="260648"/>
            <a:ext cx="365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14" y="260648"/>
            <a:ext cx="365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1004" y="155679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068" y="155679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da-D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556792"/>
            <a:ext cx="8352928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Konfidensinterval for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>
                <a:latin typeface="Symbol" pitchFamily="18" charset="2"/>
              </a:rPr>
              <a:t>2</a:t>
            </a:r>
            <a:r>
              <a:rPr lang="da-DK" dirty="0" smtClean="0">
                <a:latin typeface="Symbol" pitchFamily="18" charset="2"/>
              </a:rPr>
              <a:t> -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>
                <a:latin typeface="Symbol" pitchFamily="18" charset="2"/>
              </a:rPr>
              <a:t>1</a:t>
            </a:r>
            <a:endParaRPr lang="da-DK" baseline="-25000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600" dirty="0" smtClean="0"/>
              <a:t>For store stikprøver er et </a:t>
            </a:r>
            <a:r>
              <a:rPr lang="da-DK" sz="2600" dirty="0" smtClean="0">
                <a:latin typeface="Symbol" pitchFamily="18" charset="2"/>
              </a:rPr>
              <a:t>(1-a)100% </a:t>
            </a:r>
            <a:r>
              <a:rPr lang="da-DK" sz="2600" dirty="0" err="1" smtClean="0"/>
              <a:t>konfidens-interval</a:t>
            </a:r>
            <a:r>
              <a:rPr lang="da-DK" sz="2600" dirty="0" smtClean="0"/>
              <a:t> for forskellen </a:t>
            </a:r>
            <a:r>
              <a:rPr lang="da-DK" sz="2600" i="1" dirty="0" smtClean="0">
                <a:latin typeface="Symbol" pitchFamily="18" charset="2"/>
              </a:rPr>
              <a:t>p</a:t>
            </a:r>
            <a:r>
              <a:rPr lang="da-DK" sz="2600" baseline="-25000" dirty="0" smtClean="0">
                <a:latin typeface="Symbol" pitchFamily="18" charset="2"/>
              </a:rPr>
              <a:t>2</a:t>
            </a:r>
            <a:r>
              <a:rPr lang="da-DK" sz="2600" dirty="0" smtClean="0">
                <a:latin typeface="Symbol" pitchFamily="18" charset="2"/>
              </a:rPr>
              <a:t> - </a:t>
            </a:r>
            <a:r>
              <a:rPr lang="da-DK" sz="2600" i="1" dirty="0" smtClean="0">
                <a:latin typeface="Symbol" pitchFamily="18" charset="2"/>
              </a:rPr>
              <a:t>p</a:t>
            </a:r>
            <a:r>
              <a:rPr lang="da-DK" sz="2600" baseline="-25000" dirty="0" smtClean="0">
                <a:latin typeface="Symbol" pitchFamily="18" charset="2"/>
              </a:rPr>
              <a:t>1</a:t>
            </a:r>
            <a:r>
              <a:rPr lang="da-DK" sz="2600" dirty="0" smtClean="0">
                <a:latin typeface="Symbol" pitchFamily="18" charset="2"/>
              </a:rPr>
              <a:t> </a:t>
            </a:r>
            <a:r>
              <a:rPr lang="da-DK" sz="2600" dirty="0" smtClean="0"/>
              <a:t>mellem to populationer</a:t>
            </a:r>
          </a:p>
          <a:p>
            <a:endParaRPr lang="da-DK" sz="2600" dirty="0" smtClean="0"/>
          </a:p>
          <a:p>
            <a:pPr>
              <a:buNone/>
            </a:pPr>
            <a:endParaRPr lang="da-DK" sz="2600" dirty="0" smtClean="0"/>
          </a:p>
          <a:p>
            <a:r>
              <a:rPr lang="da-DK" sz="2600" b="1" dirty="0" smtClean="0"/>
              <a:t>Eksempel:</a:t>
            </a:r>
            <a:r>
              <a:rPr lang="da-DK" sz="2600" dirty="0" smtClean="0"/>
              <a:t> Bøn og operation </a:t>
            </a:r>
          </a:p>
          <a:p>
            <a:pPr lvl="1"/>
            <a:r>
              <a:rPr lang="da-DK" dirty="0" smtClean="0"/>
              <a:t>Et 95% konfidensinterval for forskellen i andele:</a:t>
            </a:r>
          </a:p>
          <a:p>
            <a:pPr lvl="1"/>
            <a:endParaRPr lang="da-DK" dirty="0" smtClean="0"/>
          </a:p>
          <a:p>
            <a:pPr lvl="1">
              <a:buNone/>
            </a:pPr>
            <a:endParaRPr lang="da-DK" sz="4000" dirty="0" smtClean="0"/>
          </a:p>
          <a:p>
            <a:pPr lvl="1"/>
            <a:r>
              <a:rPr lang="da-DK" dirty="0" smtClean="0"/>
              <a:t>Da </a:t>
            </a:r>
            <a:r>
              <a:rPr lang="da-DK" dirty="0" err="1" smtClean="0"/>
              <a:t>KI’et</a:t>
            </a:r>
            <a:r>
              <a:rPr lang="da-DK" dirty="0" smtClean="0"/>
              <a:t> indeholder 0, er ”ingen forskel” plausibelt.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936875" y="2587501"/>
          <a:ext cx="2925763" cy="625475"/>
        </p:xfrm>
        <a:graphic>
          <a:graphicData uri="http://schemas.openxmlformats.org/presentationml/2006/ole">
            <p:oleObj spid="_x0000_s66562" name="Ligning" r:id="rId3" imgW="1130040" imgH="24120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861962" y="4515519"/>
          <a:ext cx="7310438" cy="1001713"/>
        </p:xfrm>
        <a:graphic>
          <a:graphicData uri="http://schemas.openxmlformats.org/presentationml/2006/ole">
            <p:oleObj spid="_x0000_s66563" name="Ligning" r:id="rId4" imgW="33400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Signifikanstest for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2 </a:t>
            </a:r>
            <a:r>
              <a:rPr lang="da-DK" dirty="0" smtClean="0"/>
              <a:t>- </a:t>
            </a:r>
            <a:r>
              <a:rPr lang="da-DK" i="1" dirty="0" smtClean="0">
                <a:latin typeface="Symbol" pitchFamily="18" charset="2"/>
              </a:rPr>
              <a:t>p</a:t>
            </a:r>
            <a:r>
              <a:rPr lang="da-DK" baseline="-25000" dirty="0" smtClean="0"/>
              <a:t>1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da-DK" sz="2200" b="1" dirty="0" smtClean="0"/>
              <a:t>Antagelser: </a:t>
            </a:r>
            <a:r>
              <a:rPr lang="da-DK" sz="2200" dirty="0" smtClean="0"/>
              <a:t>Store stikprøver</a:t>
            </a:r>
            <a:endParaRPr lang="da-DK" sz="2200" b="1" dirty="0" smtClean="0"/>
          </a:p>
          <a:p>
            <a:r>
              <a:rPr lang="da-DK" sz="2200" b="1" dirty="0" err="1" smtClean="0"/>
              <a:t>Nul-hypotese</a:t>
            </a:r>
            <a:r>
              <a:rPr lang="da-DK" sz="2200" dirty="0" smtClean="0"/>
              <a:t>: 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= 0</a:t>
            </a:r>
            <a:r>
              <a:rPr lang="da-DK" sz="2200" dirty="0" smtClean="0"/>
              <a:t>	(ingen effekt)</a:t>
            </a:r>
            <a:endParaRPr lang="da-DK" sz="2200" dirty="0" smtClean="0">
              <a:latin typeface="Symbol" pitchFamily="18" charset="2"/>
            </a:endParaRPr>
          </a:p>
          <a:p>
            <a:r>
              <a:rPr lang="da-DK" sz="2200" b="1" dirty="0" smtClean="0"/>
              <a:t>Alternativ hypotese: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  <a:sym typeface="Symbol"/>
              </a:rPr>
              <a:t></a:t>
            </a:r>
            <a:r>
              <a:rPr lang="da-DK" sz="2200" dirty="0" smtClean="0">
                <a:latin typeface="Symbol" pitchFamily="18" charset="2"/>
              </a:rPr>
              <a:t> 0	</a:t>
            </a:r>
            <a:r>
              <a:rPr lang="da-DK" sz="2200" dirty="0" smtClean="0"/>
              <a:t>(en effekt)</a:t>
            </a:r>
          </a:p>
          <a:p>
            <a:r>
              <a:rPr lang="da-DK" sz="2200" b="1" dirty="0" smtClean="0"/>
              <a:t>Teststørrelse:</a:t>
            </a:r>
          </a:p>
          <a:p>
            <a:endParaRPr lang="da-DK" sz="1200" dirty="0" smtClean="0"/>
          </a:p>
          <a:p>
            <a:pPr lvl="1"/>
            <a:r>
              <a:rPr lang="da-DK" sz="2200" dirty="0" smtClean="0"/>
              <a:t>                             hvor</a:t>
            </a:r>
          </a:p>
          <a:p>
            <a:pPr lvl="1"/>
            <a:endParaRPr lang="da-DK" sz="1200" dirty="0" smtClean="0"/>
          </a:p>
          <a:p>
            <a:r>
              <a:rPr lang="da-DK" sz="2200" b="1" i="1" dirty="0" smtClean="0"/>
              <a:t>P</a:t>
            </a:r>
            <a:r>
              <a:rPr lang="da-DK" sz="2200" b="1" dirty="0" smtClean="0"/>
              <a:t>-værdi</a:t>
            </a:r>
          </a:p>
          <a:p>
            <a:r>
              <a:rPr lang="da-DK" sz="2200" b="1" dirty="0" smtClean="0"/>
              <a:t>Konklusion</a:t>
            </a:r>
            <a:r>
              <a:rPr lang="da-DK" sz="2200" dirty="0" smtClean="0"/>
              <a:t>:</a:t>
            </a:r>
          </a:p>
          <a:p>
            <a:pPr lvl="1"/>
            <a:r>
              <a:rPr lang="da-DK" sz="2200" dirty="0" smtClean="0"/>
              <a:t>Jo lavere </a:t>
            </a:r>
            <a:r>
              <a:rPr lang="da-DK" sz="2200" i="1" dirty="0" smtClean="0"/>
              <a:t>P</a:t>
            </a:r>
            <a:r>
              <a:rPr lang="da-DK" sz="2200" dirty="0" smtClean="0"/>
              <a:t>-værdi jo mindre</a:t>
            </a:r>
          </a:p>
          <a:p>
            <a:pPr lvl="1">
              <a:buNone/>
            </a:pPr>
            <a:r>
              <a:rPr lang="da-DK" sz="2200" dirty="0" smtClean="0"/>
              <a:t>	tror vi på H</a:t>
            </a:r>
            <a:r>
              <a:rPr lang="da-DK" sz="2200" baseline="-25000" dirty="0" smtClean="0"/>
              <a:t>0</a:t>
            </a:r>
            <a:endParaRPr lang="da-DK" baseline="-25000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5220072" y="1340768"/>
          <a:ext cx="3413720" cy="717865"/>
        </p:xfrm>
        <a:graphic>
          <a:graphicData uri="http://schemas.openxmlformats.org/presentationml/2006/ole">
            <p:oleObj spid="_x0000_s67586" name="Ligning" r:id="rId3" imgW="2031840" imgH="41904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109663" y="3689524"/>
          <a:ext cx="2271712" cy="963612"/>
        </p:xfrm>
        <a:graphic>
          <a:graphicData uri="http://schemas.openxmlformats.org/presentationml/2006/ole">
            <p:oleObj spid="_x0000_s67587" name="Ligning" r:id="rId4" imgW="1015920" imgH="43164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200550" y="3594273"/>
          <a:ext cx="3179762" cy="1058863"/>
        </p:xfrm>
        <a:graphic>
          <a:graphicData uri="http://schemas.openxmlformats.org/presentationml/2006/ole">
            <p:oleObj spid="_x0000_s67588" name="Ligning" r:id="rId5" imgW="1562040" imgH="5205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4653136"/>
            <a:ext cx="31683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i="1" dirty="0" smtClean="0"/>
              <a:t>p</a:t>
            </a:r>
            <a:r>
              <a:rPr lang="da-DK" dirty="0" smtClean="0">
                <a:latin typeface="+mn-lt"/>
              </a:rPr>
              <a:t> er den overordnede andel, når grupper ignoreres.</a:t>
            </a:r>
            <a:endParaRPr lang="da-DK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581128"/>
            <a:ext cx="2744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 smtClean="0">
                <a:latin typeface="+mn-lt"/>
              </a:rPr>
              <a:t>^</a:t>
            </a:r>
            <a:endParaRPr lang="da-DK" sz="15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forskel i andele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2773"/>
          </a:xfrm>
        </p:spPr>
        <p:txBody>
          <a:bodyPr/>
          <a:lstStyle/>
          <a:p>
            <a:r>
              <a:rPr lang="da-DK" sz="2400" dirty="0" smtClean="0"/>
              <a:t>Effekten af bøn på udfald af operation: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200" b="1" dirty="0" smtClean="0"/>
              <a:t>Hypoteser: </a:t>
            </a:r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= 0</a:t>
            </a:r>
            <a:r>
              <a:rPr lang="da-DK" sz="2200" dirty="0" smtClean="0"/>
              <a:t>	</a:t>
            </a:r>
            <a:r>
              <a:rPr lang="da-DK" sz="2200" dirty="0" err="1" smtClean="0"/>
              <a:t>vs</a:t>
            </a:r>
            <a:r>
              <a:rPr lang="da-DK" sz="2200" dirty="0" smtClean="0"/>
              <a:t>	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p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  <a:sym typeface="Symbol"/>
              </a:rPr>
              <a:t></a:t>
            </a:r>
            <a:r>
              <a:rPr lang="da-DK" sz="2200" dirty="0" smtClean="0">
                <a:latin typeface="Symbol" pitchFamily="18" charset="2"/>
              </a:rPr>
              <a:t> 0</a:t>
            </a:r>
          </a:p>
          <a:p>
            <a:endParaRPr lang="da-DK" sz="1400" dirty="0" smtClean="0">
              <a:latin typeface="Symbol" pitchFamily="18" charset="2"/>
            </a:endParaRPr>
          </a:p>
          <a:p>
            <a:r>
              <a:rPr lang="da-DK" sz="2200" dirty="0" smtClean="0">
                <a:latin typeface="Symbol" pitchFamily="18" charset="2"/>
              </a:rPr>
              <a:t> 	</a:t>
            </a:r>
          </a:p>
          <a:p>
            <a:endParaRPr lang="da-DK" sz="2800" dirty="0" smtClean="0">
              <a:latin typeface="Symbol" pitchFamily="18" charset="2"/>
            </a:endParaRPr>
          </a:p>
          <a:p>
            <a:r>
              <a:rPr lang="da-DK" sz="2200" dirty="0" smtClean="0">
                <a:latin typeface="Symbol" pitchFamily="18" charset="2"/>
              </a:rPr>
              <a:t> </a:t>
            </a:r>
          </a:p>
          <a:p>
            <a:endParaRPr lang="da-DK" sz="2200" dirty="0" smtClean="0">
              <a:latin typeface="Symbol" pitchFamily="18" charset="2"/>
            </a:endParaRPr>
          </a:p>
          <a:p>
            <a:endParaRPr lang="da-DK" sz="1000" dirty="0" smtClean="0">
              <a:latin typeface="Symbol" pitchFamily="18" charset="2"/>
            </a:endParaRPr>
          </a:p>
          <a:p>
            <a:r>
              <a:rPr lang="da-DK" sz="2200" dirty="0" smtClean="0">
                <a:latin typeface="Symbol" pitchFamily="18" charset="2"/>
              </a:rPr>
              <a:t>  </a:t>
            </a:r>
            <a:endParaRPr lang="da-DK" sz="2200" dirty="0" smtClean="0"/>
          </a:p>
          <a:p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1" y="1628800"/>
          <a:ext cx="82809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4492"/>
                <a:gridCol w="1736885"/>
                <a:gridCol w="2086033"/>
                <a:gridCol w="1325279"/>
                <a:gridCol w="20882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Bøn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Komplikationer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Ej komplikationer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Total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Andel </a:t>
                      </a:r>
                      <a:r>
                        <a:rPr lang="da-DK" dirty="0" err="1" smtClean="0"/>
                        <a:t>kompl</a:t>
                      </a:r>
                      <a:r>
                        <a:rPr lang="da-DK" dirty="0" smtClean="0"/>
                        <a:t>.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315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289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</a:t>
                      </a:r>
                      <a:r>
                        <a:rPr lang="da-DK" baseline="-25000" dirty="0" smtClean="0"/>
                        <a:t>1</a:t>
                      </a:r>
                      <a:r>
                        <a:rPr lang="da-DK" dirty="0" smtClean="0"/>
                        <a:t>=604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Symbol" pitchFamily="18" charset="2"/>
                        </a:rPr>
                        <a:t>p</a:t>
                      </a:r>
                      <a:r>
                        <a:rPr lang="da-DK" baseline="-25000" dirty="0" smtClean="0"/>
                        <a:t>1</a:t>
                      </a:r>
                      <a:r>
                        <a:rPr lang="da-DK" dirty="0" smtClean="0"/>
                        <a:t>=0.522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Nej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304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293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</a:t>
                      </a:r>
                      <a:r>
                        <a:rPr lang="da-DK" baseline="-25000" dirty="0" smtClean="0"/>
                        <a:t>2</a:t>
                      </a:r>
                      <a:r>
                        <a:rPr lang="da-DK" dirty="0" smtClean="0"/>
                        <a:t>=597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Symbol" pitchFamily="18" charset="2"/>
                        </a:rPr>
                        <a:t>p</a:t>
                      </a:r>
                      <a:r>
                        <a:rPr lang="da-DK" baseline="-25000" dirty="0" smtClean="0"/>
                        <a:t>2</a:t>
                      </a:r>
                      <a:r>
                        <a:rPr lang="da-DK" dirty="0" smtClean="0"/>
                        <a:t>=0.509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4702" y="1969095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+mn-lt"/>
              </a:rPr>
              <a:t>^</a:t>
            </a:r>
            <a:endParaRPr lang="da-DK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54702" y="2348880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latin typeface="+mn-lt"/>
              </a:rPr>
              <a:t>^</a:t>
            </a:r>
            <a:endParaRPr lang="da-DK" sz="1400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827584" y="3429000"/>
          <a:ext cx="2841625" cy="800100"/>
        </p:xfrm>
        <a:graphic>
          <a:graphicData uri="http://schemas.openxmlformats.org/presentationml/2006/ole">
            <p:oleObj spid="_x0000_s80898" name="Ligning" r:id="rId3" imgW="1396800" imgH="393480" progId="Equation.3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827584" y="4221163"/>
          <a:ext cx="3413125" cy="1058862"/>
        </p:xfrm>
        <a:graphic>
          <a:graphicData uri="http://schemas.openxmlformats.org/presentationml/2006/ole">
            <p:oleObj spid="_x0000_s80899" name="Ligning" r:id="rId4" imgW="1676160" imgH="52056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863997" y="5273675"/>
          <a:ext cx="2555875" cy="963613"/>
        </p:xfrm>
        <a:graphic>
          <a:graphicData uri="http://schemas.openxmlformats.org/presentationml/2006/ole">
            <p:oleObj spid="_x0000_s80900" name="Ligning" r:id="rId5" imgW="1143000" imgH="431640" progId="Equation.3">
              <p:embed/>
            </p:oleObj>
          </a:graphicData>
        </a:graphic>
      </p:graphicFrame>
      <p:pic>
        <p:nvPicPr>
          <p:cNvPr id="10" name="Picture 2" descr="Y:\undervisning\oeconF11\R\tplot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3096"/>
            <a:ext cx="3168352" cy="15775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12160" y="5661248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Sammenligning af middelværdier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dirty="0" smtClean="0"/>
              <a:t>Mål</a:t>
            </a:r>
            <a:r>
              <a:rPr lang="da-DK" sz="2400" dirty="0" smtClean="0"/>
              <a:t>: </a:t>
            </a:r>
          </a:p>
          <a:p>
            <a:pPr lvl="1"/>
            <a:r>
              <a:rPr lang="da-DK" sz="2400" dirty="0" smtClean="0"/>
              <a:t>Sammenligne middelværdier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 og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for to grupper.</a:t>
            </a:r>
          </a:p>
          <a:p>
            <a:r>
              <a:rPr lang="da-DK" sz="2400" b="1" dirty="0" smtClean="0"/>
              <a:t>Ny parameter</a:t>
            </a:r>
            <a:endParaRPr lang="da-DK" sz="2400" dirty="0" smtClean="0"/>
          </a:p>
          <a:p>
            <a:pPr lvl="1"/>
            <a:r>
              <a:rPr lang="da-DK" sz="2400" dirty="0" smtClean="0"/>
              <a:t>Differencen 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- 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 er en parameter</a:t>
            </a:r>
          </a:p>
          <a:p>
            <a:r>
              <a:rPr lang="da-DK" sz="2400" b="1" dirty="0" smtClean="0"/>
              <a:t>Estimat</a:t>
            </a:r>
            <a:endParaRPr lang="da-DK" sz="2400" dirty="0" smtClean="0"/>
          </a:p>
          <a:p>
            <a:pPr lvl="1"/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 smtClean="0"/>
              <a:t>er et estimat for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</a:t>
            </a:r>
            <a:r>
              <a:rPr lang="da-DK" sz="2400" i="1" dirty="0" smtClean="0">
                <a:latin typeface="Symbol" pitchFamily="18" charset="2"/>
              </a:rPr>
              <a:t>- 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/>
              <a:t> </a:t>
            </a:r>
          </a:p>
          <a:p>
            <a:endParaRPr lang="da-DK" sz="2400" b="1" dirty="0" smtClean="0"/>
          </a:p>
          <a:p>
            <a:r>
              <a:rPr lang="da-DK" sz="2400" b="1" dirty="0" smtClean="0"/>
              <a:t>Husk</a:t>
            </a:r>
            <a:r>
              <a:rPr lang="da-DK" sz="2400" dirty="0" smtClean="0"/>
              <a:t>: Et 95% </a:t>
            </a:r>
            <a:r>
              <a:rPr lang="da-DK" sz="2400" b="1" dirty="0" smtClean="0"/>
              <a:t>konfidensinterval</a:t>
            </a:r>
            <a:r>
              <a:rPr lang="da-DK" sz="2400" dirty="0" smtClean="0"/>
              <a:t> er af typen</a:t>
            </a:r>
          </a:p>
          <a:p>
            <a:pPr algn="ctr">
              <a:buNone/>
            </a:pPr>
            <a:r>
              <a:rPr lang="da-DK" sz="2400" dirty="0" smtClean="0"/>
              <a:t>Punktestimat </a:t>
            </a:r>
            <a:r>
              <a:rPr lang="da-DK" sz="2400" dirty="0" smtClean="0">
                <a:latin typeface="Arial"/>
                <a:cs typeface="Arial"/>
              </a:rPr>
              <a:t>± 2 </a:t>
            </a:r>
            <a:r>
              <a:rPr lang="da-DK" sz="2400" dirty="0" smtClean="0">
                <a:latin typeface="Times New Roman"/>
                <a:cs typeface="Times New Roman"/>
              </a:rPr>
              <a:t>· </a:t>
            </a:r>
            <a:r>
              <a:rPr lang="da-DK" sz="2400" i="1" dirty="0" smtClean="0">
                <a:latin typeface="Arial"/>
                <a:cs typeface="Arial"/>
              </a:rPr>
              <a:t>se</a:t>
            </a:r>
            <a:endParaRPr lang="da-DK" sz="2400" dirty="0" smtClean="0"/>
          </a:p>
          <a:p>
            <a:pPr>
              <a:buNone/>
            </a:pPr>
            <a:r>
              <a:rPr lang="da-DK" sz="2400" b="1" dirty="0" smtClean="0"/>
              <a:t>	</a:t>
            </a:r>
            <a:r>
              <a:rPr lang="da-DK" sz="2400" dirty="0" smtClean="0"/>
              <a:t>hvis punktestimatet er (</a:t>
            </a:r>
            <a:r>
              <a:rPr lang="da-DK" sz="2400" dirty="0" err="1" smtClean="0"/>
              <a:t>approks</a:t>
            </a:r>
            <a:r>
              <a:rPr lang="da-DK" sz="2400" dirty="0" smtClean="0"/>
              <a:t>.) </a:t>
            </a:r>
            <a:r>
              <a:rPr lang="da-DK" sz="2400" b="1" dirty="0" smtClean="0"/>
              <a:t>normalfordelt</a:t>
            </a:r>
            <a:r>
              <a:rPr lang="da-DK" sz="2400" dirty="0" smtClean="0"/>
              <a:t>.</a:t>
            </a:r>
            <a:endParaRPr lang="da-DK" sz="24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87624" y="393305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3688" y="393305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Standardfejlen for y</a:t>
            </a:r>
            <a:r>
              <a:rPr lang="da-DK" baseline="-25000" dirty="0" smtClean="0"/>
              <a:t>1</a:t>
            </a:r>
            <a:r>
              <a:rPr lang="da-DK" dirty="0" smtClean="0"/>
              <a:t>-y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Antag vi har to uafhængige stikprøver, og at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/>
              <a:t> og 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/>
              <a:t> er standardfejlen for hhv.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/>
              <a:t> og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/>
              <a:t>. Da er den estimerede standardfejl </a:t>
            </a:r>
            <a:r>
              <a:rPr lang="da-DK" sz="2400" dirty="0" smtClean="0">
                <a:cs typeface="Times New Roman" pitchFamily="18" charset="0"/>
              </a:rPr>
              <a:t>for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- y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da-DK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	</a:t>
            </a:r>
          </a:p>
          <a:p>
            <a:pPr>
              <a:buNone/>
            </a:pPr>
            <a:r>
              <a:rPr lang="da-DK" sz="2400" dirty="0" smtClean="0"/>
              <a:t>	hvor                         </a:t>
            </a:r>
            <a:r>
              <a:rPr lang="da-DK" sz="2400" dirty="0" smtClean="0"/>
              <a:t>,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= 1,2</a:t>
            </a:r>
            <a:r>
              <a:rPr lang="da-DK" sz="2400" dirty="0" smtClean="0"/>
              <a:t>.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b="1" dirty="0" smtClean="0"/>
              <a:t>Eksempel: </a:t>
            </a:r>
            <a:r>
              <a:rPr lang="da-DK" sz="2400" dirty="0" smtClean="0"/>
              <a:t>Oprydning/Madlavning</a:t>
            </a:r>
            <a:endParaRPr lang="da-DK" sz="2400" b="1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3848" y="2780928"/>
          <a:ext cx="2520280" cy="720080"/>
        </p:xfrm>
        <a:graphic>
          <a:graphicData uri="http://schemas.openxmlformats.org/presentationml/2006/ole">
            <p:oleObj spid="_x0000_s44034" name="Ligning" r:id="rId3" imgW="977760" imgH="27936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619672" y="3532113"/>
          <a:ext cx="2030413" cy="688975"/>
        </p:xfrm>
        <a:graphic>
          <a:graphicData uri="http://schemas.openxmlformats.org/presentationml/2006/ole">
            <p:oleObj spid="_x0000_s44035" name="Ligning" r:id="rId4" imgW="787320" imgH="2664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77082" y="5013325"/>
          <a:ext cx="6291262" cy="1008063"/>
        </p:xfrm>
        <a:graphic>
          <a:graphicData uri="http://schemas.openxmlformats.org/presentationml/2006/ole">
            <p:oleObj spid="_x0000_s44036" name="Ligning" r:id="rId5" imgW="3162240" imgH="50796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355976" y="548680"/>
            <a:ext cx="21602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2040" y="548680"/>
            <a:ext cx="21602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5936" y="20608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6016" y="20608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87824" y="242088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91880" y="242088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556792"/>
            <a:ext cx="8280920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Konfidensinterval for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1</a:t>
            </a:r>
            <a:r>
              <a:rPr lang="da-DK" dirty="0" smtClean="0">
                <a:latin typeface="Symbol" pitchFamily="18" charset="2"/>
              </a:rPr>
              <a:t>-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2</a:t>
            </a:r>
            <a:endParaRPr lang="da-DK" baseline="-25000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For uafhængige stikprøver fra to grupper der har normale populationsfordelinger er et </a:t>
            </a:r>
            <a:r>
              <a:rPr lang="da-DK" sz="2400" dirty="0" smtClean="0">
                <a:latin typeface="Symbol" pitchFamily="18" charset="2"/>
              </a:rPr>
              <a:t>(1-a)100% </a:t>
            </a:r>
            <a:r>
              <a:rPr lang="da-DK" sz="2400" dirty="0" err="1" smtClean="0"/>
              <a:t>konfidensintervallet</a:t>
            </a:r>
            <a:r>
              <a:rPr lang="da-DK" sz="2400" dirty="0" smtClean="0"/>
              <a:t> for </a:t>
            </a:r>
            <a:r>
              <a:rPr lang="da-DK" sz="2400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>
                <a:latin typeface="Symbol" pitchFamily="18" charset="2"/>
              </a:rPr>
              <a:t>-m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/>
              <a:t> givet ved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	hvor 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 smtClean="0"/>
              <a:t> har 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+ n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da-DK" sz="2400" dirty="0" smtClean="0"/>
              <a:t>frihedsgrader.</a:t>
            </a:r>
          </a:p>
          <a:p>
            <a:endParaRPr lang="da-DK" sz="2400" dirty="0" smtClean="0"/>
          </a:p>
          <a:p>
            <a:r>
              <a:rPr lang="da-DK" sz="2400" b="1" dirty="0" smtClean="0"/>
              <a:t>Eksempel</a:t>
            </a:r>
            <a:r>
              <a:rPr lang="da-DK" sz="2400" dirty="0" smtClean="0"/>
              <a:t>: Oprydning/Madlavning</a:t>
            </a:r>
            <a:endParaRPr lang="da-DK" sz="2400" b="1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01399" y="2948310"/>
          <a:ext cx="2794737" cy="624706"/>
        </p:xfrm>
        <a:graphic>
          <a:graphicData uri="http://schemas.openxmlformats.org/presentationml/2006/ole">
            <p:oleObj spid="_x0000_s45058" name="Ligning" r:id="rId3" imgW="10792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Konfidensintervaller</a:t>
            </a:r>
            <a:endParaRPr lang="da-DK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708920"/>
            <a:ext cx="7632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851920" y="24208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499992" y="270892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984" y="2780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0</a:t>
            </a:r>
            <a:endParaRPr lang="da-DK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91880" y="3284984"/>
            <a:ext cx="3024336" cy="0"/>
          </a:xfrm>
          <a:prstGeom prst="line">
            <a:avLst/>
          </a:prstGeom>
          <a:ln w="762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da-DK" dirty="0" err="1" smtClean="0"/>
              <a:t>Konfidensintervallerr</a:t>
            </a:r>
            <a:r>
              <a:rPr lang="da-DK" dirty="0" smtClean="0"/>
              <a:t>  for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2 </a:t>
            </a:r>
            <a:r>
              <a:rPr lang="da-DK" dirty="0" smtClean="0">
                <a:latin typeface="Symbol" pitchFamily="18" charset="2"/>
              </a:rPr>
              <a:t>-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1</a:t>
            </a:r>
            <a:endParaRPr lang="da-DK" baseline="-25000" dirty="0">
              <a:latin typeface="Symbol" pitchFamily="18" charset="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1640" y="3645024"/>
            <a:ext cx="2592288" cy="0"/>
          </a:xfrm>
          <a:prstGeom prst="line">
            <a:avLst/>
          </a:prstGeom>
          <a:ln w="76200">
            <a:solidFill>
              <a:srgbClr val="00B05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8144" y="4005064"/>
            <a:ext cx="2592288" cy="0"/>
          </a:xfrm>
          <a:prstGeom prst="line">
            <a:avLst/>
          </a:prstGeom>
          <a:ln w="76200">
            <a:solidFill>
              <a:srgbClr val="00B0F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887923" y="3465004"/>
            <a:ext cx="13681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3928" y="4653136"/>
            <a:ext cx="2232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Ingen forskel ml. </a:t>
            </a:r>
            <a:r>
              <a:rPr lang="da-DK" i="1" dirty="0" smtClean="0"/>
              <a:t>m</a:t>
            </a:r>
            <a:r>
              <a:rPr lang="da-DK" baseline="-25000" dirty="0" smtClean="0"/>
              <a:t>1 </a:t>
            </a:r>
            <a:r>
              <a:rPr lang="da-DK" dirty="0" smtClean="0">
                <a:latin typeface="+mn-lt"/>
              </a:rPr>
              <a:t>og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baseline="-25000" dirty="0" smtClean="0"/>
              <a:t>2</a:t>
            </a:r>
            <a:r>
              <a:rPr lang="da-DK" dirty="0" smtClean="0">
                <a:latin typeface="+mn-lt"/>
              </a:rPr>
              <a:t> er plausibelt</a:t>
            </a:r>
            <a:r>
              <a:rPr lang="da-DK" dirty="0" smtClean="0"/>
              <a:t>.</a:t>
            </a:r>
            <a:endParaRPr lang="da-DK" baseline="-250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444208" y="5373216"/>
            <a:ext cx="237626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Peger i retning af, at </a:t>
            </a:r>
            <a:r>
              <a:rPr lang="da-DK" i="1" dirty="0" smtClean="0"/>
              <a:t>m</a:t>
            </a:r>
            <a:r>
              <a:rPr lang="da-DK" baseline="-25000" dirty="0" smtClean="0"/>
              <a:t>2 </a:t>
            </a:r>
            <a:r>
              <a:rPr lang="da-DK" dirty="0" smtClean="0">
                <a:latin typeface="+mn-lt"/>
              </a:rPr>
              <a:t> er større end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baseline="-25000" dirty="0" smtClean="0"/>
              <a:t>1</a:t>
            </a:r>
            <a:r>
              <a:rPr lang="da-DK" dirty="0" smtClean="0"/>
              <a:t>.</a:t>
            </a:r>
            <a:endParaRPr lang="da-DK" baseline="-25000" dirty="0" smtClean="0"/>
          </a:p>
        </p:txBody>
      </p:sp>
      <p:cxnSp>
        <p:nvCxnSpPr>
          <p:cNvPr id="27" name="Straight Connector 26"/>
          <p:cNvCxnSpPr>
            <a:stCxn id="25" idx="0"/>
          </p:cNvCxnSpPr>
          <p:nvPr/>
        </p:nvCxnSpPr>
        <p:spPr>
          <a:xfrm rot="16200000" flipV="1">
            <a:off x="6750242" y="4491118"/>
            <a:ext cx="1368152" cy="39604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0"/>
          </p:cNvCxnSpPr>
          <p:nvPr/>
        </p:nvCxnSpPr>
        <p:spPr>
          <a:xfrm rot="5400000" flipH="1" flipV="1">
            <a:off x="4734018" y="3591018"/>
            <a:ext cx="1368152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43608" y="4365104"/>
            <a:ext cx="244827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Peger i retning  af, at </a:t>
            </a:r>
            <a:r>
              <a:rPr lang="da-DK" i="1" dirty="0" smtClean="0"/>
              <a:t>m</a:t>
            </a:r>
            <a:r>
              <a:rPr lang="da-DK" baseline="-25000" dirty="0" smtClean="0"/>
              <a:t>2 </a:t>
            </a:r>
            <a:r>
              <a:rPr lang="da-DK" dirty="0" smtClean="0">
                <a:latin typeface="+mn-lt"/>
              </a:rPr>
              <a:t> er mindre end</a:t>
            </a:r>
            <a:r>
              <a:rPr lang="da-DK" dirty="0" smtClean="0"/>
              <a:t> </a:t>
            </a:r>
            <a:r>
              <a:rPr lang="da-DK" i="1" dirty="0" smtClean="0"/>
              <a:t>m</a:t>
            </a:r>
            <a:r>
              <a:rPr lang="da-DK" baseline="-25000" dirty="0" smtClean="0"/>
              <a:t>1</a:t>
            </a:r>
            <a:r>
              <a:rPr lang="da-DK" dirty="0" smtClean="0"/>
              <a:t>.</a:t>
            </a:r>
            <a:endParaRPr lang="da-DK" baseline="-25000" dirty="0" smtClean="0"/>
          </a:p>
        </p:txBody>
      </p:sp>
      <p:cxnSp>
        <p:nvCxnSpPr>
          <p:cNvPr id="33" name="Straight Connector 32"/>
          <p:cNvCxnSpPr>
            <a:stCxn id="31" idx="0"/>
          </p:cNvCxnSpPr>
          <p:nvPr/>
        </p:nvCxnSpPr>
        <p:spPr>
          <a:xfrm rot="5400000" flipH="1" flipV="1">
            <a:off x="2051720" y="3861048"/>
            <a:ext cx="720080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Hypotesetest for 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2</a:t>
            </a:r>
            <a:r>
              <a:rPr lang="da-DK" dirty="0" smtClean="0">
                <a:latin typeface="Symbol" pitchFamily="18" charset="2"/>
              </a:rPr>
              <a:t>-</a:t>
            </a:r>
            <a:r>
              <a:rPr lang="da-DK" i="1" dirty="0" smtClean="0">
                <a:latin typeface="Symbol" pitchFamily="18" charset="2"/>
              </a:rPr>
              <a:t>m</a:t>
            </a:r>
            <a:r>
              <a:rPr lang="da-DK" baseline="-25000" dirty="0" smtClean="0">
                <a:latin typeface="Symbol" pitchFamily="18" charset="2"/>
              </a:rPr>
              <a:t>1</a:t>
            </a:r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08104" y="2708920"/>
          <a:ext cx="3168351" cy="673016"/>
        </p:xfrm>
        <a:graphic>
          <a:graphicData uri="http://schemas.openxmlformats.org/presentationml/2006/ole">
            <p:oleObj spid="_x0000_s46082" name="Ligning" r:id="rId3" imgW="2006280" imgH="41904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7624" y="3717032"/>
          <a:ext cx="2185987" cy="877888"/>
        </p:xfrm>
        <a:graphic>
          <a:graphicData uri="http://schemas.openxmlformats.org/presentationml/2006/ole">
            <p:oleObj spid="_x0000_s46083" name="Ligning" r:id="rId4" imgW="977760" imgH="39348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105002" y="3645074"/>
          <a:ext cx="1835150" cy="1008062"/>
        </p:xfrm>
        <a:graphic>
          <a:graphicData uri="http://schemas.openxmlformats.org/presentationml/2006/ole">
            <p:oleObj spid="_x0000_s46085" name="Ligning" r:id="rId5" imgW="901440" imgH="4950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660232" y="4941168"/>
            <a:ext cx="7920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4499992" y="4869160"/>
            <a:ext cx="8640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2" descr="Y:\undervisning\oeconF11\R\tplot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725144"/>
            <a:ext cx="3168352" cy="1577575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rot="5400000">
            <a:off x="6372200" y="58772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076056" y="58772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6216" y="6156012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t</a:t>
            </a:r>
            <a:endParaRPr lang="da-DK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48064" y="6156012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-t</a:t>
            </a:r>
            <a:endParaRPr lang="da-D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4581128"/>
            <a:ext cx="1590500" cy="646331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i="1" dirty="0" smtClean="0">
                <a:latin typeface="+mn-lt"/>
              </a:rPr>
              <a:t>P</a:t>
            </a:r>
            <a:r>
              <a:rPr lang="da-DK" dirty="0" smtClean="0">
                <a:latin typeface="+mn-lt"/>
              </a:rPr>
              <a:t>-værdien</a:t>
            </a:r>
          </a:p>
          <a:p>
            <a:r>
              <a:rPr lang="da-DK" dirty="0" smtClean="0">
                <a:latin typeface="+mn-lt"/>
              </a:rPr>
              <a:t> H</a:t>
            </a:r>
            <a:r>
              <a:rPr lang="da-DK" baseline="-25000" dirty="0" smtClean="0">
                <a:latin typeface="+mn-lt"/>
              </a:rPr>
              <a:t>a</a:t>
            </a:r>
            <a:r>
              <a:rPr lang="da-DK" dirty="0" smtClean="0">
                <a:latin typeface="+mn-lt"/>
              </a:rPr>
              <a:t>: </a:t>
            </a:r>
            <a:r>
              <a:rPr lang="da-DK" i="1" dirty="0" smtClean="0"/>
              <a:t>m</a:t>
            </a:r>
            <a:r>
              <a:rPr lang="da-DK" baseline="-25000" dirty="0" smtClean="0"/>
              <a:t>2</a:t>
            </a:r>
            <a:r>
              <a:rPr lang="da-DK" dirty="0" smtClean="0"/>
              <a:t>-</a:t>
            </a:r>
            <a:r>
              <a:rPr lang="da-DK" i="1" dirty="0" smtClean="0"/>
              <a:t>m</a:t>
            </a:r>
            <a:r>
              <a:rPr lang="da-DK" baseline="-25000" dirty="0" smtClean="0"/>
              <a:t>1</a:t>
            </a:r>
            <a:r>
              <a:rPr lang="da-DK" dirty="0" smtClean="0"/>
              <a:t> </a:t>
            </a:r>
            <a:r>
              <a:rPr lang="da-DK" dirty="0" smtClean="0">
                <a:sym typeface="Symbol"/>
              </a:rPr>
              <a:t></a:t>
            </a:r>
            <a:r>
              <a:rPr lang="da-DK" dirty="0" smtClean="0"/>
              <a:t> 0 </a:t>
            </a:r>
            <a:endParaRPr lang="da-DK" baseline="-25000" dirty="0"/>
          </a:p>
        </p:txBody>
      </p:sp>
      <p:sp>
        <p:nvSpPr>
          <p:cNvPr id="29" name="Freeform 28"/>
          <p:cNvSpPr/>
          <p:nvPr/>
        </p:nvSpPr>
        <p:spPr>
          <a:xfrm>
            <a:off x="4829878" y="4967785"/>
            <a:ext cx="2415654" cy="955343"/>
          </a:xfrm>
          <a:custGeom>
            <a:avLst/>
            <a:gdLst>
              <a:gd name="connsiteX0" fmla="*/ 286603 w 2415654"/>
              <a:gd name="connsiteY0" fmla="*/ 955343 h 955343"/>
              <a:gd name="connsiteX1" fmla="*/ 354842 w 2415654"/>
              <a:gd name="connsiteY1" fmla="*/ 341194 h 955343"/>
              <a:gd name="connsiteX2" fmla="*/ 2415654 w 2415654"/>
              <a:gd name="connsiteY2" fmla="*/ 0 h 9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654" h="955343">
                <a:moveTo>
                  <a:pt x="286603" y="955343"/>
                </a:moveTo>
                <a:cubicBezTo>
                  <a:pt x="143301" y="727880"/>
                  <a:pt x="0" y="500418"/>
                  <a:pt x="354842" y="341194"/>
                </a:cubicBezTo>
                <a:cubicBezTo>
                  <a:pt x="709684" y="181970"/>
                  <a:pt x="1562669" y="90985"/>
                  <a:pt x="24156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Freeform 30"/>
          <p:cNvSpPr/>
          <p:nvPr/>
        </p:nvSpPr>
        <p:spPr>
          <a:xfrm>
            <a:off x="5680589" y="4995081"/>
            <a:ext cx="1332931" cy="941695"/>
          </a:xfrm>
          <a:custGeom>
            <a:avLst/>
            <a:gdLst>
              <a:gd name="connsiteX0" fmla="*/ 1032680 w 1332931"/>
              <a:gd name="connsiteY0" fmla="*/ 941695 h 941695"/>
              <a:gd name="connsiteX1" fmla="*/ 50042 w 1332931"/>
              <a:gd name="connsiteY1" fmla="*/ 641444 h 941695"/>
              <a:gd name="connsiteX2" fmla="*/ 1332931 w 1332931"/>
              <a:gd name="connsiteY2" fmla="*/ 0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931" h="941695">
                <a:moveTo>
                  <a:pt x="1032680" y="941695"/>
                </a:moveTo>
                <a:cubicBezTo>
                  <a:pt x="516340" y="870044"/>
                  <a:pt x="0" y="798393"/>
                  <a:pt x="50042" y="641444"/>
                </a:cubicBezTo>
                <a:cubicBezTo>
                  <a:pt x="100084" y="484495"/>
                  <a:pt x="716507" y="242247"/>
                  <a:pt x="133293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539"/>
            <a:ext cx="8229600" cy="5322813"/>
          </a:xfrm>
        </p:spPr>
        <p:txBody>
          <a:bodyPr/>
          <a:lstStyle/>
          <a:p>
            <a:r>
              <a:rPr lang="da-DK" sz="2200" b="1" dirty="0" smtClean="0"/>
              <a:t>Antagelser: </a:t>
            </a:r>
            <a:r>
              <a:rPr lang="da-DK" sz="2200" dirty="0" smtClean="0"/>
              <a:t>Normale populationer</a:t>
            </a:r>
            <a:endParaRPr lang="da-DK" sz="2200" b="1" dirty="0" smtClean="0"/>
          </a:p>
          <a:p>
            <a:r>
              <a:rPr lang="da-DK" sz="2200" b="1" dirty="0" err="1" smtClean="0"/>
              <a:t>Nul-hypotese</a:t>
            </a:r>
            <a:r>
              <a:rPr lang="da-DK" sz="2200" dirty="0" smtClean="0"/>
              <a:t>: 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= 0	</a:t>
            </a:r>
            <a:r>
              <a:rPr lang="da-DK" sz="2200" dirty="0" smtClean="0"/>
              <a:t>(ingen forskel)</a:t>
            </a:r>
            <a:endParaRPr lang="da-DK" sz="2200" dirty="0" smtClean="0">
              <a:latin typeface="Symbol" pitchFamily="18" charset="2"/>
            </a:endParaRPr>
          </a:p>
          <a:p>
            <a:r>
              <a:rPr lang="da-DK" sz="2200" b="1" dirty="0" smtClean="0"/>
              <a:t>Alternativ hypotese:</a:t>
            </a:r>
          </a:p>
          <a:p>
            <a:pPr lvl="1"/>
            <a:r>
              <a:rPr lang="da-DK" sz="2200" dirty="0" smtClean="0"/>
              <a:t>H</a:t>
            </a:r>
            <a:r>
              <a:rPr lang="da-DK" sz="2200" baseline="-25000" dirty="0" smtClean="0"/>
              <a:t>a</a:t>
            </a:r>
            <a:r>
              <a:rPr lang="da-DK" sz="2200" dirty="0" smtClean="0"/>
              <a:t>: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2</a:t>
            </a:r>
            <a:r>
              <a:rPr lang="da-DK" sz="2200" dirty="0" smtClean="0">
                <a:latin typeface="Symbol" pitchFamily="18" charset="2"/>
              </a:rPr>
              <a:t>-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baseline="-25000" dirty="0" smtClean="0">
                <a:latin typeface="Symbol" pitchFamily="18" charset="2"/>
              </a:rPr>
              <a:t>1</a:t>
            </a:r>
            <a:r>
              <a:rPr lang="da-DK" sz="2200" dirty="0" smtClean="0">
                <a:latin typeface="Symbol" pitchFamily="18" charset="2"/>
              </a:rPr>
              <a:t> </a:t>
            </a:r>
            <a:r>
              <a:rPr lang="da-DK" sz="2200" dirty="0" smtClean="0">
                <a:latin typeface="Symbol" pitchFamily="18" charset="2"/>
                <a:sym typeface="Symbol"/>
              </a:rPr>
              <a:t></a:t>
            </a:r>
            <a:r>
              <a:rPr lang="da-DK" sz="2200" dirty="0" smtClean="0">
                <a:latin typeface="Symbol" pitchFamily="18" charset="2"/>
              </a:rPr>
              <a:t> 0	</a:t>
            </a:r>
            <a:r>
              <a:rPr lang="da-DK" sz="2200" dirty="0" smtClean="0"/>
              <a:t>(en forskel)</a:t>
            </a:r>
          </a:p>
          <a:p>
            <a:r>
              <a:rPr lang="da-DK" sz="2200" b="1" dirty="0" smtClean="0"/>
              <a:t>Teststørrelse:</a:t>
            </a:r>
          </a:p>
          <a:p>
            <a:endParaRPr lang="da-DK" sz="1200" dirty="0" smtClean="0"/>
          </a:p>
          <a:p>
            <a:pPr lvl="1"/>
            <a:r>
              <a:rPr lang="da-DK" sz="2200" dirty="0" smtClean="0"/>
              <a:t>                             hvor</a:t>
            </a:r>
          </a:p>
          <a:p>
            <a:pPr lvl="1"/>
            <a:endParaRPr lang="da-DK" sz="1200" dirty="0" smtClean="0"/>
          </a:p>
          <a:p>
            <a:r>
              <a:rPr lang="da-DK" sz="2200" b="1" i="1" dirty="0" smtClean="0"/>
              <a:t>P</a:t>
            </a:r>
            <a:r>
              <a:rPr lang="da-DK" sz="2200" b="1" dirty="0" smtClean="0"/>
              <a:t>-værdi</a:t>
            </a:r>
          </a:p>
          <a:p>
            <a:r>
              <a:rPr lang="da-DK" sz="2200" b="1" dirty="0" smtClean="0"/>
              <a:t>Konklusion</a:t>
            </a:r>
            <a:r>
              <a:rPr lang="da-DK" sz="2200" dirty="0" smtClean="0"/>
              <a:t>:</a:t>
            </a:r>
          </a:p>
          <a:p>
            <a:pPr lvl="1"/>
            <a:r>
              <a:rPr lang="da-DK" sz="2200" dirty="0" smtClean="0"/>
              <a:t>Jo lavere </a:t>
            </a:r>
            <a:r>
              <a:rPr lang="da-DK" sz="2200" i="1" dirty="0" smtClean="0"/>
              <a:t>P</a:t>
            </a:r>
            <a:r>
              <a:rPr lang="da-DK" sz="2200" dirty="0" smtClean="0"/>
              <a:t>-værdi jo mindre</a:t>
            </a:r>
          </a:p>
          <a:p>
            <a:pPr lvl="1">
              <a:buNone/>
            </a:pPr>
            <a:r>
              <a:rPr lang="da-DK" sz="2200" dirty="0" smtClean="0"/>
              <a:t>	tror vi på H</a:t>
            </a:r>
            <a:r>
              <a:rPr lang="da-DK" sz="2200" baseline="-25000" dirty="0" smtClean="0"/>
              <a:t>0</a:t>
            </a:r>
            <a:r>
              <a:rPr lang="da-DK" sz="2200" dirty="0" smtClean="0"/>
              <a:t>.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</a:t>
            </a:r>
            <a:r>
              <a:rPr lang="da-DK" dirty="0" smtClean="0"/>
              <a:t>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da-DK" sz="2400" dirty="0" smtClean="0"/>
              <a:t>Antal minutter brugt på rengøring/madlavning: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Hypoteser: H</a:t>
            </a:r>
            <a:r>
              <a:rPr lang="da-DK" sz="2400" baseline="-25000" dirty="0" smtClean="0"/>
              <a:t>0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>
                <a:latin typeface="Symbol" pitchFamily="18" charset="2"/>
              </a:rPr>
              <a:t>-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>
                <a:latin typeface="Symbol" pitchFamily="18" charset="2"/>
              </a:rPr>
              <a:t> = 0	</a:t>
            </a:r>
            <a:r>
              <a:rPr lang="da-DK" sz="2400" dirty="0" err="1" smtClean="0"/>
              <a:t>vs</a:t>
            </a:r>
            <a:r>
              <a:rPr lang="da-DK" sz="2400" dirty="0" smtClean="0">
                <a:latin typeface="Symbol" pitchFamily="18" charset="2"/>
              </a:rPr>
              <a:t> 	</a:t>
            </a:r>
            <a:r>
              <a:rPr lang="da-DK" sz="2400" dirty="0" smtClean="0"/>
              <a:t>H</a:t>
            </a:r>
            <a:r>
              <a:rPr lang="da-DK" sz="2400" baseline="-25000" dirty="0" smtClean="0"/>
              <a:t>a</a:t>
            </a:r>
            <a:r>
              <a:rPr lang="da-DK" sz="2400" dirty="0" smtClean="0"/>
              <a:t>: 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2</a:t>
            </a:r>
            <a:r>
              <a:rPr lang="da-DK" sz="2400" dirty="0" smtClean="0">
                <a:latin typeface="Symbol" pitchFamily="18" charset="2"/>
              </a:rPr>
              <a:t>-</a:t>
            </a:r>
            <a:r>
              <a:rPr lang="da-DK" sz="2400" i="1" dirty="0" smtClean="0">
                <a:latin typeface="Symbol" pitchFamily="18" charset="2"/>
              </a:rPr>
              <a:t>m</a:t>
            </a:r>
            <a:r>
              <a:rPr lang="da-DK" sz="2400" baseline="-25000" dirty="0" smtClean="0">
                <a:latin typeface="Symbol" pitchFamily="18" charset="2"/>
              </a:rPr>
              <a:t>1</a:t>
            </a:r>
            <a:r>
              <a:rPr lang="da-DK" sz="2400" dirty="0" smtClean="0">
                <a:latin typeface="Symbol" pitchFamily="18" charset="2"/>
              </a:rPr>
              <a:t> </a:t>
            </a:r>
            <a:r>
              <a:rPr lang="da-DK" sz="2400" dirty="0" smtClean="0">
                <a:latin typeface="Symbol" pitchFamily="18" charset="2"/>
                <a:sym typeface="Symbol"/>
              </a:rPr>
              <a:t></a:t>
            </a:r>
            <a:r>
              <a:rPr lang="da-DK" sz="2400" dirty="0" smtClean="0">
                <a:latin typeface="Symbol" pitchFamily="18" charset="2"/>
              </a:rPr>
              <a:t> 0</a:t>
            </a:r>
          </a:p>
          <a:p>
            <a:endParaRPr lang="da-DK" sz="2400" dirty="0" smtClean="0">
              <a:latin typeface="Symbol" pitchFamily="18" charset="2"/>
            </a:endParaRPr>
          </a:p>
          <a:p>
            <a:r>
              <a:rPr lang="da-DK" sz="2400" dirty="0" smtClean="0">
                <a:latin typeface="Symbol" pitchFamily="18" charset="2"/>
              </a:rPr>
              <a:t> </a:t>
            </a:r>
          </a:p>
          <a:p>
            <a:endParaRPr lang="da-DK" sz="2400" dirty="0" smtClean="0">
              <a:latin typeface="Symbol" pitchFamily="18" charset="2"/>
            </a:endParaRPr>
          </a:p>
          <a:p>
            <a:r>
              <a:rPr lang="da-DK" sz="2400" dirty="0" smtClean="0">
                <a:latin typeface="Symbol" pitchFamily="18" charset="2"/>
              </a:rPr>
              <a:t>  </a:t>
            </a:r>
            <a:endParaRPr lang="da-DK" sz="2400" dirty="0" smtClean="0"/>
          </a:p>
          <a:p>
            <a:pPr lvl="1">
              <a:buNone/>
            </a:pPr>
            <a:endParaRPr lang="da-DK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9" y="1801416"/>
          <a:ext cx="7488831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9813"/>
                <a:gridCol w="2169662"/>
                <a:gridCol w="1749727"/>
                <a:gridCol w="23796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Rengøring/Madlavning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Køn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Stikprøvesørrelse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Gennemsnit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Standardafvigelse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Mænd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</a:t>
                      </a:r>
                      <a:r>
                        <a:rPr lang="da-DK" baseline="-25000" dirty="0" smtClean="0"/>
                        <a:t>1</a:t>
                      </a:r>
                      <a:r>
                        <a:rPr lang="da-DK" dirty="0" smtClean="0"/>
                        <a:t>=1219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y</a:t>
                      </a:r>
                      <a:r>
                        <a:rPr lang="da-DK" baseline="-25000" dirty="0" smtClean="0"/>
                        <a:t>1</a:t>
                      </a:r>
                      <a:r>
                        <a:rPr lang="da-DK" dirty="0" smtClean="0"/>
                        <a:t>=23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s</a:t>
                      </a:r>
                      <a:r>
                        <a:rPr lang="da-DK" baseline="-25000" dirty="0" smtClean="0"/>
                        <a:t>1</a:t>
                      </a:r>
                      <a:r>
                        <a:rPr lang="da-DK" dirty="0" smtClean="0"/>
                        <a:t>=32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Kvinder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</a:t>
                      </a:r>
                      <a:r>
                        <a:rPr lang="da-DK" baseline="-25000" dirty="0" smtClean="0"/>
                        <a:t>2</a:t>
                      </a:r>
                      <a:r>
                        <a:rPr lang="da-DK" dirty="0" smtClean="0"/>
                        <a:t>=733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y</a:t>
                      </a:r>
                      <a:r>
                        <a:rPr lang="da-DK" baseline="-25000" dirty="0" smtClean="0"/>
                        <a:t>2</a:t>
                      </a:r>
                      <a:r>
                        <a:rPr lang="da-DK" dirty="0" smtClean="0"/>
                        <a:t>=37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s</a:t>
                      </a:r>
                      <a:r>
                        <a:rPr lang="da-DK" baseline="-25000" dirty="0" smtClean="0"/>
                        <a:t>2</a:t>
                      </a:r>
                      <a:r>
                        <a:rPr lang="da-DK" dirty="0" smtClean="0"/>
                        <a:t>=16</a:t>
                      </a:r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452320" y="54868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4048" y="26369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4048" y="299695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93911" y="4005263"/>
          <a:ext cx="2093913" cy="1008062"/>
        </p:xfrm>
        <a:graphic>
          <a:graphicData uri="http://schemas.openxmlformats.org/presentationml/2006/ole">
            <p:oleObj spid="_x0000_s78850" name="Ligning" r:id="rId3" imgW="1028520" imgH="495000" progId="Equation.3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899592" y="4999038"/>
          <a:ext cx="2468563" cy="877887"/>
        </p:xfrm>
        <a:graphic>
          <a:graphicData uri="http://schemas.openxmlformats.org/presentationml/2006/ole">
            <p:oleObj spid="_x0000_s78851" name="Ligning" r:id="rId4" imgW="1104840" imgH="393480" progId="Equation.3">
              <p:embed/>
            </p:oleObj>
          </a:graphicData>
        </a:graphic>
      </p:graphicFrame>
      <p:pic>
        <p:nvPicPr>
          <p:cNvPr id="11" name="Picture 2" descr="Y:\undervisning\oeconF11\R\tplot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93096"/>
            <a:ext cx="3168352" cy="157757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12160" y="5661248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32621" t="33840" r="40379" b="38801"/>
          <a:stretch>
            <a:fillRect/>
          </a:stretch>
        </p:blipFill>
        <p:spPr bwMode="auto">
          <a:xfrm>
            <a:off x="1403648" y="3140968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SPSS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000" b="1" dirty="0" smtClean="0"/>
              <a:t>SPSS</a:t>
            </a:r>
            <a:r>
              <a:rPr lang="da-DK" sz="2000" dirty="0" smtClean="0"/>
              <a:t>: </a:t>
            </a:r>
            <a:r>
              <a:rPr lang="da-DK" sz="2000" dirty="0" err="1" smtClean="0"/>
              <a:t>Analyze</a:t>
            </a:r>
            <a:r>
              <a:rPr lang="da-DK" sz="2000" dirty="0" smtClean="0"/>
              <a:t> </a:t>
            </a:r>
            <a:r>
              <a:rPr lang="da-DK" sz="2000" dirty="0" smtClean="0">
                <a:latin typeface="Arial"/>
                <a:cs typeface="Arial"/>
              </a:rPr>
              <a:t>→ </a:t>
            </a:r>
            <a:r>
              <a:rPr lang="da-DK" sz="2000" dirty="0" err="1" smtClean="0"/>
              <a:t>Compare</a:t>
            </a:r>
            <a:r>
              <a:rPr lang="da-DK" sz="2000" dirty="0" smtClean="0"/>
              <a:t> </a:t>
            </a:r>
            <a:r>
              <a:rPr lang="da-DK" sz="2000" dirty="0" err="1" smtClean="0"/>
              <a:t>Means</a:t>
            </a:r>
            <a:r>
              <a:rPr lang="da-DK" sz="2000" dirty="0" smtClean="0"/>
              <a:t> </a:t>
            </a:r>
            <a:r>
              <a:rPr lang="da-DK" sz="2000" dirty="0" smtClean="0">
                <a:latin typeface="Arial"/>
                <a:cs typeface="Arial"/>
              </a:rPr>
              <a:t>→ </a:t>
            </a:r>
            <a:r>
              <a:rPr lang="da-DK" sz="2000" dirty="0" err="1" smtClean="0"/>
              <a:t>Independent-Sample</a:t>
            </a:r>
            <a:r>
              <a:rPr lang="da-DK" sz="2000" dirty="0" smtClean="0"/>
              <a:t> T Test</a:t>
            </a:r>
          </a:p>
          <a:p>
            <a:r>
              <a:rPr lang="da-DK" sz="2000" b="1" dirty="0" smtClean="0"/>
              <a:t>Test Variable(s): </a:t>
            </a:r>
            <a:r>
              <a:rPr lang="da-DK" sz="2000" dirty="0" smtClean="0"/>
              <a:t>Afhængig variabel</a:t>
            </a:r>
          </a:p>
          <a:p>
            <a:r>
              <a:rPr lang="da-DK" sz="2000" b="1" dirty="0" err="1" smtClean="0"/>
              <a:t>Grouping</a:t>
            </a:r>
            <a:r>
              <a:rPr lang="da-DK" sz="2000" b="1" dirty="0" smtClean="0"/>
              <a:t> variabel: </a:t>
            </a:r>
            <a:r>
              <a:rPr lang="da-DK" sz="2000" dirty="0" smtClean="0"/>
              <a:t>Forklarende variabel</a:t>
            </a:r>
          </a:p>
          <a:p>
            <a:r>
              <a:rPr lang="da-DK" sz="2000" b="1" dirty="0" err="1" smtClean="0"/>
              <a:t>Define</a:t>
            </a:r>
            <a:r>
              <a:rPr lang="da-DK" sz="2000" b="1" dirty="0" smtClean="0"/>
              <a:t> Groups: </a:t>
            </a:r>
            <a:r>
              <a:rPr lang="da-DK" sz="2000" dirty="0" smtClean="0"/>
              <a:t>Angiv hvilke værdier af den forklarende variabel, der svarer til de to grupper.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 l="67049" t="45234" r="20351" b="36046"/>
          <a:stretch>
            <a:fillRect/>
          </a:stretch>
        </p:blipFill>
        <p:spPr bwMode="auto">
          <a:xfrm>
            <a:off x="5796136" y="3429000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177862" y="4296286"/>
            <a:ext cx="1891862" cy="1363717"/>
          </a:xfrm>
          <a:custGeom>
            <a:avLst/>
            <a:gdLst>
              <a:gd name="connsiteX0" fmla="*/ 0 w 1891862"/>
              <a:gd name="connsiteY0" fmla="*/ 993227 h 1363717"/>
              <a:gd name="connsiteX1" fmla="*/ 961697 w 1891862"/>
              <a:gd name="connsiteY1" fmla="*/ 1198179 h 1363717"/>
              <a:gd name="connsiteX2" fmla="*/ 1891862 w 1891862"/>
              <a:gd name="connsiteY2" fmla="*/ 0 h 13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2" h="1363717">
                <a:moveTo>
                  <a:pt x="0" y="993227"/>
                </a:moveTo>
                <a:cubicBezTo>
                  <a:pt x="323193" y="1178472"/>
                  <a:pt x="646387" y="1363717"/>
                  <a:pt x="961697" y="1198179"/>
                </a:cubicBezTo>
                <a:cubicBezTo>
                  <a:pt x="1277007" y="1032641"/>
                  <a:pt x="1584434" y="516320"/>
                  <a:pt x="1891862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5lektion1">
  <a:themeElements>
    <a:clrScheme name="10203771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020377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203771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PM5lektion1</Template>
  <TotalTime>4741</TotalTime>
  <Words>771</Words>
  <Application>Microsoft Office PowerPoint</Application>
  <PresentationFormat>On-screen Show (4:3)</PresentationFormat>
  <Paragraphs>320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PM5lektion1</vt:lpstr>
      <vt:lpstr>Ligning</vt:lpstr>
      <vt:lpstr>Microsoft Equation 3.0</vt:lpstr>
      <vt:lpstr>Anvendt Statistik Lektion 5</vt:lpstr>
      <vt:lpstr>Motiverende eksempel</vt:lpstr>
      <vt:lpstr>Sammenligning af middelværdier</vt:lpstr>
      <vt:lpstr>Standardfejlen for y1-y2</vt:lpstr>
      <vt:lpstr>Konfidensinterval for m1-m2</vt:lpstr>
      <vt:lpstr>Konfidensintervaller</vt:lpstr>
      <vt:lpstr>Hypotesetest for m2-m1</vt:lpstr>
      <vt:lpstr>Eksempel</vt:lpstr>
      <vt:lpstr>SPSS</vt:lpstr>
      <vt:lpstr>SPSS Output</vt:lpstr>
      <vt:lpstr>Sammenligne m1 og m2 for afhængige stikprøver</vt:lpstr>
      <vt:lpstr>Sammenligne m1 og m2 for afhængige stikprøver</vt:lpstr>
      <vt:lpstr>Signifikanstest for p2 - p1 (parrede obs.)</vt:lpstr>
      <vt:lpstr>Eksempel</vt:lpstr>
      <vt:lpstr>SPSS</vt:lpstr>
      <vt:lpstr>SPSS: Resultat</vt:lpstr>
      <vt:lpstr>Test direkte på differencerne</vt:lpstr>
      <vt:lpstr>Sammenligning af andele</vt:lpstr>
      <vt:lpstr>Sammenligning af andele</vt:lpstr>
      <vt:lpstr>Standardfejlen for p2 - p1</vt:lpstr>
      <vt:lpstr>Konfidensinterval for p2 - p1</vt:lpstr>
      <vt:lpstr>Signifikanstest for p2 - p1 </vt:lpstr>
      <vt:lpstr>Test af forskel i andele</vt:lpstr>
    </vt:vector>
  </TitlesOfParts>
  <Company>Aalborg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Anvendt Statistik Lektion 2</dc:title>
  <dc:creator>Kasper Klitgaard Berthelsen</dc:creator>
  <cp:lastModifiedBy>Kasper Klitgaard Berthelsen</cp:lastModifiedBy>
  <cp:revision>320</cp:revision>
  <dcterms:created xsi:type="dcterms:W3CDTF">2011-01-31T09:34:40Z</dcterms:created>
  <dcterms:modified xsi:type="dcterms:W3CDTF">2011-03-08T11:45:02Z</dcterms:modified>
</cp:coreProperties>
</file>