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87" r:id="rId18"/>
    <p:sldId id="274" r:id="rId19"/>
    <p:sldId id="279" r:id="rId20"/>
    <p:sldId id="275" r:id="rId21"/>
    <p:sldId id="280" r:id="rId22"/>
    <p:sldId id="281" r:id="rId23"/>
    <p:sldId id="284" r:id="rId24"/>
    <p:sldId id="285" r:id="rId25"/>
    <p:sldId id="282" r:id="rId26"/>
    <p:sldId id="283" r:id="rId27"/>
    <p:sldId id="276" r:id="rId28"/>
    <p:sldId id="277" r:id="rId29"/>
    <p:sldId id="278" r:id="rId30"/>
    <p:sldId id="286" r:id="rId31"/>
  </p:sldIdLst>
  <p:sldSz cx="9144000" cy="6858000" type="screen4x3"/>
  <p:notesSz cx="9928225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66FF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7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71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F8B5EB-4AA4-42B0-8BAA-FBAB72FC80FB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0D3C4A6-EEB1-45B9-ACBD-037A9A9B4D07}" type="datetimeFigureOut">
              <a:rPr lang="da-DK" smtClean="0"/>
              <a:pPr/>
              <a:t>15-03-2011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48C67F9-A98A-4D21-AB14-1C910A557F90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da-DK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da-DK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A7BDC5-ACD0-4F9A-98D3-71F66B474D20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265D8-3240-4501-A1A3-83686B06F31E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30C4-D727-43AE-99AD-93D55F254A62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5814-02F6-416E-8112-22BF0EC74B8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B0C17-6183-40AC-9DA5-368AD4788A9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76214-021A-4146-906D-5CD83E11A070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CF45-8CA1-45E9-908A-886CD410369F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99D18-4F84-4069-9AF6-E98DCC5A8A6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3F6F0-66FE-4379-A5EE-CC992EA85C45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839B-E924-4D84-A912-7D86D7935F27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AD04A-9462-460B-BDD0-CE47B082E641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da-DK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da-DK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1E3846E-7289-4098-86F8-A82570CA3442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Anvendt Statistik</a:t>
            </a:r>
            <a:br>
              <a:rPr lang="da-DK" dirty="0" smtClean="0"/>
            </a:br>
            <a:r>
              <a:rPr lang="da-DK" dirty="0" smtClean="0"/>
              <a:t>Lektion 6</a:t>
            </a:r>
            <a:endParaRPr lang="da-D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80656"/>
            <a:ext cx="6553200" cy="1752600"/>
          </a:xfrm>
        </p:spPr>
        <p:txBody>
          <a:bodyPr/>
          <a:lstStyle/>
          <a:p>
            <a:r>
              <a:rPr lang="da-DK" dirty="0" smtClean="0"/>
              <a:t>Kontingenstabeller</a:t>
            </a:r>
          </a:p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baseline="30000" dirty="0" smtClean="0"/>
              <a:t>-</a:t>
            </a:r>
            <a:r>
              <a:rPr lang="da-DK" dirty="0" smtClean="0"/>
              <a:t>test </a:t>
            </a:r>
            <a:r>
              <a:rPr lang="da-DK" sz="2000" dirty="0" smtClean="0"/>
              <a:t>[</a:t>
            </a:r>
            <a:r>
              <a:rPr lang="da-DK" sz="2000" dirty="0" err="1" smtClean="0"/>
              <a:t>ki-i-anden-test</a:t>
            </a:r>
            <a:r>
              <a:rPr lang="da-DK" sz="2000" dirty="0" smtClean="0"/>
              <a:t>]</a:t>
            </a:r>
            <a:endParaRPr lang="da-D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Forventede antal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r>
              <a:rPr lang="da-DK" sz="2400" dirty="0" smtClean="0"/>
              <a:t>Hvilke antal vil vi forvente hvis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 er sand, dvs. der er statistisk uafhængighed?</a:t>
            </a:r>
          </a:p>
          <a:p>
            <a:r>
              <a:rPr lang="da-DK" sz="2400" dirty="0" smtClean="0"/>
              <a:t>Vi ved at uafhængighed kræver den samme fordeling i hver række</a:t>
            </a:r>
          </a:p>
          <a:p>
            <a:r>
              <a:rPr lang="da-DK" sz="2400" b="1" dirty="0" smtClean="0"/>
              <a:t>Notation</a:t>
            </a:r>
            <a:r>
              <a:rPr lang="da-DK" sz="2400" dirty="0" smtClean="0"/>
              <a:t>: For hver celle…</a:t>
            </a:r>
          </a:p>
          <a:p>
            <a:pPr lvl="1"/>
            <a:r>
              <a:rPr lang="da-DK" sz="2400" dirty="0" smtClean="0"/>
              <a:t>Lad </a:t>
            </a:r>
            <a:r>
              <a:rPr lang="da-DK" sz="2400" i="1" dirty="0" err="1" smtClean="0"/>
              <a:t>f</a:t>
            </a:r>
            <a:r>
              <a:rPr lang="da-DK" sz="2400" i="1" baseline="-25000" dirty="0" err="1" smtClean="0"/>
              <a:t>o</a:t>
            </a:r>
            <a:r>
              <a:rPr lang="da-DK" sz="2400" baseline="-25000" dirty="0" smtClean="0"/>
              <a:t> </a:t>
            </a:r>
            <a:r>
              <a:rPr lang="da-DK" sz="2400" dirty="0" smtClean="0"/>
              <a:t>betegne det observerede antal</a:t>
            </a:r>
          </a:p>
          <a:p>
            <a:pPr lvl="1"/>
            <a:r>
              <a:rPr lang="da-DK" sz="2400" dirty="0" smtClean="0"/>
              <a:t>Lad </a:t>
            </a:r>
            <a:r>
              <a:rPr lang="da-DK" sz="2400" i="1" dirty="0" smtClean="0"/>
              <a:t>f</a:t>
            </a:r>
            <a:r>
              <a:rPr lang="da-DK" sz="2400" i="1" baseline="-25000" dirty="0" smtClean="0"/>
              <a:t>e</a:t>
            </a:r>
            <a:r>
              <a:rPr lang="da-DK" sz="2400" baseline="-25000" dirty="0" smtClean="0"/>
              <a:t> </a:t>
            </a:r>
            <a:r>
              <a:rPr lang="da-DK" sz="2400" dirty="0" smtClean="0"/>
              <a:t>betegne det forventede antal</a:t>
            </a:r>
            <a:endParaRPr lang="da-DK" sz="2400" b="1" dirty="0" smtClean="0"/>
          </a:p>
          <a:p>
            <a:endParaRPr lang="da-DK" sz="2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13793"/>
          <a:stretch>
            <a:fillRect/>
          </a:stretch>
        </p:blipFill>
        <p:spPr bwMode="auto">
          <a:xfrm>
            <a:off x="1547664" y="4077072"/>
            <a:ext cx="578479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Forventede</a:t>
            </a:r>
            <a:br>
              <a:rPr lang="da-DK" dirty="0" smtClean="0"/>
            </a:br>
            <a:r>
              <a:rPr lang="da-DK" dirty="0" smtClean="0"/>
              <a:t> antal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7275"/>
            <a:ext cx="8229600" cy="3710037"/>
          </a:xfrm>
        </p:spPr>
        <p:txBody>
          <a:bodyPr/>
          <a:lstStyle/>
          <a:p>
            <a:r>
              <a:rPr lang="da-DK" sz="2400" b="1" dirty="0" smtClean="0"/>
              <a:t>Eksempel</a:t>
            </a:r>
            <a:r>
              <a:rPr lang="da-DK" sz="2400" dirty="0" smtClean="0"/>
              <a:t>: Kvinde og Demokrat</a:t>
            </a:r>
          </a:p>
          <a:p>
            <a:pPr lvl="1"/>
            <a:r>
              <a:rPr lang="da-DK" sz="2400" dirty="0" smtClean="0"/>
              <a:t>Observerede antal </a:t>
            </a:r>
            <a:r>
              <a:rPr lang="da-DK" sz="2400" i="1" dirty="0" err="1" smtClean="0"/>
              <a:t>f</a:t>
            </a:r>
            <a:r>
              <a:rPr lang="da-DK" sz="2400" i="1" baseline="-25000" dirty="0" err="1" smtClean="0"/>
              <a:t>o</a:t>
            </a:r>
            <a:r>
              <a:rPr lang="da-DK" sz="2400" baseline="-25000" dirty="0" smtClean="0"/>
              <a:t> </a:t>
            </a:r>
            <a:r>
              <a:rPr lang="da-DK" sz="2400" dirty="0" smtClean="0"/>
              <a:t>= 573</a:t>
            </a:r>
          </a:p>
          <a:p>
            <a:r>
              <a:rPr lang="da-DK" sz="2400" dirty="0" smtClean="0"/>
              <a:t>Andelen af demokrater generelt er: 959/2771 = 34.6%</a:t>
            </a:r>
          </a:p>
          <a:p>
            <a:r>
              <a:rPr lang="da-DK" sz="2400" dirty="0" smtClean="0"/>
              <a:t>Hvis køn og partiforhold er uafhængige skal andelen af demokrater være den samme uanset køn.</a:t>
            </a:r>
          </a:p>
          <a:p>
            <a:r>
              <a:rPr lang="da-DK" sz="2400" dirty="0" smtClean="0"/>
              <a:t>Dvs. under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 forventer vi, at 34.6% af de 1511 kvinder er demokrater: </a:t>
            </a:r>
          </a:p>
          <a:p>
            <a:pPr lvl="1"/>
            <a:r>
              <a:rPr lang="da-DK" sz="2400" i="1" dirty="0" smtClean="0"/>
              <a:t>f</a:t>
            </a:r>
            <a:r>
              <a:rPr lang="da-DK" sz="2400" i="1" baseline="-25000" dirty="0" smtClean="0"/>
              <a:t>e</a:t>
            </a:r>
            <a:r>
              <a:rPr lang="da-DK" sz="2400" baseline="-25000" dirty="0" smtClean="0"/>
              <a:t> </a:t>
            </a:r>
            <a:r>
              <a:rPr lang="da-DK" sz="2400" dirty="0" smtClean="0"/>
              <a:t>= 0.346</a:t>
            </a:r>
            <a:r>
              <a:rPr lang="da-DK" sz="2400" dirty="0" smtClean="0">
                <a:cs typeface="Times New Roman"/>
              </a:rPr>
              <a:t>·1511 = (959/2771)·1511 = 522.9</a:t>
            </a:r>
            <a:endParaRPr lang="da-DK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13793"/>
          <a:stretch>
            <a:fillRect/>
          </a:stretch>
        </p:blipFill>
        <p:spPr bwMode="auto">
          <a:xfrm>
            <a:off x="3131840" y="404664"/>
            <a:ext cx="578479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-teststørrelse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Forskellen mellem de observerede og forventede antal opsummeres ved </a:t>
            </a:r>
            <a:r>
              <a:rPr lang="da-DK" sz="2400" b="1" dirty="0" smtClean="0">
                <a:latin typeface="Symbol" pitchFamily="18" charset="2"/>
              </a:rPr>
              <a:t>c</a:t>
            </a:r>
            <a:r>
              <a:rPr lang="da-DK" sz="2400" b="1" baseline="30000" dirty="0" smtClean="0">
                <a:latin typeface="Symbol" pitchFamily="18" charset="2"/>
              </a:rPr>
              <a:t>2</a:t>
            </a:r>
            <a:r>
              <a:rPr lang="da-DK" sz="2400" b="1" dirty="0" smtClean="0"/>
              <a:t>-teststørrelsen</a:t>
            </a:r>
            <a:r>
              <a:rPr lang="da-DK" sz="2400" dirty="0" smtClean="0"/>
              <a:t>: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Summen er over alle celler i tabellen.</a:t>
            </a:r>
          </a:p>
          <a:p>
            <a:r>
              <a:rPr lang="da-DK" sz="2400" dirty="0" smtClean="0"/>
              <a:t>Der gælder at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>
                <a:latin typeface="Symbol" pitchFamily="18" charset="2"/>
              </a:rPr>
              <a:t> </a:t>
            </a:r>
            <a:r>
              <a:rPr lang="da-DK" sz="2400" dirty="0" smtClean="0">
                <a:latin typeface="Arial"/>
                <a:cs typeface="Arial"/>
              </a:rPr>
              <a:t>≥</a:t>
            </a:r>
            <a:r>
              <a:rPr lang="da-DK" sz="2400" dirty="0" smtClean="0">
                <a:latin typeface="Symbol" pitchFamily="18" charset="2"/>
              </a:rPr>
              <a:t> 0.</a:t>
            </a:r>
          </a:p>
          <a:p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>
                <a:latin typeface="Symbol" pitchFamily="18" charset="2"/>
              </a:rPr>
              <a:t> </a:t>
            </a:r>
            <a:r>
              <a:rPr lang="da-DK" sz="2400" dirty="0" smtClean="0">
                <a:cs typeface="Arial"/>
              </a:rPr>
              <a:t>=</a:t>
            </a:r>
            <a:r>
              <a:rPr lang="da-DK" sz="2400" dirty="0" smtClean="0">
                <a:latin typeface="Symbol" pitchFamily="18" charset="2"/>
              </a:rPr>
              <a:t> 0 </a:t>
            </a:r>
            <a:r>
              <a:rPr lang="da-DK" sz="2400" dirty="0" smtClean="0"/>
              <a:t>er et ”perfekt” match.</a:t>
            </a:r>
          </a:p>
          <a:p>
            <a:r>
              <a:rPr lang="da-DK" sz="2400" dirty="0" smtClean="0"/>
              <a:t>Jo større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>
                <a:latin typeface="Symbol" pitchFamily="18" charset="2"/>
              </a:rPr>
              <a:t> </a:t>
            </a:r>
            <a:r>
              <a:rPr lang="da-DK" sz="2400" dirty="0" smtClean="0"/>
              <a:t>er jo længere fra uafhængighed.</a:t>
            </a:r>
          </a:p>
          <a:p>
            <a:r>
              <a:rPr lang="da-DK" sz="2400" dirty="0" smtClean="0"/>
              <a:t>Jo større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>
                <a:latin typeface="Symbol" pitchFamily="18" charset="2"/>
              </a:rPr>
              <a:t> </a:t>
            </a:r>
            <a:r>
              <a:rPr lang="da-DK" sz="2400" dirty="0" smtClean="0"/>
              <a:t>er jo mere kritisk for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.</a:t>
            </a:r>
          </a:p>
          <a:p>
            <a:endParaRPr lang="da-DK" sz="2400" dirty="0" smtClean="0"/>
          </a:p>
          <a:p>
            <a:endParaRPr lang="da-DK" sz="2400" dirty="0" smtClean="0">
              <a:latin typeface="Symbol" pitchFamily="18" charset="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5855" y="2492895"/>
          <a:ext cx="2627323" cy="1080121"/>
        </p:xfrm>
        <a:graphic>
          <a:graphicData uri="http://schemas.openxmlformats.org/presentationml/2006/ole">
            <p:oleObj spid="_x0000_s108546" name="Ligning" r:id="rId3" imgW="11430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 cstate="print"/>
          <a:srcRect t="8087"/>
          <a:stretch>
            <a:fillRect/>
          </a:stretch>
        </p:blipFill>
        <p:spPr bwMode="auto">
          <a:xfrm>
            <a:off x="827584" y="1621929"/>
            <a:ext cx="7365945" cy="245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400" dirty="0" smtClean="0"/>
              <a:t>SPSS har udregnet forventede antal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Udregning af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/>
              <a:t>-teststørrelsen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Hvor kritisk er 16.2…?</a:t>
            </a:r>
            <a:endParaRPr lang="da-DK" sz="2400" dirty="0"/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1020763" y="4687888"/>
          <a:ext cx="7386637" cy="901700"/>
        </p:xfrm>
        <a:graphic>
          <a:graphicData uri="http://schemas.openxmlformats.org/presentationml/2006/ole">
            <p:oleObj spid="_x0000_s109571" name="Ligning" r:id="rId4" imgW="384804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-fordelingen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30725"/>
          </a:xfrm>
        </p:spPr>
        <p:txBody>
          <a:bodyPr/>
          <a:lstStyle/>
          <a:p>
            <a:r>
              <a:rPr lang="da-DK" sz="2400" dirty="0" smtClean="0"/>
              <a:t>Hvis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 er sand (uafhængighed) og stikprøven er stor, så følger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/>
              <a:t>-teststørrelsen en </a:t>
            </a:r>
            <a:r>
              <a:rPr lang="da-DK" sz="2400" b="1" dirty="0" smtClean="0">
                <a:latin typeface="Symbol" pitchFamily="18" charset="2"/>
              </a:rPr>
              <a:t>c</a:t>
            </a:r>
            <a:r>
              <a:rPr lang="da-DK" sz="2400" b="1" baseline="30000" dirty="0" smtClean="0">
                <a:latin typeface="Symbol" pitchFamily="18" charset="2"/>
              </a:rPr>
              <a:t>2</a:t>
            </a:r>
            <a:r>
              <a:rPr lang="da-DK" sz="2400" b="1" dirty="0" smtClean="0"/>
              <a:t>-fordeling</a:t>
            </a:r>
            <a:r>
              <a:rPr lang="da-DK" sz="2400" dirty="0" smtClean="0"/>
              <a:t>.</a:t>
            </a:r>
          </a:p>
          <a:p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/>
              <a:t>-fordeling…</a:t>
            </a:r>
          </a:p>
          <a:p>
            <a:pPr lvl="1"/>
            <a:r>
              <a:rPr lang="da-DK" sz="2400" dirty="0" smtClean="0"/>
              <a:t>antager kun positive værdier</a:t>
            </a:r>
          </a:p>
          <a:p>
            <a:pPr lvl="1"/>
            <a:r>
              <a:rPr lang="da-DK" sz="2400" dirty="0" smtClean="0"/>
              <a:t>er højreskæv</a:t>
            </a:r>
          </a:p>
        </p:txBody>
      </p:sp>
      <p:pic>
        <p:nvPicPr>
          <p:cNvPr id="110594" name="Picture 2" descr="Y:\undervisning\oeconF11\R\chisqplots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6888" y="476672"/>
            <a:ext cx="3657600" cy="3648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76256" y="548680"/>
            <a:ext cx="7248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5</a:t>
            </a:r>
            <a:endParaRPr lang="da-DK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rot="10800000" flipV="1">
            <a:off x="6084168" y="733346"/>
            <a:ext cx="792088" cy="17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1412776"/>
            <a:ext cx="8402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10</a:t>
            </a:r>
            <a:endParaRPr lang="da-DK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rot="10800000" flipV="1">
            <a:off x="6516216" y="1597442"/>
            <a:ext cx="936104" cy="463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56376" y="2204864"/>
            <a:ext cx="84029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10</a:t>
            </a:r>
            <a:endParaRPr lang="da-DK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stCxn id="13" idx="1"/>
          </p:cNvCxnSpPr>
          <p:nvPr/>
        </p:nvCxnSpPr>
        <p:spPr>
          <a:xfrm rot="10800000" flipV="1">
            <a:off x="7380312" y="2389530"/>
            <a:ext cx="576064" cy="31939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67544" y="4437112"/>
            <a:ext cx="835292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facon er givet ved antal </a:t>
            </a:r>
            <a:r>
              <a:rPr kumimoji="0" lang="da-D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frihedsgrader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(</a:t>
            </a:r>
            <a:r>
              <a:rPr kumimoji="0" lang="da-DK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df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</a:t>
            </a:r>
            <a:r>
              <a:rPr kumimoji="0" lang="da-DK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degrees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of </a:t>
            </a:r>
            <a:r>
              <a:rPr kumimoji="0" lang="da-DK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freedom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lang="da-DK" sz="2400" kern="0" dirty="0" smtClean="0">
                <a:latin typeface="+mn-lt"/>
              </a:rPr>
              <a:t>har middelværdi </a:t>
            </a:r>
            <a:r>
              <a:rPr lang="da-DK" sz="2400" i="1" kern="0" dirty="0" smtClean="0">
                <a:cs typeface="Times New Roman" pitchFamily="18" charset="0"/>
              </a:rPr>
              <a:t>m</a:t>
            </a:r>
            <a:r>
              <a:rPr lang="da-DK" sz="2400" kern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400" i="1" kern="0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sz="24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kern="0" dirty="0" smtClean="0">
                <a:latin typeface="+mn-lt"/>
              </a:rPr>
              <a:t>og standardafvigelse </a:t>
            </a:r>
            <a:r>
              <a:rPr lang="da-DK" sz="2400" i="1" kern="0" dirty="0" smtClean="0">
                <a:cs typeface="Times New Roman" pitchFamily="18" charset="0"/>
              </a:rPr>
              <a:t>s</a:t>
            </a:r>
            <a:r>
              <a:rPr lang="da-DK" sz="2400" kern="0" dirty="0" smtClean="0">
                <a:latin typeface="Times New Roman" pitchFamily="18" charset="0"/>
                <a:cs typeface="Times New Roman" pitchFamily="18" charset="0"/>
              </a:rPr>
              <a:t> =          .</a:t>
            </a:r>
            <a:endParaRPr kumimoji="0" lang="da-DK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535130" y="5229200"/>
          <a:ext cx="781286" cy="504056"/>
        </p:xfrm>
        <a:graphic>
          <a:graphicData uri="http://schemas.openxmlformats.org/presentationml/2006/ole">
            <p:oleObj spid="_x0000_s110595" name="Ligning" r:id="rId4" imgW="3934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60032" y="4437112"/>
            <a:ext cx="165618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 og </a:t>
            </a:r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-fordeling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r>
              <a:rPr lang="da-DK" sz="2400" dirty="0" smtClean="0"/>
              <a:t>For test af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 i en tabel med </a:t>
            </a:r>
            <a:r>
              <a:rPr lang="da-DK" sz="2400" i="1" dirty="0" smtClean="0"/>
              <a:t>r</a:t>
            </a:r>
            <a:r>
              <a:rPr lang="da-DK" sz="2400" dirty="0" smtClean="0"/>
              <a:t> rækker og </a:t>
            </a:r>
            <a:r>
              <a:rPr lang="da-DK" sz="2400" i="1" dirty="0" smtClean="0"/>
              <a:t>c</a:t>
            </a:r>
            <a:r>
              <a:rPr lang="da-DK" sz="2400" dirty="0" smtClean="0"/>
              <a:t> kolonner er</a:t>
            </a:r>
          </a:p>
          <a:p>
            <a:pPr algn="ctr">
              <a:buNone/>
            </a:pP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- 1)(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- 1)</a:t>
            </a:r>
          </a:p>
          <a:p>
            <a:r>
              <a:rPr lang="da-DK" sz="2400" i="1" dirty="0" smtClean="0"/>
              <a:t>P</a:t>
            </a:r>
            <a:r>
              <a:rPr lang="da-DK" sz="2400" dirty="0" smtClean="0"/>
              <a:t>-værdien er sandsynligheden for mere kritiske værdier, hvis 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 er sand</a:t>
            </a:r>
            <a:endParaRPr lang="da-DK" sz="2400" i="1" dirty="0" smtClean="0"/>
          </a:p>
          <a:p>
            <a:endParaRPr lang="da-DK" sz="2400" dirty="0" smtClean="0"/>
          </a:p>
          <a:p>
            <a:endParaRPr lang="da-DK" sz="2400" dirty="0"/>
          </a:p>
        </p:txBody>
      </p:sp>
      <p:pic>
        <p:nvPicPr>
          <p:cNvPr id="111619" name="Picture 3" descr="Y:\undervisning\oeconF11\R\chisqplot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12976"/>
            <a:ext cx="4572000" cy="2276475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5400000">
            <a:off x="4427984" y="4869160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7808" y="529191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c</a:t>
            </a:r>
            <a:r>
              <a:rPr lang="da-DK" baseline="30000" dirty="0" smtClean="0"/>
              <a:t>2</a:t>
            </a:r>
            <a:endParaRPr lang="da-DK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4221087"/>
            <a:ext cx="12490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-værdien</a:t>
            </a:r>
            <a:endParaRPr lang="da-DK" i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3284984"/>
            <a:ext cx="21659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cs typeface="Times New Roman" pitchFamily="18" charset="0"/>
              </a:rPr>
              <a:t>c</a:t>
            </a:r>
            <a:r>
              <a:rPr lang="da-DK" baseline="30000" dirty="0" smtClean="0">
                <a:cs typeface="Times New Roman" pitchFamily="18" charset="0"/>
              </a:rPr>
              <a:t>2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= (r – 1)(c – 1)</a:t>
            </a:r>
            <a:endParaRPr lang="da-DK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>
            <a:stCxn id="11" idx="1"/>
          </p:cNvCxnSpPr>
          <p:nvPr/>
        </p:nvCxnSpPr>
        <p:spPr>
          <a:xfrm rot="10800000" flipV="1">
            <a:off x="3995936" y="3469650"/>
            <a:ext cx="648072" cy="2473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1"/>
          </p:cNvCxnSpPr>
          <p:nvPr/>
        </p:nvCxnSpPr>
        <p:spPr>
          <a:xfrm rot="10800000" flipV="1">
            <a:off x="5004048" y="4405753"/>
            <a:ext cx="648072" cy="5354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23340" y="5085184"/>
            <a:ext cx="165618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Køn og partiforhold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18149"/>
          </a:xfrm>
        </p:spPr>
        <p:txBody>
          <a:bodyPr/>
          <a:lstStyle/>
          <a:p>
            <a:r>
              <a:rPr lang="da-DK" sz="2400" dirty="0" smtClean="0"/>
              <a:t>Vi vil teste følgende </a:t>
            </a:r>
            <a:r>
              <a:rPr lang="da-DK" sz="2400" b="1" dirty="0" smtClean="0"/>
              <a:t>hypoteser</a:t>
            </a:r>
          </a:p>
          <a:p>
            <a:pPr lvl="1"/>
            <a:r>
              <a:rPr lang="da-DK" sz="2400" dirty="0" smtClean="0"/>
              <a:t>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: Køn og partiforhold er uafhængige</a:t>
            </a:r>
          </a:p>
          <a:p>
            <a:pPr lvl="1"/>
            <a:r>
              <a:rPr lang="da-DK" sz="2400" dirty="0" smtClean="0"/>
              <a:t>H</a:t>
            </a:r>
            <a:r>
              <a:rPr lang="da-DK" sz="2400" baseline="-25000" dirty="0" smtClean="0"/>
              <a:t>1</a:t>
            </a:r>
            <a:r>
              <a:rPr lang="da-DK" sz="2400" dirty="0" smtClean="0"/>
              <a:t>: Køn og partiforhold er afhængige</a:t>
            </a:r>
          </a:p>
          <a:p>
            <a:r>
              <a:rPr lang="da-DK" sz="2400" dirty="0" smtClean="0"/>
              <a:t>Vi har </a:t>
            </a:r>
            <a:r>
              <a:rPr lang="da-DK" sz="2400" i="1" dirty="0" smtClean="0"/>
              <a:t>r = 2</a:t>
            </a:r>
            <a:r>
              <a:rPr lang="da-DK" sz="2400" dirty="0" smtClean="0"/>
              <a:t> og </a:t>
            </a:r>
            <a:r>
              <a:rPr lang="da-DK" sz="2400" i="1" dirty="0" smtClean="0"/>
              <a:t>c = 3</a:t>
            </a:r>
            <a:r>
              <a:rPr lang="da-DK" sz="2400" dirty="0" smtClean="0"/>
              <a:t>, dvs. 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= (2 - 1)(3 - 1) = 2</a:t>
            </a:r>
          </a:p>
          <a:p>
            <a:r>
              <a:rPr lang="da-DK" sz="2400" b="1" dirty="0" smtClean="0">
                <a:cs typeface="Times New Roman" pitchFamily="18" charset="0"/>
              </a:rPr>
              <a:t>Teststørrelsen</a:t>
            </a:r>
            <a:r>
              <a:rPr lang="da-DK" sz="2400" dirty="0" smtClean="0">
                <a:cs typeface="Times New Roman" pitchFamily="18" charset="0"/>
              </a:rPr>
              <a:t> er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c</a:t>
            </a:r>
            <a:r>
              <a:rPr lang="da-DK" sz="2400" baseline="30000" dirty="0" smtClean="0">
                <a:latin typeface="Symbol" pitchFamily="18" charset="2"/>
                <a:cs typeface="Times New Roman" pitchFamily="18" charset="0"/>
              </a:rPr>
              <a:t>2</a:t>
            </a:r>
            <a:r>
              <a:rPr lang="da-DK" sz="2400" dirty="0" smtClean="0">
                <a:cs typeface="Times New Roman" pitchFamily="18" charset="0"/>
              </a:rPr>
              <a:t> = 16.2</a:t>
            </a:r>
          </a:p>
          <a:p>
            <a:pPr lvl="0"/>
            <a:r>
              <a:rPr lang="da-DK" sz="2400" b="1" i="1" dirty="0" smtClean="0">
                <a:cs typeface="Times New Roman" pitchFamily="18" charset="0"/>
              </a:rPr>
              <a:t>P</a:t>
            </a:r>
            <a:r>
              <a:rPr lang="da-DK" sz="2400" b="1" dirty="0" smtClean="0">
                <a:cs typeface="Times New Roman" pitchFamily="18" charset="0"/>
              </a:rPr>
              <a:t>-værdien</a:t>
            </a:r>
            <a:r>
              <a:rPr lang="da-DK" sz="2400" dirty="0" smtClean="0">
                <a:cs typeface="Times New Roman" pitchFamily="18" charset="0"/>
              </a:rPr>
              <a:t> er </a:t>
            </a:r>
            <a:r>
              <a:rPr lang="da-DK" sz="2400" i="1" dirty="0" smtClean="0">
                <a:cs typeface="Times New Roman" pitchFamily="18" charset="0"/>
              </a:rPr>
              <a:t>P</a:t>
            </a:r>
            <a:r>
              <a:rPr lang="da-DK" sz="2400" dirty="0" smtClean="0">
                <a:cs typeface="Times New Roman" pitchFamily="18" charset="0"/>
              </a:rPr>
              <a:t> = 0.0003.</a:t>
            </a:r>
          </a:p>
          <a:p>
            <a:endParaRPr lang="da-DK" sz="2400" dirty="0" smtClean="0">
              <a:cs typeface="Times New Roman" pitchFamily="18" charset="0"/>
            </a:endParaRPr>
          </a:p>
          <a:p>
            <a:endParaRPr lang="da-DK" sz="2400" dirty="0"/>
          </a:p>
        </p:txBody>
      </p:sp>
      <p:pic>
        <p:nvPicPr>
          <p:cNvPr id="111619" name="Picture 3" descr="Y:\undervisning\oeconF11\R\chisqplot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052" y="3861048"/>
            <a:ext cx="4572000" cy="2276475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5400000">
            <a:off x="6491292" y="5517232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60232" y="5939988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16.2</a:t>
            </a:r>
            <a:endParaRPr lang="da-DK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7308304" y="4581128"/>
            <a:ext cx="12490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-værdien</a:t>
            </a:r>
            <a:endParaRPr lang="da-DK" i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3645024"/>
            <a:ext cx="21659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cs typeface="Times New Roman" pitchFamily="18" charset="0"/>
              </a:rPr>
              <a:t>c</a:t>
            </a:r>
            <a:r>
              <a:rPr lang="da-DK" baseline="30000" dirty="0" smtClean="0">
                <a:cs typeface="Times New Roman" pitchFamily="18" charset="0"/>
              </a:rPr>
              <a:t>2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= (r – 1)(c – 1)</a:t>
            </a:r>
            <a:endParaRPr lang="da-DK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 rot="5400000">
            <a:off x="6522296" y="3720245"/>
            <a:ext cx="494766" cy="1082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2"/>
          </p:cNvCxnSpPr>
          <p:nvPr/>
        </p:nvCxnSpPr>
        <p:spPr>
          <a:xfrm rot="5400000">
            <a:off x="7193167" y="4777565"/>
            <a:ext cx="566772" cy="912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67544" y="3789040"/>
            <a:ext cx="388843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Konklusion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: Da </a:t>
            </a:r>
            <a:r>
              <a:rPr kumimoji="0" lang="da-DK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</a:t>
            </a: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-værdien er mindre end 0.05 afviser vi H</a:t>
            </a:r>
            <a:r>
              <a:rPr kumimoji="0" lang="da-DK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0</a:t>
            </a:r>
            <a:endParaRPr kumimoji="0" lang="da-DK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Dvs. vi accepterer at køn og</a:t>
            </a:r>
            <a:r>
              <a:rPr kumimoji="0" lang="da-DK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partiforhold </a:t>
            </a:r>
            <a:r>
              <a:rPr kumimoji="0" lang="da-DK" sz="24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 afhængige.</a:t>
            </a:r>
            <a:endParaRPr kumimoji="0" lang="da-DK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3" cstate="print"/>
          <a:srcRect r="14700" b="13491"/>
          <a:stretch>
            <a:fillRect/>
          </a:stretch>
        </p:blipFill>
        <p:spPr bwMode="auto">
          <a:xfrm>
            <a:off x="701466" y="1585392"/>
            <a:ext cx="7344816" cy="17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6804248" y="3833267"/>
            <a:ext cx="1152128" cy="11521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Picture 3" descr="Y:\undervisning\oeconF11\R\chisqplot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0362" y="3401219"/>
            <a:ext cx="3615464" cy="1800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 vha. tabel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/>
          <a:lstStyle/>
          <a:p>
            <a:r>
              <a:rPr lang="da-DK" sz="2200" dirty="0" smtClean="0"/>
              <a:t>Udsnit af Tabel C s. 594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1800" dirty="0" smtClean="0"/>
          </a:p>
          <a:p>
            <a:r>
              <a:rPr lang="da-DK" sz="2200" dirty="0" smtClean="0"/>
              <a:t>Da 16.2 &gt; 5.99 kan vi se, at </a:t>
            </a:r>
            <a:r>
              <a:rPr lang="da-DK" sz="2200" i="1" dirty="0" smtClean="0"/>
              <a:t>P</a:t>
            </a:r>
            <a:r>
              <a:rPr lang="da-DK" sz="2200" dirty="0" smtClean="0"/>
              <a:t>-værdien nødvendigvis er mindre end 0.05, dvs. vi forkaster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.</a:t>
            </a:r>
            <a:endParaRPr lang="da-DK" sz="2200" dirty="0"/>
          </a:p>
        </p:txBody>
      </p:sp>
      <p:sp>
        <p:nvSpPr>
          <p:cNvPr id="16" name="Rectangle 15"/>
          <p:cNvSpPr/>
          <p:nvPr/>
        </p:nvSpPr>
        <p:spPr>
          <a:xfrm>
            <a:off x="2339752" y="3573016"/>
            <a:ext cx="1504170" cy="13539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Picture 3" descr="Y:\undervisning\oeconF11\R\chisqplot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356992"/>
            <a:ext cx="3615464" cy="1800200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rot="5400000">
            <a:off x="1662774" y="4322002"/>
            <a:ext cx="13539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417403" y="4598550"/>
            <a:ext cx="7736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15816" y="3473226"/>
            <a:ext cx="9993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a=0.05</a:t>
            </a:r>
            <a:endParaRPr lang="da-DK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rot="5400000">
            <a:off x="2666242" y="3732093"/>
            <a:ext cx="638781" cy="8597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0232" y="3545233"/>
            <a:ext cx="11518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>
              <a:latin typeface="+mn-lt"/>
            </a:endParaRPr>
          </a:p>
        </p:txBody>
      </p:sp>
      <p:cxnSp>
        <p:nvCxnSpPr>
          <p:cNvPr id="26" name="Straight Arrow Connector 25"/>
          <p:cNvCxnSpPr>
            <a:stCxn id="25" idx="2"/>
          </p:cNvCxnSpPr>
          <p:nvPr/>
        </p:nvCxnSpPr>
        <p:spPr>
          <a:xfrm rot="5400000">
            <a:off x="6628812" y="4162009"/>
            <a:ext cx="854806" cy="359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51720" y="4985395"/>
            <a:ext cx="5886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5.99</a:t>
            </a:r>
            <a:endParaRPr lang="da-DK" dirty="0"/>
          </a:p>
        </p:txBody>
      </p:sp>
      <p:sp>
        <p:nvSpPr>
          <p:cNvPr id="32" name="TextBox 31"/>
          <p:cNvSpPr txBox="1"/>
          <p:nvPr/>
        </p:nvSpPr>
        <p:spPr>
          <a:xfrm>
            <a:off x="6503657" y="4985395"/>
            <a:ext cx="9188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c</a:t>
            </a:r>
            <a:r>
              <a:rPr lang="da-DK" baseline="30000" dirty="0" smtClean="0"/>
              <a:t>2</a:t>
            </a:r>
            <a:r>
              <a:rPr lang="da-DK" dirty="0" smtClean="0"/>
              <a:t>=16.2</a:t>
            </a:r>
            <a:endParaRPr lang="da-DK" dirty="0"/>
          </a:p>
        </p:txBody>
      </p:sp>
      <p:sp>
        <p:nvSpPr>
          <p:cNvPr id="33" name="Oval 32"/>
          <p:cNvSpPr/>
          <p:nvPr/>
        </p:nvSpPr>
        <p:spPr>
          <a:xfrm>
            <a:off x="4139952" y="2564904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TextBox 34"/>
          <p:cNvSpPr txBox="1"/>
          <p:nvPr/>
        </p:nvSpPr>
        <p:spPr>
          <a:xfrm>
            <a:off x="8046282" y="198884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 smtClean="0">
                <a:sym typeface="Symbol"/>
              </a:rPr>
              <a:t></a:t>
            </a:r>
            <a:r>
              <a:rPr lang="da-DK" dirty="0" err="1" smtClean="0"/>
              <a:t>a</a:t>
            </a:r>
            <a:endParaRPr lang="da-D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Krav til Stikprøvestørrelsen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Tidligere skrev vi, at </a:t>
            </a:r>
            <a:r>
              <a:rPr lang="da-DK" sz="2400" dirty="0" smtClean="0">
                <a:latin typeface="Symbol" pitchFamily="18" charset="2"/>
              </a:rPr>
              <a:t>c</a:t>
            </a:r>
            <a:r>
              <a:rPr lang="da-DK" sz="2400" baseline="30000" dirty="0" smtClean="0">
                <a:latin typeface="Symbol" pitchFamily="18" charset="2"/>
              </a:rPr>
              <a:t>2</a:t>
            </a:r>
            <a:r>
              <a:rPr lang="da-DK" sz="2400" dirty="0" smtClean="0"/>
              <a:t>-testet kræver at stikprøven er ”stor nok”.</a:t>
            </a:r>
          </a:p>
          <a:p>
            <a:r>
              <a:rPr lang="da-DK" sz="2400" dirty="0" smtClean="0"/>
              <a:t>En tommelfingerregel er at alle forventede antal er større end fem, dvs.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&gt; 5</a:t>
            </a:r>
            <a:r>
              <a:rPr lang="da-DK" sz="2400" dirty="0" smtClean="0"/>
              <a:t>.</a:t>
            </a:r>
            <a:endParaRPr lang="da-DK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88840"/>
            <a:ext cx="3581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44824"/>
            <a:ext cx="46101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 i SPSS : Input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400" dirty="0" err="1" smtClean="0"/>
              <a:t>Analyze</a:t>
            </a:r>
            <a:r>
              <a:rPr lang="da-DK" sz="2400" dirty="0" smtClean="0"/>
              <a:t> </a:t>
            </a:r>
            <a:r>
              <a:rPr lang="da-DK" sz="2400" dirty="0" smtClean="0">
                <a:cs typeface="Arial"/>
              </a:rPr>
              <a:t>→ </a:t>
            </a:r>
            <a:r>
              <a:rPr lang="da-DK" sz="2400" dirty="0" err="1" smtClean="0">
                <a:cs typeface="Arial"/>
              </a:rPr>
              <a:t>Descriptive</a:t>
            </a:r>
            <a:r>
              <a:rPr lang="da-DK" sz="2400" dirty="0" smtClean="0">
                <a:cs typeface="Arial"/>
              </a:rPr>
              <a:t> </a:t>
            </a:r>
            <a:r>
              <a:rPr lang="da-DK" sz="2400" dirty="0" err="1" smtClean="0">
                <a:cs typeface="Arial"/>
              </a:rPr>
              <a:t>Statistics</a:t>
            </a:r>
            <a:r>
              <a:rPr lang="da-DK" sz="2400" dirty="0" smtClean="0">
                <a:cs typeface="Arial"/>
              </a:rPr>
              <a:t> → </a:t>
            </a:r>
            <a:r>
              <a:rPr lang="da-DK" sz="2400" dirty="0" err="1" smtClean="0">
                <a:cs typeface="Arial"/>
              </a:rPr>
              <a:t>Crosstabs</a:t>
            </a:r>
            <a:r>
              <a:rPr lang="da-DK" sz="2400" dirty="0" smtClean="0">
                <a:cs typeface="Arial"/>
              </a:rPr>
              <a:t>…</a:t>
            </a:r>
            <a:endParaRPr lang="da-DK" sz="2400" dirty="0"/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4" cstate="print"/>
          <a:srcRect b="37001"/>
          <a:stretch>
            <a:fillRect/>
          </a:stretch>
        </p:blipFill>
        <p:spPr bwMode="auto">
          <a:xfrm>
            <a:off x="2267744" y="4077072"/>
            <a:ext cx="27717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421117" y="2601310"/>
            <a:ext cx="1150883" cy="1623849"/>
          </a:xfrm>
          <a:custGeom>
            <a:avLst/>
            <a:gdLst>
              <a:gd name="connsiteX0" fmla="*/ 1150883 w 1150883"/>
              <a:gd name="connsiteY0" fmla="*/ 0 h 1623849"/>
              <a:gd name="connsiteX1" fmla="*/ 425669 w 1150883"/>
              <a:gd name="connsiteY1" fmla="*/ 788276 h 1623849"/>
              <a:gd name="connsiteX2" fmla="*/ 0 w 1150883"/>
              <a:gd name="connsiteY2" fmla="*/ 1623849 h 1623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883" h="1623849">
                <a:moveTo>
                  <a:pt x="1150883" y="0"/>
                </a:moveTo>
                <a:cubicBezTo>
                  <a:pt x="884183" y="258817"/>
                  <a:pt x="617483" y="517635"/>
                  <a:pt x="425669" y="788276"/>
                </a:cubicBezTo>
                <a:cubicBezTo>
                  <a:pt x="233855" y="1058917"/>
                  <a:pt x="116927" y="1341383"/>
                  <a:pt x="0" y="1623849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Freeform 8"/>
          <p:cNvSpPr/>
          <p:nvPr/>
        </p:nvSpPr>
        <p:spPr>
          <a:xfrm>
            <a:off x="4761186" y="2159876"/>
            <a:ext cx="961697" cy="693683"/>
          </a:xfrm>
          <a:custGeom>
            <a:avLst/>
            <a:gdLst>
              <a:gd name="connsiteX0" fmla="*/ 0 w 961697"/>
              <a:gd name="connsiteY0" fmla="*/ 693683 h 693683"/>
              <a:gd name="connsiteX1" fmla="*/ 409904 w 961697"/>
              <a:gd name="connsiteY1" fmla="*/ 220717 h 693683"/>
              <a:gd name="connsiteX2" fmla="*/ 961697 w 961697"/>
              <a:gd name="connsiteY2" fmla="*/ 0 h 69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697" h="693683">
                <a:moveTo>
                  <a:pt x="0" y="693683"/>
                </a:moveTo>
                <a:cubicBezTo>
                  <a:pt x="124810" y="515007"/>
                  <a:pt x="249621" y="336331"/>
                  <a:pt x="409904" y="220717"/>
                </a:cubicBezTo>
                <a:cubicBezTo>
                  <a:pt x="570187" y="105103"/>
                  <a:pt x="765942" y="52551"/>
                  <a:pt x="961697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05064"/>
            <a:ext cx="57847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Kontingenstabel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400" b="1" dirty="0" smtClean="0"/>
              <a:t>Formål</a:t>
            </a:r>
            <a:r>
              <a:rPr lang="da-DK" sz="2400" dirty="0" smtClean="0"/>
              <a:t>: Illustrere/finde sammenhænge mellem to kategoriske variable</a:t>
            </a:r>
          </a:p>
          <a:p>
            <a:r>
              <a:rPr lang="da-DK" sz="2400" b="1" dirty="0" smtClean="0"/>
              <a:t>Opbygning</a:t>
            </a:r>
            <a:r>
              <a:rPr lang="da-DK" sz="2400" dirty="0" smtClean="0"/>
              <a:t>: En ”celle” for hver kombination af kategorier.</a:t>
            </a:r>
          </a:p>
          <a:p>
            <a:r>
              <a:rPr lang="da-DK" sz="2400" b="1" dirty="0" smtClean="0"/>
              <a:t>Cellen</a:t>
            </a:r>
            <a:r>
              <a:rPr lang="da-DK" sz="2400" dirty="0" smtClean="0"/>
              <a:t>: Indeholder antal observationer, der falder i den kombination af kategorier.</a:t>
            </a:r>
          </a:p>
          <a:p>
            <a:r>
              <a:rPr lang="da-DK" sz="2400" b="1" dirty="0" smtClean="0"/>
              <a:t>Eksempel</a:t>
            </a:r>
            <a:r>
              <a:rPr lang="da-DK" sz="2400" dirty="0" smtClean="0"/>
              <a:t>:</a:t>
            </a:r>
            <a:endParaRPr lang="da-DK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283968" y="5373216"/>
            <a:ext cx="108012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xtBox 5"/>
          <p:cNvSpPr txBox="1"/>
          <p:nvPr/>
        </p:nvSpPr>
        <p:spPr>
          <a:xfrm>
            <a:off x="6228184" y="3573016"/>
            <a:ext cx="26642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Celle: Antal mænd, der er ’independent’</a:t>
            </a:r>
            <a:endParaRPr lang="da-DK" dirty="0">
              <a:latin typeface="+mn-lt"/>
            </a:endParaRPr>
          </a:p>
        </p:txBody>
      </p:sp>
      <p:cxnSp>
        <p:nvCxnSpPr>
          <p:cNvPr id="8" name="Straight Connector 7"/>
          <p:cNvCxnSpPr>
            <a:stCxn id="6" idx="2"/>
            <a:endCxn id="5" idx="3"/>
          </p:cNvCxnSpPr>
          <p:nvPr/>
        </p:nvCxnSpPr>
        <p:spPr>
          <a:xfrm rot="5400000">
            <a:off x="5813268" y="3770167"/>
            <a:ext cx="1297885" cy="21962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 i SPSS : Output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600" dirty="0" smtClean="0"/>
              <a:t>Resultatet af en analyse i SPSS</a:t>
            </a:r>
            <a:endParaRPr lang="da-DK" sz="2600" dirty="0"/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335" y="2697287"/>
            <a:ext cx="5633961" cy="27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530327" y="3417367"/>
            <a:ext cx="5688632" cy="43204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79912" y="3284984"/>
            <a:ext cx="1152128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xtBox 6"/>
          <p:cNvSpPr txBox="1"/>
          <p:nvPr/>
        </p:nvSpPr>
        <p:spPr>
          <a:xfrm>
            <a:off x="1331640" y="2420888"/>
            <a:ext cx="1951175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c</a:t>
            </a:r>
            <a:r>
              <a:rPr lang="da-DK" baseline="30000" dirty="0" smtClean="0"/>
              <a:t>2</a:t>
            </a:r>
            <a:r>
              <a:rPr lang="da-DK" dirty="0" smtClean="0"/>
              <a:t>-</a:t>
            </a:r>
            <a:r>
              <a:rPr lang="da-DK" dirty="0" smtClean="0">
                <a:latin typeface="+mn-lt"/>
              </a:rPr>
              <a:t>teststørrelsen</a:t>
            </a:r>
            <a:endParaRPr lang="da-DK" dirty="0"/>
          </a:p>
        </p:txBody>
      </p:sp>
      <p:cxnSp>
        <p:nvCxnSpPr>
          <p:cNvPr id="9" name="Straight Connector 8"/>
          <p:cNvCxnSpPr>
            <a:endCxn id="6" idx="1"/>
          </p:cNvCxnSpPr>
          <p:nvPr/>
        </p:nvCxnSpPr>
        <p:spPr>
          <a:xfrm>
            <a:off x="2987824" y="2780928"/>
            <a:ext cx="960813" cy="5989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220072" y="3284984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xtBox 10"/>
          <p:cNvSpPr txBox="1"/>
          <p:nvPr/>
        </p:nvSpPr>
        <p:spPr>
          <a:xfrm>
            <a:off x="3635896" y="2204864"/>
            <a:ext cx="2563522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err="1" smtClean="0">
                <a:latin typeface="+mn-lt"/>
              </a:rPr>
              <a:t>df</a:t>
            </a:r>
            <a:r>
              <a:rPr lang="da-DK" dirty="0" smtClean="0">
                <a:latin typeface="+mn-lt"/>
              </a:rPr>
              <a:t> = antal frihedsgrader</a:t>
            </a:r>
            <a:endParaRPr lang="da-DK" i="1" dirty="0">
              <a:latin typeface="+mn-lt"/>
            </a:endParaRPr>
          </a:p>
        </p:txBody>
      </p:sp>
      <p:cxnSp>
        <p:nvCxnSpPr>
          <p:cNvPr id="12" name="Straight Connector 11"/>
          <p:cNvCxnSpPr>
            <a:stCxn id="11" idx="2"/>
            <a:endCxn id="10" idx="0"/>
          </p:cNvCxnSpPr>
          <p:nvPr/>
        </p:nvCxnSpPr>
        <p:spPr>
          <a:xfrm rot="16200000" flipH="1">
            <a:off x="4893490" y="2598362"/>
            <a:ext cx="710788" cy="6624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00192" y="3284984"/>
            <a:ext cx="864096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TextBox 13"/>
          <p:cNvSpPr txBox="1"/>
          <p:nvPr/>
        </p:nvSpPr>
        <p:spPr>
          <a:xfrm>
            <a:off x="6660232" y="2348880"/>
            <a:ext cx="124906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-værdien</a:t>
            </a:r>
            <a:endParaRPr lang="da-DK" dirty="0"/>
          </a:p>
        </p:txBody>
      </p:sp>
      <p:cxnSp>
        <p:nvCxnSpPr>
          <p:cNvPr id="15" name="Straight Connector 14"/>
          <p:cNvCxnSpPr>
            <a:stCxn id="14" idx="2"/>
            <a:endCxn id="13" idx="0"/>
          </p:cNvCxnSpPr>
          <p:nvPr/>
        </p:nvCxnSpPr>
        <p:spPr>
          <a:xfrm rot="5400000">
            <a:off x="6725115" y="2725337"/>
            <a:ext cx="566772" cy="5525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907704" y="4725144"/>
            <a:ext cx="496855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3419872" y="5589240"/>
            <a:ext cx="345638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Antal celler med </a:t>
            </a:r>
            <a:r>
              <a:rPr lang="da-DK" i="1" dirty="0" smtClean="0">
                <a:latin typeface="+mn-lt"/>
              </a:rPr>
              <a:t>f</a:t>
            </a:r>
            <a:r>
              <a:rPr lang="da-DK" i="1" baseline="-25000" dirty="0" smtClean="0">
                <a:latin typeface="+mn-lt"/>
              </a:rPr>
              <a:t>e </a:t>
            </a:r>
            <a:r>
              <a:rPr lang="da-DK" dirty="0" smtClean="0">
                <a:latin typeface="+mn-lt"/>
              </a:rPr>
              <a:t>&lt; 5, helst nul.</a:t>
            </a:r>
            <a:endParaRPr lang="da-DK" dirty="0">
              <a:latin typeface="+mn-lt"/>
            </a:endParaRPr>
          </a:p>
        </p:txBody>
      </p:sp>
      <p:cxnSp>
        <p:nvCxnSpPr>
          <p:cNvPr id="25" name="Straight Connector 24"/>
          <p:cNvCxnSpPr>
            <a:stCxn id="24" idx="0"/>
            <a:endCxn id="23" idx="2"/>
          </p:cNvCxnSpPr>
          <p:nvPr/>
        </p:nvCxnSpPr>
        <p:spPr>
          <a:xfrm rot="16200000" flipV="1">
            <a:off x="4626006" y="5067182"/>
            <a:ext cx="288032" cy="7560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Frihedsgrader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r>
              <a:rPr lang="da-DK" sz="2400" dirty="0" smtClean="0"/>
              <a:t>Hvorfor har en 2x3 tabel 2 frihedsgrader?</a:t>
            </a:r>
          </a:p>
          <a:p>
            <a:r>
              <a:rPr lang="da-DK" sz="2400" dirty="0" smtClean="0"/>
              <a:t>Antag vi kender alle række- og søjletotaler.</a:t>
            </a:r>
          </a:p>
          <a:p>
            <a:r>
              <a:rPr lang="da-DK" sz="2400" dirty="0" smtClean="0"/>
              <a:t>Hvis vi kender antallet i bare to celler, så kan vi finde resten af antallene.</a:t>
            </a:r>
          </a:p>
          <a:p>
            <a:r>
              <a:rPr lang="da-DK" sz="2400" dirty="0" smtClean="0"/>
              <a:t>Vi har frihed til at vælge to antal – derefter er resten givet!</a:t>
            </a:r>
            <a:endParaRPr lang="da-DK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640" y="3951064"/>
          <a:ext cx="6840759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6075"/>
                <a:gridCol w="1372197"/>
                <a:gridCol w="1584176"/>
                <a:gridCol w="1655376"/>
                <a:gridCol w="1152935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Partiforhold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Demokrat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Uafhængig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Republikaner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Total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Kvinde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573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516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-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1511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Mand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-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-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-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1260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959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991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821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2711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Residual</a:t>
            </a:r>
            <a:r>
              <a:rPr lang="da-DK" dirty="0" smtClean="0"/>
              <a:t>: Motivation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600" dirty="0" smtClean="0">
                <a:latin typeface="Symbol" pitchFamily="18" charset="2"/>
              </a:rPr>
              <a:t>c</a:t>
            </a:r>
            <a:r>
              <a:rPr lang="da-DK" sz="2600" baseline="30000" dirty="0" smtClean="0">
                <a:latin typeface="Symbol" pitchFamily="18" charset="2"/>
              </a:rPr>
              <a:t>2</a:t>
            </a:r>
            <a:r>
              <a:rPr lang="da-DK" sz="2600" dirty="0" smtClean="0"/>
              <a:t>-testet kan afsløre at data passer dårligt med hypotesen om statistisk uafhængighed.</a:t>
            </a:r>
          </a:p>
          <a:p>
            <a:endParaRPr lang="da-DK" sz="1000" dirty="0" smtClean="0"/>
          </a:p>
          <a:p>
            <a:r>
              <a:rPr lang="da-DK" sz="2600" dirty="0" smtClean="0">
                <a:latin typeface="Symbol" pitchFamily="18" charset="2"/>
              </a:rPr>
              <a:t>c</a:t>
            </a:r>
            <a:r>
              <a:rPr lang="da-DK" sz="2600" baseline="30000" dirty="0" smtClean="0">
                <a:latin typeface="Symbol" pitchFamily="18" charset="2"/>
              </a:rPr>
              <a:t>2</a:t>
            </a:r>
            <a:r>
              <a:rPr lang="da-DK" sz="2600" dirty="0" smtClean="0"/>
              <a:t>-testet siger intet om </a:t>
            </a:r>
            <a:r>
              <a:rPr lang="da-DK" sz="2600" i="1" dirty="0" smtClean="0"/>
              <a:t>hvordan</a:t>
            </a:r>
            <a:r>
              <a:rPr lang="da-DK" sz="2600" dirty="0" smtClean="0"/>
              <a:t> data passer dårligt.</a:t>
            </a:r>
          </a:p>
          <a:p>
            <a:r>
              <a:rPr lang="da-DK" sz="2600" dirty="0" smtClean="0"/>
              <a:t>Det kunne fx være fordi:</a:t>
            </a:r>
          </a:p>
          <a:p>
            <a:pPr lvl="1"/>
            <a:r>
              <a:rPr lang="da-DK" dirty="0" smtClean="0"/>
              <a:t>Et lille antal celler afviger meget.</a:t>
            </a:r>
          </a:p>
          <a:p>
            <a:pPr lvl="1"/>
            <a:r>
              <a:rPr lang="da-DK" dirty="0" smtClean="0"/>
              <a:t>Et stort antal celler afviger lidt.</a:t>
            </a:r>
          </a:p>
          <a:p>
            <a:pPr lvl="1"/>
            <a:endParaRPr lang="da-DK" sz="1000" dirty="0" smtClean="0"/>
          </a:p>
          <a:p>
            <a:r>
              <a:rPr lang="da-DK" sz="2600" dirty="0" smtClean="0"/>
              <a:t>Et </a:t>
            </a:r>
            <a:r>
              <a:rPr lang="da-DK" sz="2600" b="1" dirty="0" err="1" smtClean="0"/>
              <a:t>residual</a:t>
            </a:r>
            <a:r>
              <a:rPr lang="da-DK" sz="2600" dirty="0" smtClean="0"/>
              <a:t> siger noget om, hvor meget den enkelte celle afviger.</a:t>
            </a:r>
            <a:endParaRPr lang="da-DK" sz="2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729408"/>
            <a:ext cx="8280920" cy="3024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Residual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/>
          <a:p>
            <a:r>
              <a:rPr lang="da-DK" sz="2400" dirty="0" smtClean="0"/>
              <a:t>Et (råt) </a:t>
            </a:r>
            <a:r>
              <a:rPr lang="da-DK" sz="2400" dirty="0" err="1" smtClean="0"/>
              <a:t>residual</a:t>
            </a:r>
            <a:r>
              <a:rPr lang="da-DK" sz="2400" dirty="0" smtClean="0"/>
              <a:t> fro en celle er forskellen mellem </a:t>
            </a:r>
            <a:r>
              <a:rPr lang="da-DK" sz="2400" i="1" dirty="0" err="1" smtClean="0"/>
              <a:t>f</a:t>
            </a:r>
            <a:r>
              <a:rPr lang="da-DK" sz="2400" i="1" baseline="-25000" dirty="0" err="1" smtClean="0"/>
              <a:t>o</a:t>
            </a:r>
            <a:r>
              <a:rPr lang="da-DK" sz="2400" dirty="0" smtClean="0"/>
              <a:t> og </a:t>
            </a:r>
            <a:r>
              <a:rPr lang="da-DK" sz="2400" i="1" dirty="0" smtClean="0"/>
              <a:t>f</a:t>
            </a:r>
            <a:r>
              <a:rPr lang="da-DK" sz="2400" i="1" baseline="-25000" dirty="0" smtClean="0"/>
              <a:t>e</a:t>
            </a:r>
            <a:r>
              <a:rPr lang="da-DK" sz="2400" dirty="0" smtClean="0"/>
              <a:t>.</a:t>
            </a:r>
          </a:p>
          <a:p>
            <a:endParaRPr lang="da-DK" sz="1200" dirty="0" smtClean="0"/>
          </a:p>
          <a:p>
            <a:r>
              <a:rPr lang="da-DK" sz="2400" dirty="0" smtClean="0"/>
              <a:t>Et standardiseret </a:t>
            </a:r>
            <a:r>
              <a:rPr lang="da-DK" sz="2400" dirty="0" err="1" smtClean="0"/>
              <a:t>residual</a:t>
            </a:r>
            <a:r>
              <a:rPr lang="da-DK" sz="2400" dirty="0" smtClean="0"/>
              <a:t> for en celle er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Her </a:t>
            </a:r>
            <a:r>
              <a:rPr lang="da-DK" sz="2400" i="1" dirty="0" smtClean="0"/>
              <a:t>se</a:t>
            </a:r>
            <a:r>
              <a:rPr lang="da-DK" sz="2400" dirty="0" smtClean="0"/>
              <a:t> er standardfejlen, hvis H0 er sand. Dvs. det standardiserede </a:t>
            </a:r>
            <a:r>
              <a:rPr lang="da-DK" sz="2400" dirty="0" err="1" smtClean="0"/>
              <a:t>residual</a:t>
            </a:r>
            <a:r>
              <a:rPr lang="da-DK" sz="2400" dirty="0" smtClean="0"/>
              <a:t> måler antal </a:t>
            </a:r>
            <a:r>
              <a:rPr lang="da-DK" sz="2400" i="1" dirty="0" smtClean="0"/>
              <a:t>se</a:t>
            </a:r>
            <a:r>
              <a:rPr lang="da-DK" sz="2400" dirty="0" smtClean="0"/>
              <a:t> som </a:t>
            </a:r>
            <a:r>
              <a:rPr lang="da-DK" sz="2400" dirty="0" err="1" smtClean="0"/>
              <a:t>residualet</a:t>
            </a:r>
            <a:r>
              <a:rPr lang="da-DK" sz="2400" dirty="0" smtClean="0"/>
              <a:t> mellem 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2400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400" i="1" baseline="-25000" dirty="0" smtClean="0"/>
              <a:t> </a:t>
            </a:r>
            <a:r>
              <a:rPr lang="da-DK" sz="2400" dirty="0" smtClean="0"/>
              <a:t> afviger fra 0. </a:t>
            </a:r>
          </a:p>
          <a:p>
            <a:endParaRPr lang="da-DK" sz="1200" dirty="0" smtClean="0"/>
          </a:p>
          <a:p>
            <a:r>
              <a:rPr lang="da-DK" sz="2400" i="1" dirty="0" smtClean="0"/>
              <a:t>z</a:t>
            </a:r>
            <a:r>
              <a:rPr lang="da-DK" sz="2400" dirty="0" smtClean="0"/>
              <a:t> svinger omkring 0 med standardafvigelse 1.</a:t>
            </a:r>
            <a:endParaRPr lang="da-DK" sz="2400" i="1" dirty="0" smtClean="0"/>
          </a:p>
          <a:p>
            <a:r>
              <a:rPr lang="da-DK" sz="2400" dirty="0" smtClean="0"/>
              <a:t>For store stikprøver er </a:t>
            </a:r>
            <a:r>
              <a:rPr lang="da-DK" sz="2400" i="1" dirty="0" smtClean="0"/>
              <a:t>z</a:t>
            </a:r>
            <a:r>
              <a:rPr lang="da-DK" sz="2400" dirty="0" smtClean="0"/>
              <a:t> ca. normalfordelt.</a:t>
            </a:r>
          </a:p>
          <a:p>
            <a:endParaRPr lang="da-DK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47664" y="2449488"/>
          <a:ext cx="5500611" cy="792088"/>
        </p:xfrm>
        <a:graphic>
          <a:graphicData uri="http://schemas.openxmlformats.org/presentationml/2006/ole">
            <p:oleObj spid="_x0000_s139266" name="Ligning" r:id="rId3" imgW="31748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Residual</a:t>
            </a:r>
            <a:r>
              <a:rPr lang="da-DK" dirty="0" smtClean="0"/>
              <a:t>: 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112568"/>
          </a:xfrm>
        </p:spPr>
        <p:txBody>
          <a:bodyPr/>
          <a:lstStyle/>
          <a:p>
            <a:r>
              <a:rPr lang="da-DK" sz="2400" dirty="0" smtClean="0"/>
              <a:t>For cellen ’Kvinde’ og ’Demokrat’ har vi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Da </a:t>
            </a:r>
            <a:r>
              <a:rPr lang="da-DK" sz="2400" i="1" dirty="0" smtClean="0"/>
              <a:t>z</a:t>
            </a:r>
            <a:r>
              <a:rPr lang="da-DK" sz="2400" dirty="0" smtClean="0"/>
              <a:t> er cirka normalfordelt med middelværdi 0 og standardafvigelse 1, så er 4.0 ret ekstremt.</a:t>
            </a:r>
          </a:p>
          <a:p>
            <a:r>
              <a:rPr lang="da-DK" sz="2400" dirty="0" smtClean="0"/>
              <a:t>I SPSS vælges ’</a:t>
            </a:r>
            <a:r>
              <a:rPr lang="da-DK" sz="2400" dirty="0" err="1" smtClean="0"/>
              <a:t>Adjusted</a:t>
            </a:r>
            <a:r>
              <a:rPr lang="da-DK" sz="2400" dirty="0" smtClean="0"/>
              <a:t> </a:t>
            </a:r>
            <a:r>
              <a:rPr lang="da-DK" sz="2400" dirty="0" err="1" smtClean="0"/>
              <a:t>Standardized</a:t>
            </a:r>
            <a:r>
              <a:rPr lang="da-DK" sz="2400" dirty="0" smtClean="0"/>
              <a:t>’ under ’</a:t>
            </a:r>
            <a:r>
              <a:rPr lang="da-DK" sz="2400" dirty="0" err="1" smtClean="0"/>
              <a:t>Residuals</a:t>
            </a:r>
            <a:r>
              <a:rPr lang="da-DK" sz="2400" dirty="0" smtClean="0"/>
              <a:t>’</a:t>
            </a:r>
            <a:endParaRPr lang="da-DK" sz="2400" dirty="0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2051720" y="1484784"/>
          <a:ext cx="5099364" cy="1800200"/>
        </p:xfrm>
        <a:graphic>
          <a:graphicData uri="http://schemas.openxmlformats.org/presentationml/2006/ole">
            <p:oleObj spid="_x0000_s140290" name="Ligning" r:id="rId3" imgW="2590560" imgH="914400" progId="Equation.3">
              <p:embed/>
            </p:oleObj>
          </a:graphicData>
        </a:graphic>
      </p:graphicFrame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4581128"/>
            <a:ext cx="528526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Grad af sammenhæng i 2x2 tabel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3826768" cy="414208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da-DK" sz="2200" dirty="0" smtClean="0"/>
              <a:t>Minimal sammenhæng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r>
              <a:rPr lang="da-DK" sz="2200" dirty="0" smtClean="0"/>
              <a:t>Forskel i andel ’For’: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Ingen sammenhæng</a:t>
            </a:r>
            <a:endParaRPr lang="da-DK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9" y="2492896"/>
          <a:ext cx="3312367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9083"/>
                <a:gridCol w="759084"/>
                <a:gridCol w="759084"/>
                <a:gridCol w="1035116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Mening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For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Imod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Total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Hvid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360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240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600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Sort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240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160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400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Total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600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1000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064" y="2492896"/>
          <a:ext cx="3312367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9083"/>
                <a:gridCol w="759084"/>
                <a:gridCol w="759084"/>
                <a:gridCol w="1035116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Mening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For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Imod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Total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Hvid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600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600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Sort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400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400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Total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600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1000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32040" y="1988840"/>
            <a:ext cx="3826768" cy="41420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Maksimal sammenhæng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dirty="0" smtClean="0">
                <a:latin typeface="+mn-lt"/>
              </a:rPr>
              <a:t>Forskel i andel ’For’: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da-DK" sz="22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da-DK" sz="22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dirty="0" smtClean="0">
                <a:latin typeface="+mn-lt"/>
              </a:rPr>
              <a:t>Maksimal sammenhæng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76313" y="4796507"/>
          <a:ext cx="2879725" cy="720725"/>
        </p:xfrm>
        <a:graphic>
          <a:graphicData uri="http://schemas.openxmlformats.org/presentationml/2006/ole">
            <p:oleObj spid="_x0000_s141314" name="Ligning" r:id="rId3" imgW="1574640" imgH="393480" progId="Equation.3">
              <p:embed/>
            </p:oleObj>
          </a:graphicData>
        </a:graphic>
      </p:graphicFrame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5357813" y="4796507"/>
          <a:ext cx="3043237" cy="720725"/>
        </p:xfrm>
        <a:graphic>
          <a:graphicData uri="http://schemas.openxmlformats.org/presentationml/2006/ole">
            <p:oleObj spid="_x0000_s141315" name="Ligning" r:id="rId4" imgW="1663560" imgH="393480" progId="Equation.3">
              <p:embed/>
            </p:oleObj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052736"/>
            <a:ext cx="8229600" cy="507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kern="0" dirty="0" smtClean="0">
                <a:latin typeface="+mn-lt"/>
              </a:rPr>
              <a:t>Et mål for graden af sammenhæng er typisk et tal mellem -1 og 1, hvor 0 = ’Ingen sammenhæng’.</a:t>
            </a: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25144"/>
            <a:ext cx="333171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37821"/>
            <a:ext cx="3312368" cy="138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07288" cy="1139825"/>
          </a:xfrm>
        </p:spPr>
        <p:txBody>
          <a:bodyPr/>
          <a:lstStyle/>
          <a:p>
            <a:r>
              <a:rPr lang="da-DK" sz="3600" dirty="0" smtClean="0"/>
              <a:t>Lille </a:t>
            </a:r>
            <a:r>
              <a:rPr lang="da-DK" sz="3600" i="1" dirty="0" smtClean="0"/>
              <a:t>P</a:t>
            </a:r>
            <a:r>
              <a:rPr lang="da-DK" sz="3600" dirty="0" smtClean="0"/>
              <a:t>-værdi betyder </a:t>
            </a:r>
            <a:r>
              <a:rPr lang="da-DK" sz="3600" i="1" dirty="0" smtClean="0"/>
              <a:t>ikke</a:t>
            </a:r>
            <a:r>
              <a:rPr lang="da-DK" sz="3600" dirty="0" smtClean="0"/>
              <a:t> stærk sammenhæng</a:t>
            </a:r>
            <a:endParaRPr lang="da-DK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62165"/>
          </a:xfrm>
        </p:spPr>
        <p:txBody>
          <a:bodyPr/>
          <a:lstStyle/>
          <a:p>
            <a:r>
              <a:rPr lang="da-DK" sz="2400" dirty="0" smtClean="0"/>
              <a:t>Tre tabeller med samme grad af sammenhæng, men forskellig stikprøve størrelser:</a:t>
            </a:r>
            <a:endParaRPr lang="da-DK" sz="2400" dirty="0"/>
          </a:p>
        </p:txBody>
      </p:sp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916832"/>
            <a:ext cx="332837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39" name="Picture 3"/>
          <p:cNvPicPr>
            <a:picLocks noChangeAspect="1" noChangeArrowheads="1"/>
          </p:cNvPicPr>
          <p:nvPr/>
        </p:nvPicPr>
        <p:blipFill>
          <a:blip r:embed="rId6" cstate="print"/>
          <a:srcRect r="32421" b="46154"/>
          <a:stretch>
            <a:fillRect/>
          </a:stretch>
        </p:blipFill>
        <p:spPr bwMode="auto">
          <a:xfrm>
            <a:off x="3923927" y="1844824"/>
            <a:ext cx="4896545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41" name="Picture 5"/>
          <p:cNvPicPr>
            <a:picLocks noChangeAspect="1" noChangeArrowheads="1"/>
          </p:cNvPicPr>
          <p:nvPr/>
        </p:nvPicPr>
        <p:blipFill>
          <a:blip r:embed="rId7" cstate="print"/>
          <a:srcRect r="32609" b="46154"/>
          <a:stretch>
            <a:fillRect/>
          </a:stretch>
        </p:blipFill>
        <p:spPr bwMode="auto">
          <a:xfrm>
            <a:off x="3909651" y="3284984"/>
            <a:ext cx="491082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43" name="Picture 7"/>
          <p:cNvPicPr>
            <a:picLocks noChangeAspect="1" noChangeArrowheads="1"/>
          </p:cNvPicPr>
          <p:nvPr/>
        </p:nvPicPr>
        <p:blipFill>
          <a:blip r:embed="rId8" cstate="print"/>
          <a:srcRect r="32667" b="46154"/>
          <a:stretch>
            <a:fillRect/>
          </a:stretch>
        </p:blipFill>
        <p:spPr bwMode="auto">
          <a:xfrm>
            <a:off x="3923928" y="4653136"/>
            <a:ext cx="489654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>
          <a:xfrm>
            <a:off x="5868144" y="2492896"/>
            <a:ext cx="295232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ounded Rectangle 10"/>
          <p:cNvSpPr/>
          <p:nvPr/>
        </p:nvSpPr>
        <p:spPr>
          <a:xfrm>
            <a:off x="5868144" y="3933056"/>
            <a:ext cx="295232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ounded Rectangle 11"/>
          <p:cNvSpPr/>
          <p:nvPr/>
        </p:nvSpPr>
        <p:spPr>
          <a:xfrm>
            <a:off x="5868144" y="5301208"/>
            <a:ext cx="295232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 r="32788" b="43652"/>
          <a:stretch>
            <a:fillRect/>
          </a:stretch>
        </p:blipFill>
        <p:spPr bwMode="auto">
          <a:xfrm>
            <a:off x="4156352" y="4581128"/>
            <a:ext cx="498764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4139952" y="5229200"/>
            <a:ext cx="5004048" cy="43204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pic>
        <p:nvPicPr>
          <p:cNvPr id="3379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938586"/>
            <a:ext cx="5045631" cy="228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/>
            <a:r>
              <a:rPr lang="da-DK" sz="2200" dirty="0" smtClean="0"/>
              <a:t>Vi har spurgt 1000 kvinde og 1000 mandlige kandidater om de har gennemførte deres studie på normeret tid.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dirty="0" smtClean="0"/>
          </a:p>
          <a:p>
            <a:pPr eaLnBrk="1" hangingPunct="1"/>
            <a:r>
              <a:rPr lang="da-DK" sz="2200" dirty="0" smtClean="0"/>
              <a:t>Resultat: Mænd 72,5%  Kvinder 57,5%</a:t>
            </a:r>
          </a:p>
          <a:p>
            <a:pPr eaLnBrk="1" hangingPunct="1"/>
            <a:endParaRPr lang="da-DK" sz="2500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Uduelige piger… eller…? </a:t>
            </a:r>
            <a:r>
              <a:rPr lang="da-DK" sz="2000" dirty="0" smtClean="0"/>
              <a:t>(</a:t>
            </a:r>
            <a:r>
              <a:rPr lang="da-DK" sz="2000" dirty="0" err="1" smtClean="0"/>
              <a:t>based</a:t>
            </a:r>
            <a:r>
              <a:rPr lang="da-DK" sz="2000" dirty="0" smtClean="0"/>
              <a:t> </a:t>
            </a:r>
            <a:r>
              <a:rPr lang="da-DK" sz="2000" dirty="0" err="1" smtClean="0"/>
              <a:t>on</a:t>
            </a:r>
            <a:r>
              <a:rPr lang="da-DK" sz="2000" dirty="0" smtClean="0"/>
              <a:t> a true story…)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68313" y="4652963"/>
            <a:ext cx="39703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da-DK" sz="2500" i="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i="0" dirty="0">
                <a:latin typeface="+mn-lt"/>
              </a:rPr>
              <a:t>Forskellen er statistisk signifikant!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5795937" y="2924945"/>
            <a:ext cx="504255" cy="36004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5797525" y="3429000"/>
            <a:ext cx="504255" cy="36004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901950"/>
            <a:ext cx="49688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Stratificeret Analyse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/>
            <a:r>
              <a:rPr lang="da-DK" sz="2500" smtClean="0"/>
              <a:t>Vi har også spurgte om hvilket fakultet folk har studeret ved (INS eller Samf).</a:t>
            </a:r>
          </a:p>
          <a:p>
            <a:pPr eaLnBrk="1" hangingPunct="1"/>
            <a:r>
              <a:rPr lang="da-DK" sz="2500" smtClean="0"/>
              <a:t>Vi udfører nu analyses separat for hvert fakultet:</a:t>
            </a:r>
          </a:p>
          <a:p>
            <a:pPr eaLnBrk="1" hangingPunct="1"/>
            <a:r>
              <a:rPr lang="da-DK" sz="2500" smtClean="0"/>
              <a:t>(Vi siger vi stratificerer efter fakultet)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5508625" y="3789363"/>
            <a:ext cx="647700" cy="2873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5508625" y="4221163"/>
            <a:ext cx="647700" cy="2873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5508625" y="5086350"/>
            <a:ext cx="647700" cy="287338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5508625" y="5446713"/>
            <a:ext cx="647700" cy="287337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5" name="Oval 10"/>
          <p:cNvSpPr>
            <a:spLocks noChangeArrowheads="1"/>
          </p:cNvSpPr>
          <p:nvPr/>
        </p:nvSpPr>
        <p:spPr bwMode="auto">
          <a:xfrm>
            <a:off x="1908175" y="4868863"/>
            <a:ext cx="647700" cy="287337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6" name="Oval 11"/>
          <p:cNvSpPr>
            <a:spLocks noChangeArrowheads="1"/>
          </p:cNvSpPr>
          <p:nvPr/>
        </p:nvSpPr>
        <p:spPr bwMode="auto">
          <a:xfrm>
            <a:off x="1908175" y="3573463"/>
            <a:ext cx="647700" cy="2873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7" name="Oval 12"/>
          <p:cNvSpPr>
            <a:spLocks noChangeArrowheads="1"/>
          </p:cNvSpPr>
          <p:nvPr/>
        </p:nvSpPr>
        <p:spPr bwMode="auto">
          <a:xfrm>
            <a:off x="6372225" y="4005263"/>
            <a:ext cx="647700" cy="2873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8" name="Oval 13"/>
          <p:cNvSpPr>
            <a:spLocks noChangeArrowheads="1"/>
          </p:cNvSpPr>
          <p:nvPr/>
        </p:nvSpPr>
        <p:spPr bwMode="auto">
          <a:xfrm>
            <a:off x="6372225" y="3573463"/>
            <a:ext cx="647700" cy="2873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29" name="Oval 14"/>
          <p:cNvSpPr>
            <a:spLocks noChangeArrowheads="1"/>
          </p:cNvSpPr>
          <p:nvPr/>
        </p:nvSpPr>
        <p:spPr bwMode="auto">
          <a:xfrm>
            <a:off x="6372225" y="4868863"/>
            <a:ext cx="647700" cy="287337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830" name="Oval 15"/>
          <p:cNvSpPr>
            <a:spLocks noChangeArrowheads="1"/>
          </p:cNvSpPr>
          <p:nvPr/>
        </p:nvSpPr>
        <p:spPr bwMode="auto">
          <a:xfrm>
            <a:off x="6372225" y="5229225"/>
            <a:ext cx="647700" cy="287338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Simpsons Paradoks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214438"/>
            <a:ext cx="3467100" cy="4530725"/>
          </a:xfrm>
        </p:spPr>
        <p:txBody>
          <a:bodyPr/>
          <a:lstStyle/>
          <a:p>
            <a:pPr eaLnBrk="1" hangingPunct="1"/>
            <a:r>
              <a:rPr lang="da-DK" sz="2200" dirty="0" smtClean="0"/>
              <a:t>Internt på de to fakulteter er der </a:t>
            </a:r>
            <a:r>
              <a:rPr lang="da-DK" sz="2200" u="sng" dirty="0" smtClean="0"/>
              <a:t>ingen forskel</a:t>
            </a:r>
            <a:r>
              <a:rPr lang="da-DK" sz="2200" dirty="0" smtClean="0"/>
              <a:t> mellem mænds og kvinders </a:t>
            </a:r>
            <a:r>
              <a:rPr lang="da-DK" sz="2200" dirty="0" err="1" smtClean="0"/>
              <a:t>gennem-førsels</a:t>
            </a:r>
            <a:r>
              <a:rPr lang="da-DK" sz="2200" dirty="0" smtClean="0"/>
              <a:t> procent!</a:t>
            </a:r>
          </a:p>
          <a:p>
            <a:pPr eaLnBrk="1" hangingPunct="1"/>
            <a:endParaRPr lang="da-DK" sz="1200" dirty="0" smtClean="0"/>
          </a:p>
          <a:p>
            <a:pPr eaLnBrk="1" hangingPunct="1"/>
            <a:r>
              <a:rPr lang="da-DK" sz="2200" b="1" dirty="0" smtClean="0"/>
              <a:t>Bemærk</a:t>
            </a:r>
            <a:r>
              <a:rPr lang="da-DK" sz="2200" dirty="0" smtClean="0"/>
              <a:t>: Kvinder vil hellere læse et studie, der er svært at gennemføre til tiden.</a:t>
            </a:r>
          </a:p>
          <a:p>
            <a:pPr eaLnBrk="1" hangingPunct="1"/>
            <a:endParaRPr lang="da-DK" sz="1200" dirty="0" smtClean="0"/>
          </a:p>
          <a:p>
            <a:pPr eaLnBrk="1" hangingPunct="1"/>
            <a:r>
              <a:rPr lang="da-DK" sz="2200" dirty="0" smtClean="0"/>
              <a:t>Mænd er lige modsat…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/>
          <a:srcRect r="29642"/>
          <a:stretch>
            <a:fillRect/>
          </a:stretch>
        </p:blipFill>
        <p:spPr bwMode="auto">
          <a:xfrm>
            <a:off x="3929063" y="1154212"/>
            <a:ext cx="5214937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4500563" y="1845246"/>
            <a:ext cx="4464050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4572000" y="3285108"/>
            <a:ext cx="4464050" cy="2159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63" y="5643563"/>
            <a:ext cx="8143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da-DK" sz="2200" i="0" kern="0" dirty="0">
                <a:latin typeface="+mn-lt"/>
              </a:rPr>
              <a:t>Baseret på en sand historie fra Berkeley i midt ’70’erne.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57847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400" b="1" dirty="0" smtClean="0"/>
              <a:t>Spørgsmål</a:t>
            </a:r>
            <a:r>
              <a:rPr lang="da-DK" sz="2400" dirty="0" smtClean="0"/>
              <a:t>: Er der sammenhæng mellem køn og den måde man stemmer på?</a:t>
            </a:r>
          </a:p>
          <a:p>
            <a:r>
              <a:rPr lang="da-DK" sz="2400" b="1" dirty="0" smtClean="0"/>
              <a:t>To variable</a:t>
            </a:r>
            <a:r>
              <a:rPr lang="da-DK" sz="2400" dirty="0" smtClean="0"/>
              <a:t>:</a:t>
            </a:r>
          </a:p>
          <a:p>
            <a:pPr lvl="1"/>
            <a:r>
              <a:rPr lang="da-DK" sz="2400" b="1" dirty="0" smtClean="0"/>
              <a:t>Køn</a:t>
            </a:r>
            <a:r>
              <a:rPr lang="da-DK" sz="2400" dirty="0" smtClean="0"/>
              <a:t>:		Mand / kvinde</a:t>
            </a:r>
          </a:p>
          <a:p>
            <a:pPr lvl="1"/>
            <a:r>
              <a:rPr lang="da-DK" sz="2400" b="1" dirty="0" smtClean="0"/>
              <a:t>Partiforhold</a:t>
            </a:r>
            <a:r>
              <a:rPr lang="da-DK" sz="2400" dirty="0" smtClean="0"/>
              <a:t>:	Demokrat/ Uafhængig / Republikaner</a:t>
            </a:r>
          </a:p>
          <a:p>
            <a:pPr lvl="1"/>
            <a:endParaRPr lang="da-DK" sz="2400" dirty="0" smtClean="0"/>
          </a:p>
          <a:p>
            <a:pPr lvl="1"/>
            <a:endParaRPr lang="da-DK" sz="2400" dirty="0" smtClean="0"/>
          </a:p>
          <a:p>
            <a:pPr lvl="1"/>
            <a:endParaRPr lang="da-DK" sz="2400" dirty="0" smtClean="0"/>
          </a:p>
          <a:p>
            <a:pPr lvl="1"/>
            <a:endParaRPr lang="da-DK" sz="2400" dirty="0" smtClean="0"/>
          </a:p>
          <a:p>
            <a:pPr lvl="1"/>
            <a:endParaRPr lang="da-DK" sz="1000" dirty="0" smtClean="0"/>
          </a:p>
          <a:p>
            <a:r>
              <a:rPr lang="da-DK" sz="2400" dirty="0" smtClean="0"/>
              <a:t>Vi er interesserede i fordelingen af stemmer, ikke de absolutte antal.</a:t>
            </a:r>
            <a:endParaRPr lang="da-DK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Stratificering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600" dirty="0" smtClean="0"/>
              <a:t>Variablen, der stratificeres efter placeres i ’</a:t>
            </a:r>
            <a:r>
              <a:rPr lang="da-DK" sz="2600" dirty="0" err="1" smtClean="0"/>
              <a:t>Layer</a:t>
            </a:r>
            <a:r>
              <a:rPr lang="da-DK" sz="2600" dirty="0" smtClean="0"/>
              <a:t>’:</a:t>
            </a:r>
            <a:endParaRPr lang="da-DK" sz="2600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 cstate="print"/>
          <a:srcRect b="24675"/>
          <a:stretch>
            <a:fillRect/>
          </a:stretch>
        </p:blipFill>
        <p:spPr bwMode="auto">
          <a:xfrm>
            <a:off x="1835695" y="1772816"/>
            <a:ext cx="631797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564904"/>
            <a:ext cx="6040701" cy="224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Relative fordeling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r>
              <a:rPr lang="da-DK" sz="2400" dirty="0" smtClean="0"/>
              <a:t>Tabel over stemme fordelingen</a:t>
            </a:r>
          </a:p>
          <a:p>
            <a:endParaRPr lang="da-DK" sz="2400" dirty="0" smtClean="0"/>
          </a:p>
          <a:p>
            <a:r>
              <a:rPr lang="da-DK" sz="2400" dirty="0" smtClean="0"/>
              <a:t>Stemme-</a:t>
            </a:r>
            <a:br>
              <a:rPr lang="da-DK" sz="2400" dirty="0" smtClean="0"/>
            </a:br>
            <a:r>
              <a:rPr lang="da-DK" sz="2400" dirty="0" smtClean="0"/>
              <a:t>fordelingen </a:t>
            </a:r>
            <a:br>
              <a:rPr lang="da-DK" sz="2400" dirty="0" smtClean="0"/>
            </a:br>
            <a:r>
              <a:rPr lang="da-DK" sz="2400" dirty="0" smtClean="0"/>
              <a:t>blandt:</a:t>
            </a:r>
          </a:p>
          <a:p>
            <a:pPr lvl="1"/>
            <a:r>
              <a:rPr lang="da-DK" sz="2400" dirty="0" smtClean="0"/>
              <a:t>Kvinder:</a:t>
            </a:r>
          </a:p>
          <a:p>
            <a:pPr lvl="1"/>
            <a:r>
              <a:rPr lang="da-DK" sz="2400" dirty="0" smtClean="0"/>
              <a:t>Mænd: </a:t>
            </a:r>
          </a:p>
          <a:p>
            <a:pPr lvl="1"/>
            <a:r>
              <a:rPr lang="da-DK" sz="2400" dirty="0" smtClean="0"/>
              <a:t>Alle:</a:t>
            </a:r>
          </a:p>
          <a:p>
            <a:pPr lvl="1"/>
            <a:endParaRPr lang="da-DK" sz="2400" dirty="0" smtClean="0"/>
          </a:p>
          <a:p>
            <a:r>
              <a:rPr lang="da-DK" sz="2400" dirty="0" smtClean="0"/>
              <a:t>Vi ser at stemmefordelingen er forskellig</a:t>
            </a:r>
          </a:p>
          <a:p>
            <a:r>
              <a:rPr lang="da-DK" sz="2400" dirty="0" smtClean="0"/>
              <a:t>Er forskellen statistisk signifikant?</a:t>
            </a:r>
            <a:endParaRPr lang="da-DK" sz="2400" dirty="0"/>
          </a:p>
        </p:txBody>
      </p:sp>
      <p:cxnSp>
        <p:nvCxnSpPr>
          <p:cNvPr id="7" name="Straight Connector 6"/>
          <p:cNvCxnSpPr>
            <a:endCxn id="8" idx="1"/>
          </p:cNvCxnSpPr>
          <p:nvPr/>
        </p:nvCxnSpPr>
        <p:spPr>
          <a:xfrm>
            <a:off x="2483768" y="3725044"/>
            <a:ext cx="20882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572000" y="3797052"/>
            <a:ext cx="324036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4572000" y="4085084"/>
            <a:ext cx="3240360" cy="28803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ounded Rectangle 9"/>
          <p:cNvSpPr/>
          <p:nvPr/>
        </p:nvSpPr>
        <p:spPr>
          <a:xfrm>
            <a:off x="4572000" y="4373116"/>
            <a:ext cx="3240360" cy="28803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4" name="Straight Connector 13"/>
          <p:cNvCxnSpPr>
            <a:endCxn id="9" idx="1"/>
          </p:cNvCxnSpPr>
          <p:nvPr/>
        </p:nvCxnSpPr>
        <p:spPr>
          <a:xfrm>
            <a:off x="2339752" y="4157092"/>
            <a:ext cx="2232248" cy="72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" idx="1"/>
          </p:cNvCxnSpPr>
          <p:nvPr/>
        </p:nvCxnSpPr>
        <p:spPr>
          <a:xfrm flipV="1">
            <a:off x="1835696" y="4517132"/>
            <a:ext cx="2736304" cy="7200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Statistisk uafhængighed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To kategoriske variable er </a:t>
            </a:r>
            <a:r>
              <a:rPr lang="da-DK" sz="2400" b="1" dirty="0" smtClean="0"/>
              <a:t>statistisk uafhængige</a:t>
            </a:r>
            <a:r>
              <a:rPr lang="da-DK" sz="2400" dirty="0" smtClean="0"/>
              <a:t>, hvis den betinget med den ene fordeling for anden er </a:t>
            </a:r>
          </a:p>
          <a:p>
            <a:endParaRPr lang="da-DK" sz="2400" dirty="0" smtClean="0"/>
          </a:p>
          <a:p>
            <a:r>
              <a:rPr lang="da-DK" sz="2400" b="1" dirty="0" smtClean="0"/>
              <a:t>Eksempel</a:t>
            </a:r>
            <a:r>
              <a:rPr lang="da-DK" sz="2400" dirty="0" smtClean="0"/>
              <a:t>: Køn og partiforhold er uafhængige, hvis andelen af hhv. demokrater, uafhængige og republikanere er den sammen blandt mænd og kvinder.</a:t>
            </a:r>
          </a:p>
          <a:p>
            <a:r>
              <a:rPr lang="da-DK" sz="2400" b="1" dirty="0" smtClean="0"/>
              <a:t>Eksempel</a:t>
            </a:r>
            <a:r>
              <a:rPr lang="da-DK" sz="2400" dirty="0" smtClean="0"/>
              <a:t>: Køn og partiforhold er uafhængige, hvis andelen af hhv. mænd og kvinder er den sammen blandt demokrater, uafhængige og republikanere.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6712818" cy="299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 på uafhængighed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400" b="1" dirty="0" smtClean="0"/>
              <a:t>Eksempel</a:t>
            </a:r>
            <a:endParaRPr lang="da-DK" sz="2400" dirty="0" smtClean="0"/>
          </a:p>
          <a:p>
            <a:pPr lvl="1"/>
            <a:r>
              <a:rPr lang="da-DK" sz="2400" dirty="0" smtClean="0"/>
              <a:t>Sammenhæng mellem race og partiforhold.</a:t>
            </a:r>
          </a:p>
          <a:p>
            <a:pPr lvl="1"/>
            <a:r>
              <a:rPr lang="da-DK" sz="2400" dirty="0" smtClean="0"/>
              <a:t>De to variable er </a:t>
            </a:r>
            <a:r>
              <a:rPr lang="da-DK" sz="2400" b="1" dirty="0" smtClean="0"/>
              <a:t>uafhængige</a:t>
            </a:r>
            <a:r>
              <a:rPr lang="da-DK" sz="2400" dirty="0" smtClean="0"/>
              <a:t>, da fordelingen blandt de tre politiske grupper er den samme for alle tre race-grupper.</a:t>
            </a:r>
            <a:endParaRPr lang="da-DK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 på uafhængighed (forts)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400" b="1" dirty="0" smtClean="0"/>
              <a:t>Eksempel</a:t>
            </a:r>
            <a:endParaRPr lang="da-DK" sz="2400" dirty="0" smtClean="0"/>
          </a:p>
          <a:p>
            <a:pPr lvl="1"/>
            <a:r>
              <a:rPr lang="da-DK" sz="2400" dirty="0" smtClean="0"/>
              <a:t>Sammenhæng mellem race og partiforhold.</a:t>
            </a:r>
          </a:p>
          <a:p>
            <a:pPr lvl="1"/>
            <a:r>
              <a:rPr lang="da-DK" sz="2400" dirty="0" smtClean="0"/>
              <a:t>De to variable er </a:t>
            </a:r>
            <a:r>
              <a:rPr lang="da-DK" sz="2400" b="1" dirty="0" smtClean="0"/>
              <a:t>uafhængige</a:t>
            </a:r>
            <a:r>
              <a:rPr lang="da-DK" sz="2400" dirty="0" smtClean="0"/>
              <a:t>, da fordelingen blandt de tre race-grupperer den samme for alle tre politiske grupper.</a:t>
            </a:r>
            <a:endParaRPr lang="da-DK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93715"/>
            <a:ext cx="6681110" cy="2943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Tilbage til Køn og Parti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Fordelingen opfylder ikke betingelsen for uafhængighed.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Men det er jo ”kun” data. Det ”rigtige” spørgsmål er: Er der uafhængighed i populationen. </a:t>
            </a:r>
          </a:p>
          <a:p>
            <a:r>
              <a:rPr lang="da-DK" sz="2400" dirty="0" smtClean="0"/>
              <a:t>Er afvigelsen fra uafhængighed i data, så stor at vi ikke tror på at der kan være uafhængighed i populationen?</a:t>
            </a:r>
            <a:endParaRPr lang="da-DK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6040701" cy="224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Symbol" pitchFamily="18" charset="2"/>
              </a:rPr>
              <a:t>c</a:t>
            </a:r>
            <a:r>
              <a:rPr lang="da-DK" baseline="30000" dirty="0" smtClean="0">
                <a:latin typeface="Symbol" pitchFamily="18" charset="2"/>
              </a:rPr>
              <a:t>2</a:t>
            </a:r>
            <a:r>
              <a:rPr lang="da-DK" dirty="0" smtClean="0"/>
              <a:t>-test af uafhængighed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To variable er uafhængige, hvis populations-fordelingen af den ene variabel er den samme uanset værdien af den anden. </a:t>
            </a:r>
          </a:p>
          <a:p>
            <a:endParaRPr lang="da-DK" sz="2400" dirty="0" smtClean="0"/>
          </a:p>
          <a:p>
            <a:r>
              <a:rPr lang="da-DK" sz="2400" dirty="0" smtClean="0"/>
              <a:t>Vi vil teste hypoteserne</a:t>
            </a:r>
          </a:p>
          <a:p>
            <a:pPr lvl="1"/>
            <a:r>
              <a:rPr lang="da-DK" sz="2400" dirty="0" smtClean="0"/>
              <a:t>H</a:t>
            </a:r>
            <a:r>
              <a:rPr lang="da-DK" sz="2400" baseline="-25000" dirty="0" smtClean="0"/>
              <a:t>0</a:t>
            </a:r>
            <a:r>
              <a:rPr lang="da-DK" sz="2400" dirty="0" smtClean="0"/>
              <a:t>: De to variable er statistisk uafhængige</a:t>
            </a:r>
          </a:p>
          <a:p>
            <a:pPr lvl="1"/>
            <a:r>
              <a:rPr lang="da-DK" sz="2400" dirty="0" smtClean="0"/>
              <a:t>H</a:t>
            </a:r>
            <a:r>
              <a:rPr lang="da-DK" sz="2400" baseline="-25000" dirty="0" smtClean="0"/>
              <a:t>1</a:t>
            </a:r>
            <a:r>
              <a:rPr lang="da-DK" sz="2400" dirty="0" smtClean="0"/>
              <a:t>: De to variable er statistisk afhængige</a:t>
            </a:r>
          </a:p>
          <a:p>
            <a:endParaRPr lang="da-DK" sz="2800" dirty="0" smtClean="0"/>
          </a:p>
          <a:p>
            <a:r>
              <a:rPr lang="da-DK" sz="2800" dirty="0" smtClean="0"/>
              <a:t>En </a:t>
            </a:r>
            <a:r>
              <a:rPr lang="da-DK" sz="2800" dirty="0" smtClean="0">
                <a:latin typeface="Symbol" pitchFamily="18" charset="2"/>
              </a:rPr>
              <a:t>c</a:t>
            </a:r>
            <a:r>
              <a:rPr lang="da-DK" sz="2800" baseline="30000" dirty="0" smtClean="0">
                <a:latin typeface="Symbol" pitchFamily="18" charset="2"/>
              </a:rPr>
              <a:t>2</a:t>
            </a:r>
            <a:r>
              <a:rPr lang="da-DK" sz="2800" dirty="0" smtClean="0"/>
              <a:t>-test sammenligner data med hvad vi ville ”forvente” hvis H</a:t>
            </a:r>
            <a:r>
              <a:rPr lang="da-DK" sz="2800" baseline="-25000" dirty="0" smtClean="0"/>
              <a:t>0</a:t>
            </a:r>
            <a:r>
              <a:rPr lang="da-DK" sz="2800" dirty="0" smtClean="0"/>
              <a:t> var sand.</a:t>
            </a:r>
            <a:endParaRPr lang="da-DK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M5lektion1">
  <a:themeElements>
    <a:clrScheme name="10203771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020377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203771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PM5lektion1</Template>
  <TotalTime>5432</TotalTime>
  <Words>1310</Words>
  <Application>Microsoft Office PowerPoint</Application>
  <PresentationFormat>On-screen Show (4:3)</PresentationFormat>
  <Paragraphs>288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PM5lektion1</vt:lpstr>
      <vt:lpstr>Ligning</vt:lpstr>
      <vt:lpstr>Anvendt Statistik Lektion 6</vt:lpstr>
      <vt:lpstr>Kontingenstabel</vt:lpstr>
      <vt:lpstr>Eksempel</vt:lpstr>
      <vt:lpstr>Relative fordeling</vt:lpstr>
      <vt:lpstr>Statistisk uafhængighed</vt:lpstr>
      <vt:lpstr>Eksempel på uafhængighed</vt:lpstr>
      <vt:lpstr>Eksempel på uafhængighed (forts)</vt:lpstr>
      <vt:lpstr>Tilbage til Køn og Parti</vt:lpstr>
      <vt:lpstr>c2-test af uafhængighed</vt:lpstr>
      <vt:lpstr>Forventede antal</vt:lpstr>
      <vt:lpstr>Forventede  antal</vt:lpstr>
      <vt:lpstr>c2-teststørrelse</vt:lpstr>
      <vt:lpstr>Eksempel</vt:lpstr>
      <vt:lpstr>c2-fordelingen</vt:lpstr>
      <vt:lpstr>c2-test og c2-fordeling</vt:lpstr>
      <vt:lpstr>Eksempel: Køn og partiforhold</vt:lpstr>
      <vt:lpstr>c2-test vha. tabel</vt:lpstr>
      <vt:lpstr>Krav til Stikprøvestørrelsen</vt:lpstr>
      <vt:lpstr>c2-test i SPSS : Input</vt:lpstr>
      <vt:lpstr>c2-test i SPSS : Output</vt:lpstr>
      <vt:lpstr>Frihedsgrader</vt:lpstr>
      <vt:lpstr>Residual: Motivation</vt:lpstr>
      <vt:lpstr>Residual</vt:lpstr>
      <vt:lpstr>Residual: Eksempel</vt:lpstr>
      <vt:lpstr>Grad af sammenhæng i 2x2 tabel</vt:lpstr>
      <vt:lpstr>Lille P-værdi betyder ikke stærk sammenhæng</vt:lpstr>
      <vt:lpstr>Uduelige piger… eller…? (based on a true story…)</vt:lpstr>
      <vt:lpstr>Stratificeret Analyse</vt:lpstr>
      <vt:lpstr>Simpsons Paradoks</vt:lpstr>
      <vt:lpstr>Stratificering i SPSS</vt:lpstr>
    </vt:vector>
  </TitlesOfParts>
  <Company>Aalborg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Anvendt Statistik Lektion 2</dc:title>
  <dc:creator>Kasper Klitgaard Berthelsen</dc:creator>
  <cp:lastModifiedBy>Kasper Klitgaard Berthelsen</cp:lastModifiedBy>
  <cp:revision>395</cp:revision>
  <dcterms:created xsi:type="dcterms:W3CDTF">2011-01-31T09:34:40Z</dcterms:created>
  <dcterms:modified xsi:type="dcterms:W3CDTF">2011-03-15T13:25:25Z</dcterms:modified>
</cp:coreProperties>
</file>