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60" r:id="rId4"/>
    <p:sldId id="261" r:id="rId5"/>
    <p:sldId id="262" r:id="rId6"/>
    <p:sldId id="273" r:id="rId7"/>
    <p:sldId id="274" r:id="rId8"/>
    <p:sldId id="275" r:id="rId9"/>
    <p:sldId id="276" r:id="rId10"/>
    <p:sldId id="277" r:id="rId11"/>
    <p:sldId id="263" r:id="rId12"/>
    <p:sldId id="265" r:id="rId13"/>
    <p:sldId id="264" r:id="rId14"/>
    <p:sldId id="290" r:id="rId15"/>
    <p:sldId id="266" r:id="rId16"/>
    <p:sldId id="267" r:id="rId17"/>
    <p:sldId id="268" r:id="rId18"/>
    <p:sldId id="288" r:id="rId19"/>
    <p:sldId id="269" r:id="rId20"/>
    <p:sldId id="278" r:id="rId21"/>
    <p:sldId id="270" r:id="rId22"/>
    <p:sldId id="272" r:id="rId23"/>
    <p:sldId id="280" r:id="rId24"/>
    <p:sldId id="283" r:id="rId25"/>
    <p:sldId id="281" r:id="rId26"/>
    <p:sldId id="285" r:id="rId27"/>
    <p:sldId id="282" r:id="rId28"/>
    <p:sldId id="286" r:id="rId29"/>
    <p:sldId id="287" r:id="rId30"/>
    <p:sldId id="284" r:id="rId31"/>
    <p:sldId id="291" r:id="rId32"/>
  </p:sldIdLst>
  <p:sldSz cx="9144000" cy="6858000" type="screen4x3"/>
  <p:notesSz cx="9928225" cy="679767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CCCC"/>
    <a:srgbClr val="FFCC00"/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7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271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271" y="6456218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054F372-D5CC-475F-9061-C9F4A56A4F84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AB63C-CBDA-4D9D-82BE-4AE3DE5FDE04}" type="datetimeFigureOut">
              <a:rPr lang="da-DK" smtClean="0"/>
              <a:pPr/>
              <a:t>27-04-2011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5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218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271" y="6456218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7563E-1F40-4998-980E-189B51882042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7563E-1F40-4998-980E-189B51882042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7563E-1F40-4998-980E-189B51882042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7563E-1F40-4998-980E-189B51882042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7563E-1F40-4998-980E-189B51882042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7563E-1F40-4998-980E-189B51882042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7563E-1F40-4998-980E-189B51882042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7563E-1F40-4998-980E-189B51882042}" type="slidenum">
              <a:rPr lang="da-DK" smtClean="0"/>
              <a:pPr/>
              <a:t>28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da-DK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da-DK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28ED839-C06E-4C10-B02E-DCEB40E8AA25}" type="slidenum">
              <a:rPr lang="da-DK" altLang="en-US"/>
              <a:pPr/>
              <a:t>‹#›</a:t>
            </a:fld>
            <a:endParaRPr lang="da-DK" altLang="en-US"/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75EBA-5789-4DE8-9EF0-E9F283998F92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697CE-C2A7-4F84-9223-3A6F8CA09F0E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37531-2427-4A42-9B0C-C07DF7498035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799A4-31BE-4638-9E0C-F48007CD8299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46A4A-344D-4944-813F-467A520B566C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C7CD1-8280-4F6C-AD78-A112486A679A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8F51E-74DB-4AD3-A07A-3D72E7475789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CFF8A-6072-421C-9C75-0335D873D5AF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1988B-9FFC-4876-9A5E-EAA8E0BDAB6D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F5D8E-91FB-431B-9B39-068984FBA47A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da-DK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da-DK" alt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da-DK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da-DK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59BB641D-BFBF-4186-8EB0-E44E617575B8}" type="slidenum">
              <a:rPr lang="da-DK" altLang="en-US"/>
              <a:pPr/>
              <a:t>‹#›</a:t>
            </a:fld>
            <a:endParaRPr lang="da-DK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26" Type="http://schemas.openxmlformats.org/officeDocument/2006/relationships/image" Target="../media/image60.png"/><Relationship Id="rId3" Type="http://schemas.openxmlformats.org/officeDocument/2006/relationships/image" Target="../media/image37.png"/><Relationship Id="rId21" Type="http://schemas.openxmlformats.org/officeDocument/2006/relationships/image" Target="../media/image55.png"/><Relationship Id="rId34" Type="http://schemas.openxmlformats.org/officeDocument/2006/relationships/image" Target="../media/image68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5" Type="http://schemas.openxmlformats.org/officeDocument/2006/relationships/image" Target="../media/image59.png"/><Relationship Id="rId33" Type="http://schemas.openxmlformats.org/officeDocument/2006/relationships/image" Target="../media/image67.png"/><Relationship Id="rId38" Type="http://schemas.openxmlformats.org/officeDocument/2006/relationships/image" Target="../media/image72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50.png"/><Relationship Id="rId20" Type="http://schemas.openxmlformats.org/officeDocument/2006/relationships/image" Target="../media/image54.png"/><Relationship Id="rId29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24" Type="http://schemas.openxmlformats.org/officeDocument/2006/relationships/image" Target="../media/image58.png"/><Relationship Id="rId32" Type="http://schemas.openxmlformats.org/officeDocument/2006/relationships/image" Target="../media/image66.png"/><Relationship Id="rId37" Type="http://schemas.openxmlformats.org/officeDocument/2006/relationships/image" Target="../media/image71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23" Type="http://schemas.openxmlformats.org/officeDocument/2006/relationships/image" Target="../media/image57.png"/><Relationship Id="rId28" Type="http://schemas.openxmlformats.org/officeDocument/2006/relationships/image" Target="../media/image62.png"/><Relationship Id="rId36" Type="http://schemas.openxmlformats.org/officeDocument/2006/relationships/image" Target="../media/image70.png"/><Relationship Id="rId10" Type="http://schemas.openxmlformats.org/officeDocument/2006/relationships/image" Target="../media/image44.png"/><Relationship Id="rId19" Type="http://schemas.openxmlformats.org/officeDocument/2006/relationships/image" Target="../media/image53.png"/><Relationship Id="rId31" Type="http://schemas.openxmlformats.org/officeDocument/2006/relationships/image" Target="../media/image65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Relationship Id="rId22" Type="http://schemas.openxmlformats.org/officeDocument/2006/relationships/image" Target="../media/image56.png"/><Relationship Id="rId27" Type="http://schemas.openxmlformats.org/officeDocument/2006/relationships/image" Target="../media/image61.png"/><Relationship Id="rId30" Type="http://schemas.openxmlformats.org/officeDocument/2006/relationships/image" Target="../media/image64.png"/><Relationship Id="rId35" Type="http://schemas.openxmlformats.org/officeDocument/2006/relationships/image" Target="../media/image6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Anvendt Statistik</a:t>
            </a:r>
            <a:br>
              <a:rPr lang="da-DK" dirty="0" smtClean="0"/>
            </a:br>
            <a:r>
              <a:rPr lang="da-DK" dirty="0" smtClean="0"/>
              <a:t>Lektion 7</a:t>
            </a:r>
            <a:endParaRPr lang="da-DK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Simpel Lineær Regression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8ED839-C06E-4C10-B02E-DCEB40E8AA25}" type="slidenum">
              <a:rPr lang="da-DK" altLang="en-US" smtClean="0"/>
              <a:pPr/>
              <a:t>1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Forudsætninger for SLR </a:t>
            </a:r>
            <a:r>
              <a:rPr lang="da-DK" sz="3000" smtClean="0"/>
              <a:t>(3/3)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571500" indent="-571500" eaLnBrk="1" hangingPunct="1"/>
            <a:r>
              <a:rPr lang="da-DK" sz="2200" dirty="0" err="1" smtClean="0"/>
              <a:t>Fejledene</a:t>
            </a:r>
            <a:r>
              <a:rPr lang="da-DK" sz="2200" dirty="0" smtClean="0"/>
              <a:t> </a:t>
            </a:r>
            <a:r>
              <a:rPr lang="el-GR" sz="2200" dirty="0" smtClean="0">
                <a:cs typeface="Arial" charset="0"/>
              </a:rPr>
              <a:t>ε</a:t>
            </a:r>
            <a:r>
              <a:rPr lang="da-DK" sz="2200" baseline="-25000" dirty="0" smtClean="0">
                <a:cs typeface="Arial" charset="0"/>
              </a:rPr>
              <a:t>i</a:t>
            </a:r>
            <a:r>
              <a:rPr lang="da-DK" sz="2200" dirty="0" smtClean="0">
                <a:cs typeface="Arial" charset="0"/>
              </a:rPr>
              <a:t> antages være uafhængige og normalfordelte med middelværdi 0 og konstant standardafvigelse </a:t>
            </a:r>
            <a:r>
              <a:rPr lang="el-GR" sz="2200" dirty="0" smtClean="0">
                <a:cs typeface="Arial" charset="0"/>
              </a:rPr>
              <a:t>σ</a:t>
            </a:r>
            <a:r>
              <a:rPr lang="da-DK" sz="2200" dirty="0" smtClean="0">
                <a:cs typeface="Arial" charset="0"/>
              </a:rPr>
              <a:t>.</a:t>
            </a:r>
          </a:p>
          <a:p>
            <a:pPr marL="571500" indent="-571500" eaLnBrk="1" hangingPunct="1"/>
            <a:r>
              <a:rPr lang="da-DK" sz="2200" b="1" u="sng" dirty="0" smtClean="0">
                <a:cs typeface="Arial" charset="0"/>
              </a:rPr>
              <a:t>Indledende tjek</a:t>
            </a:r>
            <a:r>
              <a:rPr lang="da-DK" sz="2200" u="sng" dirty="0" smtClean="0">
                <a:cs typeface="Arial" charset="0"/>
              </a:rPr>
              <a:t>:</a:t>
            </a:r>
            <a:r>
              <a:rPr lang="da-DK" sz="2200" dirty="0" smtClean="0">
                <a:cs typeface="Arial" charset="0"/>
              </a:rPr>
              <a:t> Se efter indlysende problemer i </a:t>
            </a:r>
            <a:r>
              <a:rPr lang="da-DK" sz="2200" dirty="0" err="1" smtClean="0">
                <a:cs typeface="Arial" charset="0"/>
              </a:rPr>
              <a:t>scatter</a:t>
            </a:r>
            <a:r>
              <a:rPr lang="da-DK" sz="2200" dirty="0" smtClean="0">
                <a:cs typeface="Arial" charset="0"/>
              </a:rPr>
              <a:t> plot af (</a:t>
            </a:r>
            <a:r>
              <a:rPr lang="da-DK" sz="2200" i="1" dirty="0" err="1" smtClean="0">
                <a:cs typeface="Arial" charset="0"/>
              </a:rPr>
              <a:t>x,y</a:t>
            </a:r>
            <a:r>
              <a:rPr lang="da-DK" sz="2200" dirty="0" smtClean="0">
                <a:cs typeface="Arial" charset="0"/>
              </a:rPr>
              <a:t>).</a:t>
            </a:r>
            <a:endParaRPr lang="el-GR" sz="2200" dirty="0" smtClean="0">
              <a:cs typeface="Arial" charset="0"/>
            </a:endParaRPr>
          </a:p>
          <a:p>
            <a:pPr marL="571500" indent="-571500" eaLnBrk="1" hangingPunct="1"/>
            <a:endParaRPr lang="da-DK" sz="2500" dirty="0" smtClean="0"/>
          </a:p>
        </p:txBody>
      </p:sp>
      <p:sp>
        <p:nvSpPr>
          <p:cNvPr id="5127" name="Line 4"/>
          <p:cNvSpPr>
            <a:spLocks noChangeShapeType="1"/>
          </p:cNvSpPr>
          <p:nvPr/>
        </p:nvSpPr>
        <p:spPr bwMode="auto">
          <a:xfrm>
            <a:off x="1308100" y="4179888"/>
            <a:ext cx="2160588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28" name="Line 5"/>
          <p:cNvSpPr>
            <a:spLocks noChangeShapeType="1"/>
          </p:cNvSpPr>
          <p:nvPr/>
        </p:nvSpPr>
        <p:spPr bwMode="auto">
          <a:xfrm flipV="1">
            <a:off x="1301750" y="2932113"/>
            <a:ext cx="0" cy="1254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29" name="Oval 6"/>
          <p:cNvSpPr>
            <a:spLocks noChangeArrowheads="1"/>
          </p:cNvSpPr>
          <p:nvPr/>
        </p:nvSpPr>
        <p:spPr bwMode="auto">
          <a:xfrm>
            <a:off x="2708275" y="3109913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30" name="Oval 7"/>
          <p:cNvSpPr>
            <a:spLocks noChangeArrowheads="1"/>
          </p:cNvSpPr>
          <p:nvPr/>
        </p:nvSpPr>
        <p:spPr bwMode="auto">
          <a:xfrm>
            <a:off x="1844675" y="3017838"/>
            <a:ext cx="49213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31" name="Oval 8"/>
          <p:cNvSpPr>
            <a:spLocks noChangeArrowheads="1"/>
          </p:cNvSpPr>
          <p:nvPr/>
        </p:nvSpPr>
        <p:spPr bwMode="auto">
          <a:xfrm>
            <a:off x="2001838" y="3079750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32" name="Oval 9"/>
          <p:cNvSpPr>
            <a:spLocks noChangeArrowheads="1"/>
          </p:cNvSpPr>
          <p:nvPr/>
        </p:nvSpPr>
        <p:spPr bwMode="auto">
          <a:xfrm>
            <a:off x="1570038" y="3114675"/>
            <a:ext cx="49212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33" name="Oval 10"/>
          <p:cNvSpPr>
            <a:spLocks noChangeArrowheads="1"/>
          </p:cNvSpPr>
          <p:nvPr/>
        </p:nvSpPr>
        <p:spPr bwMode="auto">
          <a:xfrm>
            <a:off x="1765300" y="3151188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34" name="Oval 11"/>
          <p:cNvSpPr>
            <a:spLocks noChangeArrowheads="1"/>
          </p:cNvSpPr>
          <p:nvPr/>
        </p:nvSpPr>
        <p:spPr bwMode="auto">
          <a:xfrm>
            <a:off x="1582738" y="3189288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35" name="Oval 12"/>
          <p:cNvSpPr>
            <a:spLocks noChangeArrowheads="1"/>
          </p:cNvSpPr>
          <p:nvPr/>
        </p:nvSpPr>
        <p:spPr bwMode="auto">
          <a:xfrm>
            <a:off x="1644650" y="3248025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36" name="Oval 13"/>
          <p:cNvSpPr>
            <a:spLocks noChangeArrowheads="1"/>
          </p:cNvSpPr>
          <p:nvPr/>
        </p:nvSpPr>
        <p:spPr bwMode="auto">
          <a:xfrm>
            <a:off x="1570038" y="3281363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37" name="Oval 14"/>
          <p:cNvSpPr>
            <a:spLocks noChangeArrowheads="1"/>
          </p:cNvSpPr>
          <p:nvPr/>
        </p:nvSpPr>
        <p:spPr bwMode="auto">
          <a:xfrm>
            <a:off x="1763713" y="3316288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38" name="Oval 15"/>
          <p:cNvSpPr>
            <a:spLocks noChangeArrowheads="1"/>
          </p:cNvSpPr>
          <p:nvPr/>
        </p:nvSpPr>
        <p:spPr bwMode="auto">
          <a:xfrm>
            <a:off x="1582738" y="3351213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39" name="Oval 16"/>
          <p:cNvSpPr>
            <a:spLocks noChangeArrowheads="1"/>
          </p:cNvSpPr>
          <p:nvPr/>
        </p:nvSpPr>
        <p:spPr bwMode="auto">
          <a:xfrm>
            <a:off x="1887538" y="3381375"/>
            <a:ext cx="5080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40" name="Oval 17"/>
          <p:cNvSpPr>
            <a:spLocks noChangeArrowheads="1"/>
          </p:cNvSpPr>
          <p:nvPr/>
        </p:nvSpPr>
        <p:spPr bwMode="auto">
          <a:xfrm>
            <a:off x="2006600" y="3416300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41" name="Oval 18"/>
          <p:cNvSpPr>
            <a:spLocks noChangeArrowheads="1"/>
          </p:cNvSpPr>
          <p:nvPr/>
        </p:nvSpPr>
        <p:spPr bwMode="auto">
          <a:xfrm>
            <a:off x="1839913" y="3452813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42" name="Oval 19"/>
          <p:cNvSpPr>
            <a:spLocks noChangeArrowheads="1"/>
          </p:cNvSpPr>
          <p:nvPr/>
        </p:nvSpPr>
        <p:spPr bwMode="auto">
          <a:xfrm>
            <a:off x="1925638" y="3486150"/>
            <a:ext cx="44450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43" name="Oval 20"/>
          <p:cNvSpPr>
            <a:spLocks noChangeArrowheads="1"/>
          </p:cNvSpPr>
          <p:nvPr/>
        </p:nvSpPr>
        <p:spPr bwMode="auto">
          <a:xfrm>
            <a:off x="2197100" y="351948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44" name="Oval 21"/>
          <p:cNvSpPr>
            <a:spLocks noChangeArrowheads="1"/>
          </p:cNvSpPr>
          <p:nvPr/>
        </p:nvSpPr>
        <p:spPr bwMode="auto">
          <a:xfrm>
            <a:off x="1631950" y="3546475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45" name="Oval 22"/>
          <p:cNvSpPr>
            <a:spLocks noChangeArrowheads="1"/>
          </p:cNvSpPr>
          <p:nvPr/>
        </p:nvSpPr>
        <p:spPr bwMode="auto">
          <a:xfrm>
            <a:off x="2030413" y="3582988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46" name="Oval 23"/>
          <p:cNvSpPr>
            <a:spLocks noChangeArrowheads="1"/>
          </p:cNvSpPr>
          <p:nvPr/>
        </p:nvSpPr>
        <p:spPr bwMode="auto">
          <a:xfrm>
            <a:off x="1663700" y="3617913"/>
            <a:ext cx="5556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47" name="Oval 24"/>
          <p:cNvSpPr>
            <a:spLocks noChangeArrowheads="1"/>
          </p:cNvSpPr>
          <p:nvPr/>
        </p:nvSpPr>
        <p:spPr bwMode="auto">
          <a:xfrm>
            <a:off x="2030413" y="365125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48" name="Oval 25"/>
          <p:cNvSpPr>
            <a:spLocks noChangeArrowheads="1"/>
          </p:cNvSpPr>
          <p:nvPr/>
        </p:nvSpPr>
        <p:spPr bwMode="auto">
          <a:xfrm>
            <a:off x="1754188" y="3686175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49" name="Oval 26"/>
          <p:cNvSpPr>
            <a:spLocks noChangeArrowheads="1"/>
          </p:cNvSpPr>
          <p:nvPr/>
        </p:nvSpPr>
        <p:spPr bwMode="auto">
          <a:xfrm>
            <a:off x="1903413" y="37163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50" name="Oval 27"/>
          <p:cNvSpPr>
            <a:spLocks noChangeArrowheads="1"/>
          </p:cNvSpPr>
          <p:nvPr/>
        </p:nvSpPr>
        <p:spPr bwMode="auto">
          <a:xfrm>
            <a:off x="1925638" y="3749675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51" name="Oval 28"/>
          <p:cNvSpPr>
            <a:spLocks noChangeArrowheads="1"/>
          </p:cNvSpPr>
          <p:nvPr/>
        </p:nvSpPr>
        <p:spPr bwMode="auto">
          <a:xfrm>
            <a:off x="1947863" y="3784600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52" name="Oval 29"/>
          <p:cNvSpPr>
            <a:spLocks noChangeArrowheads="1"/>
          </p:cNvSpPr>
          <p:nvPr/>
        </p:nvSpPr>
        <p:spPr bwMode="auto">
          <a:xfrm>
            <a:off x="1878013" y="3817938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53" name="Oval 30"/>
          <p:cNvSpPr>
            <a:spLocks noChangeArrowheads="1"/>
          </p:cNvSpPr>
          <p:nvPr/>
        </p:nvSpPr>
        <p:spPr bwMode="auto">
          <a:xfrm>
            <a:off x="1719263" y="3851275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54" name="Oval 31"/>
          <p:cNvSpPr>
            <a:spLocks noChangeArrowheads="1"/>
          </p:cNvSpPr>
          <p:nvPr/>
        </p:nvSpPr>
        <p:spPr bwMode="auto">
          <a:xfrm>
            <a:off x="1895475" y="388143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55" name="Oval 32"/>
          <p:cNvSpPr>
            <a:spLocks noChangeArrowheads="1"/>
          </p:cNvSpPr>
          <p:nvPr/>
        </p:nvSpPr>
        <p:spPr bwMode="auto">
          <a:xfrm>
            <a:off x="1781175" y="391636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56" name="Oval 33"/>
          <p:cNvSpPr>
            <a:spLocks noChangeArrowheads="1"/>
          </p:cNvSpPr>
          <p:nvPr/>
        </p:nvSpPr>
        <p:spPr bwMode="auto">
          <a:xfrm>
            <a:off x="1695450" y="3948113"/>
            <a:ext cx="47625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57" name="Oval 34"/>
          <p:cNvSpPr>
            <a:spLocks noChangeArrowheads="1"/>
          </p:cNvSpPr>
          <p:nvPr/>
        </p:nvSpPr>
        <p:spPr bwMode="auto">
          <a:xfrm>
            <a:off x="1895475" y="3983038"/>
            <a:ext cx="46038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58" name="Oval 35"/>
          <p:cNvSpPr>
            <a:spLocks noChangeArrowheads="1"/>
          </p:cNvSpPr>
          <p:nvPr/>
        </p:nvSpPr>
        <p:spPr bwMode="auto">
          <a:xfrm>
            <a:off x="3236913" y="3054350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59" name="Oval 36"/>
          <p:cNvSpPr>
            <a:spLocks noChangeArrowheads="1"/>
          </p:cNvSpPr>
          <p:nvPr/>
        </p:nvSpPr>
        <p:spPr bwMode="auto">
          <a:xfrm>
            <a:off x="3117850" y="3795713"/>
            <a:ext cx="49213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60" name="Oval 37"/>
          <p:cNvSpPr>
            <a:spLocks noChangeArrowheads="1"/>
          </p:cNvSpPr>
          <p:nvPr/>
        </p:nvSpPr>
        <p:spPr bwMode="auto">
          <a:xfrm>
            <a:off x="3076575" y="3632200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61" name="Oval 38"/>
          <p:cNvSpPr>
            <a:spLocks noChangeArrowheads="1"/>
          </p:cNvSpPr>
          <p:nvPr/>
        </p:nvSpPr>
        <p:spPr bwMode="auto">
          <a:xfrm>
            <a:off x="3032125" y="3700463"/>
            <a:ext cx="50800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62" name="Oval 39"/>
          <p:cNvSpPr>
            <a:spLocks noChangeArrowheads="1"/>
          </p:cNvSpPr>
          <p:nvPr/>
        </p:nvSpPr>
        <p:spPr bwMode="auto">
          <a:xfrm>
            <a:off x="2992438" y="3203575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63" name="Oval 40"/>
          <p:cNvSpPr>
            <a:spLocks noChangeArrowheads="1"/>
          </p:cNvSpPr>
          <p:nvPr/>
        </p:nvSpPr>
        <p:spPr bwMode="auto">
          <a:xfrm>
            <a:off x="2913063" y="3327400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64" name="Oval 41"/>
          <p:cNvSpPr>
            <a:spLocks noChangeArrowheads="1"/>
          </p:cNvSpPr>
          <p:nvPr/>
        </p:nvSpPr>
        <p:spPr bwMode="auto">
          <a:xfrm>
            <a:off x="2824163" y="3133725"/>
            <a:ext cx="53975" cy="428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65" name="Oval 42"/>
          <p:cNvSpPr>
            <a:spLocks noChangeArrowheads="1"/>
          </p:cNvSpPr>
          <p:nvPr/>
        </p:nvSpPr>
        <p:spPr bwMode="auto">
          <a:xfrm>
            <a:off x="2708275" y="3036888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66" name="Oval 43"/>
          <p:cNvSpPr>
            <a:spLocks noChangeArrowheads="1"/>
          </p:cNvSpPr>
          <p:nvPr/>
        </p:nvSpPr>
        <p:spPr bwMode="auto">
          <a:xfrm>
            <a:off x="2624138" y="3268663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67" name="Oval 44"/>
          <p:cNvSpPr>
            <a:spLocks noChangeArrowheads="1"/>
          </p:cNvSpPr>
          <p:nvPr/>
        </p:nvSpPr>
        <p:spPr bwMode="auto">
          <a:xfrm>
            <a:off x="2544763" y="3233738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68" name="Oval 45"/>
          <p:cNvSpPr>
            <a:spLocks noChangeArrowheads="1"/>
          </p:cNvSpPr>
          <p:nvPr/>
        </p:nvSpPr>
        <p:spPr bwMode="auto">
          <a:xfrm>
            <a:off x="2503488" y="3332163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69" name="Oval 46"/>
          <p:cNvSpPr>
            <a:spLocks noChangeArrowheads="1"/>
          </p:cNvSpPr>
          <p:nvPr/>
        </p:nvSpPr>
        <p:spPr bwMode="auto">
          <a:xfrm>
            <a:off x="2462213" y="31956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70" name="Oval 47"/>
          <p:cNvSpPr>
            <a:spLocks noChangeArrowheads="1"/>
          </p:cNvSpPr>
          <p:nvPr/>
        </p:nvSpPr>
        <p:spPr bwMode="auto">
          <a:xfrm>
            <a:off x="2420938" y="3262313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71" name="Oval 48"/>
          <p:cNvSpPr>
            <a:spLocks noChangeArrowheads="1"/>
          </p:cNvSpPr>
          <p:nvPr/>
        </p:nvSpPr>
        <p:spPr bwMode="auto">
          <a:xfrm>
            <a:off x="2376488" y="3489325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72" name="Oval 49"/>
          <p:cNvSpPr>
            <a:spLocks noChangeArrowheads="1"/>
          </p:cNvSpPr>
          <p:nvPr/>
        </p:nvSpPr>
        <p:spPr bwMode="auto">
          <a:xfrm>
            <a:off x="2341563" y="3024188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73" name="Oval 50"/>
          <p:cNvSpPr>
            <a:spLocks noChangeArrowheads="1"/>
          </p:cNvSpPr>
          <p:nvPr/>
        </p:nvSpPr>
        <p:spPr bwMode="auto">
          <a:xfrm>
            <a:off x="2297113" y="3348038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74" name="Oval 51"/>
          <p:cNvSpPr>
            <a:spLocks noChangeArrowheads="1"/>
          </p:cNvSpPr>
          <p:nvPr/>
        </p:nvSpPr>
        <p:spPr bwMode="auto">
          <a:xfrm>
            <a:off x="2257425" y="3054350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75" name="Oval 52"/>
          <p:cNvSpPr>
            <a:spLocks noChangeArrowheads="1"/>
          </p:cNvSpPr>
          <p:nvPr/>
        </p:nvSpPr>
        <p:spPr bwMode="auto">
          <a:xfrm>
            <a:off x="2214563" y="3348038"/>
            <a:ext cx="44450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76" name="Oval 53"/>
          <p:cNvSpPr>
            <a:spLocks noChangeArrowheads="1"/>
          </p:cNvSpPr>
          <p:nvPr/>
        </p:nvSpPr>
        <p:spPr bwMode="auto">
          <a:xfrm>
            <a:off x="2168525" y="3125788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77" name="Oval 54"/>
          <p:cNvSpPr>
            <a:spLocks noChangeArrowheads="1"/>
          </p:cNvSpPr>
          <p:nvPr/>
        </p:nvSpPr>
        <p:spPr bwMode="auto">
          <a:xfrm>
            <a:off x="2133600" y="3246438"/>
            <a:ext cx="5080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78" name="Oval 55"/>
          <p:cNvSpPr>
            <a:spLocks noChangeArrowheads="1"/>
          </p:cNvSpPr>
          <p:nvPr/>
        </p:nvSpPr>
        <p:spPr bwMode="auto">
          <a:xfrm>
            <a:off x="2189163" y="3822700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79" name="Oval 56"/>
          <p:cNvSpPr>
            <a:spLocks noChangeArrowheads="1"/>
          </p:cNvSpPr>
          <p:nvPr/>
        </p:nvSpPr>
        <p:spPr bwMode="auto">
          <a:xfrm>
            <a:off x="2051050" y="328136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80" name="Oval 57"/>
          <p:cNvSpPr>
            <a:spLocks noChangeArrowheads="1"/>
          </p:cNvSpPr>
          <p:nvPr/>
        </p:nvSpPr>
        <p:spPr bwMode="auto">
          <a:xfrm>
            <a:off x="2006600" y="3228975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81" name="Oval 58"/>
          <p:cNvSpPr>
            <a:spLocks noChangeArrowheads="1"/>
          </p:cNvSpPr>
          <p:nvPr/>
        </p:nvSpPr>
        <p:spPr bwMode="auto">
          <a:xfrm>
            <a:off x="1965325" y="3095625"/>
            <a:ext cx="5238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82" name="Oval 59"/>
          <p:cNvSpPr>
            <a:spLocks noChangeArrowheads="1"/>
          </p:cNvSpPr>
          <p:nvPr/>
        </p:nvSpPr>
        <p:spPr bwMode="auto">
          <a:xfrm>
            <a:off x="1931988" y="3240088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83" name="Oval 60"/>
          <p:cNvSpPr>
            <a:spLocks noChangeArrowheads="1"/>
          </p:cNvSpPr>
          <p:nvPr/>
        </p:nvSpPr>
        <p:spPr bwMode="auto">
          <a:xfrm>
            <a:off x="1887538" y="3148013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84" name="Oval 61"/>
          <p:cNvSpPr>
            <a:spLocks noChangeArrowheads="1"/>
          </p:cNvSpPr>
          <p:nvPr/>
        </p:nvSpPr>
        <p:spPr bwMode="auto">
          <a:xfrm>
            <a:off x="1844675" y="3076575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85" name="Oval 62"/>
          <p:cNvSpPr>
            <a:spLocks noChangeArrowheads="1"/>
          </p:cNvSpPr>
          <p:nvPr/>
        </p:nvSpPr>
        <p:spPr bwMode="auto">
          <a:xfrm>
            <a:off x="1803400" y="3240088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86" name="Oval 63"/>
          <p:cNvSpPr>
            <a:spLocks noChangeArrowheads="1"/>
          </p:cNvSpPr>
          <p:nvPr/>
        </p:nvSpPr>
        <p:spPr bwMode="auto">
          <a:xfrm>
            <a:off x="1760538" y="3106738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87" name="Oval 64"/>
          <p:cNvSpPr>
            <a:spLocks noChangeArrowheads="1"/>
          </p:cNvSpPr>
          <p:nvPr/>
        </p:nvSpPr>
        <p:spPr bwMode="auto">
          <a:xfrm>
            <a:off x="1725613" y="31956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88" name="Oval 65"/>
          <p:cNvSpPr>
            <a:spLocks noChangeArrowheads="1"/>
          </p:cNvSpPr>
          <p:nvPr/>
        </p:nvSpPr>
        <p:spPr bwMode="auto">
          <a:xfrm>
            <a:off x="1682750" y="3043238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89" name="Oval 66"/>
          <p:cNvSpPr>
            <a:spLocks noChangeArrowheads="1"/>
          </p:cNvSpPr>
          <p:nvPr/>
        </p:nvSpPr>
        <p:spPr bwMode="auto">
          <a:xfrm>
            <a:off x="3233738" y="3140075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90" name="Oval 67"/>
          <p:cNvSpPr>
            <a:spLocks noChangeArrowheads="1"/>
          </p:cNvSpPr>
          <p:nvPr/>
        </p:nvSpPr>
        <p:spPr bwMode="auto">
          <a:xfrm>
            <a:off x="3190875" y="3429000"/>
            <a:ext cx="44450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91" name="Oval 68"/>
          <p:cNvSpPr>
            <a:spLocks noChangeArrowheads="1"/>
          </p:cNvSpPr>
          <p:nvPr/>
        </p:nvSpPr>
        <p:spPr bwMode="auto">
          <a:xfrm>
            <a:off x="3146425" y="3355975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92" name="Oval 69"/>
          <p:cNvSpPr>
            <a:spLocks noChangeArrowheads="1"/>
          </p:cNvSpPr>
          <p:nvPr/>
        </p:nvSpPr>
        <p:spPr bwMode="auto">
          <a:xfrm>
            <a:off x="3106738" y="3203575"/>
            <a:ext cx="46037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93" name="Oval 70"/>
          <p:cNvSpPr>
            <a:spLocks noChangeArrowheads="1"/>
          </p:cNvSpPr>
          <p:nvPr/>
        </p:nvSpPr>
        <p:spPr bwMode="auto">
          <a:xfrm>
            <a:off x="2944813" y="357505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94" name="Oval 71"/>
          <p:cNvSpPr>
            <a:spLocks noChangeArrowheads="1"/>
          </p:cNvSpPr>
          <p:nvPr/>
        </p:nvSpPr>
        <p:spPr bwMode="auto">
          <a:xfrm>
            <a:off x="2901950" y="3140075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95" name="Oval 72"/>
          <p:cNvSpPr>
            <a:spLocks noChangeArrowheads="1"/>
          </p:cNvSpPr>
          <p:nvPr/>
        </p:nvSpPr>
        <p:spPr bwMode="auto">
          <a:xfrm>
            <a:off x="2865438" y="3700463"/>
            <a:ext cx="46037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96" name="Oval 73"/>
          <p:cNvSpPr>
            <a:spLocks noChangeArrowheads="1"/>
          </p:cNvSpPr>
          <p:nvPr/>
        </p:nvSpPr>
        <p:spPr bwMode="auto">
          <a:xfrm>
            <a:off x="2822575" y="3348038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97" name="Oval 74"/>
          <p:cNvSpPr>
            <a:spLocks noChangeArrowheads="1"/>
          </p:cNvSpPr>
          <p:nvPr/>
        </p:nvSpPr>
        <p:spPr bwMode="auto">
          <a:xfrm>
            <a:off x="2779713" y="3513138"/>
            <a:ext cx="49212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98" name="Oval 75"/>
          <p:cNvSpPr>
            <a:spLocks noChangeArrowheads="1"/>
          </p:cNvSpPr>
          <p:nvPr/>
        </p:nvSpPr>
        <p:spPr bwMode="auto">
          <a:xfrm>
            <a:off x="2740025" y="33607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199" name="Oval 76"/>
          <p:cNvSpPr>
            <a:spLocks noChangeArrowheads="1"/>
          </p:cNvSpPr>
          <p:nvPr/>
        </p:nvSpPr>
        <p:spPr bwMode="auto">
          <a:xfrm>
            <a:off x="2660650" y="3413125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00" name="Oval 77"/>
          <p:cNvSpPr>
            <a:spLocks noChangeArrowheads="1"/>
          </p:cNvSpPr>
          <p:nvPr/>
        </p:nvSpPr>
        <p:spPr bwMode="auto">
          <a:xfrm>
            <a:off x="2617788" y="3348038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01" name="Oval 78"/>
          <p:cNvSpPr>
            <a:spLocks noChangeArrowheads="1"/>
          </p:cNvSpPr>
          <p:nvPr/>
        </p:nvSpPr>
        <p:spPr bwMode="auto">
          <a:xfrm>
            <a:off x="2571750" y="3644900"/>
            <a:ext cx="5397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02" name="Oval 79"/>
          <p:cNvSpPr>
            <a:spLocks noChangeArrowheads="1"/>
          </p:cNvSpPr>
          <p:nvPr/>
        </p:nvSpPr>
        <p:spPr bwMode="auto">
          <a:xfrm>
            <a:off x="2532063" y="33607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03" name="Oval 80"/>
          <p:cNvSpPr>
            <a:spLocks noChangeArrowheads="1"/>
          </p:cNvSpPr>
          <p:nvPr/>
        </p:nvSpPr>
        <p:spPr bwMode="auto">
          <a:xfrm>
            <a:off x="2498725" y="3609975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04" name="Oval 81"/>
          <p:cNvSpPr>
            <a:spLocks noChangeArrowheads="1"/>
          </p:cNvSpPr>
          <p:nvPr/>
        </p:nvSpPr>
        <p:spPr bwMode="auto">
          <a:xfrm>
            <a:off x="2455863" y="3705225"/>
            <a:ext cx="44450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05" name="Oval 82"/>
          <p:cNvSpPr>
            <a:spLocks noChangeArrowheads="1"/>
          </p:cNvSpPr>
          <p:nvPr/>
        </p:nvSpPr>
        <p:spPr bwMode="auto">
          <a:xfrm>
            <a:off x="2413000" y="3570288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06" name="Oval 83"/>
          <p:cNvSpPr>
            <a:spLocks noChangeArrowheads="1"/>
          </p:cNvSpPr>
          <p:nvPr/>
        </p:nvSpPr>
        <p:spPr bwMode="auto">
          <a:xfrm>
            <a:off x="2371725" y="3638550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07" name="Oval 84"/>
          <p:cNvSpPr>
            <a:spLocks noChangeArrowheads="1"/>
          </p:cNvSpPr>
          <p:nvPr/>
        </p:nvSpPr>
        <p:spPr bwMode="auto">
          <a:xfrm>
            <a:off x="2327275" y="3862388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08" name="Oval 85"/>
          <p:cNvSpPr>
            <a:spLocks noChangeArrowheads="1"/>
          </p:cNvSpPr>
          <p:nvPr/>
        </p:nvSpPr>
        <p:spPr bwMode="auto">
          <a:xfrm>
            <a:off x="2292350" y="3402013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09" name="Oval 86"/>
          <p:cNvSpPr>
            <a:spLocks noChangeArrowheads="1"/>
          </p:cNvSpPr>
          <p:nvPr/>
        </p:nvSpPr>
        <p:spPr bwMode="auto">
          <a:xfrm>
            <a:off x="2249488" y="3725863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10" name="Oval 87"/>
          <p:cNvSpPr>
            <a:spLocks noChangeArrowheads="1"/>
          </p:cNvSpPr>
          <p:nvPr/>
        </p:nvSpPr>
        <p:spPr bwMode="auto">
          <a:xfrm>
            <a:off x="2581275" y="3540125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11" name="Oval 88"/>
          <p:cNvSpPr>
            <a:spLocks noChangeArrowheads="1"/>
          </p:cNvSpPr>
          <p:nvPr/>
        </p:nvSpPr>
        <p:spPr bwMode="auto">
          <a:xfrm>
            <a:off x="2165350" y="372586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12" name="Oval 89"/>
          <p:cNvSpPr>
            <a:spLocks noChangeArrowheads="1"/>
          </p:cNvSpPr>
          <p:nvPr/>
        </p:nvSpPr>
        <p:spPr bwMode="auto">
          <a:xfrm>
            <a:off x="2124075" y="3502025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13" name="Oval 90"/>
          <p:cNvSpPr>
            <a:spLocks noChangeArrowheads="1"/>
          </p:cNvSpPr>
          <p:nvPr/>
        </p:nvSpPr>
        <p:spPr bwMode="auto">
          <a:xfrm>
            <a:off x="2081213" y="3619500"/>
            <a:ext cx="539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14" name="Oval 91"/>
          <p:cNvSpPr>
            <a:spLocks noChangeArrowheads="1"/>
          </p:cNvSpPr>
          <p:nvPr/>
        </p:nvSpPr>
        <p:spPr bwMode="auto">
          <a:xfrm>
            <a:off x="2043113" y="3638550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15" name="Oval 92"/>
          <p:cNvSpPr>
            <a:spLocks noChangeArrowheads="1"/>
          </p:cNvSpPr>
          <p:nvPr/>
        </p:nvSpPr>
        <p:spPr bwMode="auto">
          <a:xfrm>
            <a:off x="2001838" y="3656013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16" name="Oval 93"/>
          <p:cNvSpPr>
            <a:spLocks noChangeArrowheads="1"/>
          </p:cNvSpPr>
          <p:nvPr/>
        </p:nvSpPr>
        <p:spPr bwMode="auto">
          <a:xfrm>
            <a:off x="1958975" y="3603625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17" name="Oval 94"/>
          <p:cNvSpPr>
            <a:spLocks noChangeArrowheads="1"/>
          </p:cNvSpPr>
          <p:nvPr/>
        </p:nvSpPr>
        <p:spPr bwMode="auto">
          <a:xfrm>
            <a:off x="1914525" y="3473450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18" name="Oval 95"/>
          <p:cNvSpPr>
            <a:spLocks noChangeArrowheads="1"/>
          </p:cNvSpPr>
          <p:nvPr/>
        </p:nvSpPr>
        <p:spPr bwMode="auto">
          <a:xfrm>
            <a:off x="1878013" y="3613150"/>
            <a:ext cx="5238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19" name="Oval 96"/>
          <p:cNvSpPr>
            <a:spLocks noChangeArrowheads="1"/>
          </p:cNvSpPr>
          <p:nvPr/>
        </p:nvSpPr>
        <p:spPr bwMode="auto">
          <a:xfrm>
            <a:off x="1839913" y="3524250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20" name="Oval 97"/>
          <p:cNvSpPr>
            <a:spLocks noChangeArrowheads="1"/>
          </p:cNvSpPr>
          <p:nvPr/>
        </p:nvSpPr>
        <p:spPr bwMode="auto">
          <a:xfrm>
            <a:off x="1795463" y="3454400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21" name="Oval 98"/>
          <p:cNvSpPr>
            <a:spLocks noChangeArrowheads="1"/>
          </p:cNvSpPr>
          <p:nvPr/>
        </p:nvSpPr>
        <p:spPr bwMode="auto">
          <a:xfrm>
            <a:off x="1754188" y="3613150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22" name="Oval 99"/>
          <p:cNvSpPr>
            <a:spLocks noChangeArrowheads="1"/>
          </p:cNvSpPr>
          <p:nvPr/>
        </p:nvSpPr>
        <p:spPr bwMode="auto">
          <a:xfrm>
            <a:off x="1709738" y="3486150"/>
            <a:ext cx="47625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23" name="Oval 100"/>
          <p:cNvSpPr>
            <a:spLocks noChangeArrowheads="1"/>
          </p:cNvSpPr>
          <p:nvPr/>
        </p:nvSpPr>
        <p:spPr bwMode="auto">
          <a:xfrm>
            <a:off x="1676400" y="3570288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24" name="Oval 101"/>
          <p:cNvSpPr>
            <a:spLocks noChangeArrowheads="1"/>
          </p:cNvSpPr>
          <p:nvPr/>
        </p:nvSpPr>
        <p:spPr bwMode="auto">
          <a:xfrm>
            <a:off x="1633538" y="3417888"/>
            <a:ext cx="49212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25" name="Oval 102"/>
          <p:cNvSpPr>
            <a:spLocks noChangeArrowheads="1"/>
          </p:cNvSpPr>
          <p:nvPr/>
        </p:nvSpPr>
        <p:spPr bwMode="auto">
          <a:xfrm>
            <a:off x="3541713" y="2997200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26" name="Oval 103"/>
          <p:cNvSpPr>
            <a:spLocks noChangeArrowheads="1"/>
          </p:cNvSpPr>
          <p:nvPr/>
        </p:nvSpPr>
        <p:spPr bwMode="auto">
          <a:xfrm>
            <a:off x="2916238" y="3032125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27" name="Oval 104"/>
          <p:cNvSpPr>
            <a:spLocks noChangeArrowheads="1"/>
          </p:cNvSpPr>
          <p:nvPr/>
        </p:nvSpPr>
        <p:spPr bwMode="auto">
          <a:xfrm>
            <a:off x="2386013" y="3067050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28" name="Oval 105"/>
          <p:cNvSpPr>
            <a:spLocks noChangeArrowheads="1"/>
          </p:cNvSpPr>
          <p:nvPr/>
        </p:nvSpPr>
        <p:spPr bwMode="auto">
          <a:xfrm>
            <a:off x="3073400" y="3097213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29" name="Oval 106"/>
          <p:cNvSpPr>
            <a:spLocks noChangeArrowheads="1"/>
          </p:cNvSpPr>
          <p:nvPr/>
        </p:nvSpPr>
        <p:spPr bwMode="auto">
          <a:xfrm>
            <a:off x="2640013" y="3132138"/>
            <a:ext cx="5238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30" name="Oval 107"/>
          <p:cNvSpPr>
            <a:spLocks noChangeArrowheads="1"/>
          </p:cNvSpPr>
          <p:nvPr/>
        </p:nvSpPr>
        <p:spPr bwMode="auto">
          <a:xfrm>
            <a:off x="2843213" y="316865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31" name="Oval 108"/>
          <p:cNvSpPr>
            <a:spLocks noChangeArrowheads="1"/>
          </p:cNvSpPr>
          <p:nvPr/>
        </p:nvSpPr>
        <p:spPr bwMode="auto">
          <a:xfrm>
            <a:off x="2659063" y="3203575"/>
            <a:ext cx="47625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32" name="Oval 109"/>
          <p:cNvSpPr>
            <a:spLocks noChangeArrowheads="1"/>
          </p:cNvSpPr>
          <p:nvPr/>
        </p:nvSpPr>
        <p:spPr bwMode="auto">
          <a:xfrm>
            <a:off x="2720975" y="3265488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33" name="Oval 110"/>
          <p:cNvSpPr>
            <a:spLocks noChangeArrowheads="1"/>
          </p:cNvSpPr>
          <p:nvPr/>
        </p:nvSpPr>
        <p:spPr bwMode="auto">
          <a:xfrm>
            <a:off x="2640013" y="3298825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34" name="Oval 111"/>
          <p:cNvSpPr>
            <a:spLocks noChangeArrowheads="1"/>
          </p:cNvSpPr>
          <p:nvPr/>
        </p:nvSpPr>
        <p:spPr bwMode="auto">
          <a:xfrm>
            <a:off x="3003550" y="3332163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35" name="Oval 112"/>
          <p:cNvSpPr>
            <a:spLocks noChangeArrowheads="1"/>
          </p:cNvSpPr>
          <p:nvPr/>
        </p:nvSpPr>
        <p:spPr bwMode="auto">
          <a:xfrm>
            <a:off x="3440113" y="3590925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36" name="Oval 113"/>
          <p:cNvSpPr>
            <a:spLocks noChangeArrowheads="1"/>
          </p:cNvSpPr>
          <p:nvPr/>
        </p:nvSpPr>
        <p:spPr bwMode="auto">
          <a:xfrm>
            <a:off x="2962275" y="3395663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37" name="Oval 114"/>
          <p:cNvSpPr>
            <a:spLocks noChangeArrowheads="1"/>
          </p:cNvSpPr>
          <p:nvPr/>
        </p:nvSpPr>
        <p:spPr bwMode="auto">
          <a:xfrm>
            <a:off x="3084513" y="3432175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38" name="Oval 115"/>
          <p:cNvSpPr>
            <a:spLocks noChangeArrowheads="1"/>
          </p:cNvSpPr>
          <p:nvPr/>
        </p:nvSpPr>
        <p:spPr bwMode="auto">
          <a:xfrm>
            <a:off x="2913063" y="3467100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39" name="Oval 116"/>
          <p:cNvSpPr>
            <a:spLocks noChangeArrowheads="1"/>
          </p:cNvSpPr>
          <p:nvPr/>
        </p:nvSpPr>
        <p:spPr bwMode="auto">
          <a:xfrm>
            <a:off x="2997200" y="3502025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40" name="Oval 117"/>
          <p:cNvSpPr>
            <a:spLocks noChangeArrowheads="1"/>
          </p:cNvSpPr>
          <p:nvPr/>
        </p:nvSpPr>
        <p:spPr bwMode="auto">
          <a:xfrm>
            <a:off x="3276600" y="3533775"/>
            <a:ext cx="412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41" name="Oval 118"/>
          <p:cNvSpPr>
            <a:spLocks noChangeArrowheads="1"/>
          </p:cNvSpPr>
          <p:nvPr/>
        </p:nvSpPr>
        <p:spPr bwMode="auto">
          <a:xfrm>
            <a:off x="2708275" y="3563938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42" name="Oval 119"/>
          <p:cNvSpPr>
            <a:spLocks noChangeArrowheads="1"/>
          </p:cNvSpPr>
          <p:nvPr/>
        </p:nvSpPr>
        <p:spPr bwMode="auto">
          <a:xfrm>
            <a:off x="3106738" y="3598863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43" name="Oval 120"/>
          <p:cNvSpPr>
            <a:spLocks noChangeArrowheads="1"/>
          </p:cNvSpPr>
          <p:nvPr/>
        </p:nvSpPr>
        <p:spPr bwMode="auto">
          <a:xfrm>
            <a:off x="2741613" y="3632200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44" name="Oval 121"/>
          <p:cNvSpPr>
            <a:spLocks noChangeArrowheads="1"/>
          </p:cNvSpPr>
          <p:nvPr/>
        </p:nvSpPr>
        <p:spPr bwMode="auto">
          <a:xfrm>
            <a:off x="3106738" y="3665538"/>
            <a:ext cx="46037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45" name="Oval 122"/>
          <p:cNvSpPr>
            <a:spLocks noChangeArrowheads="1"/>
          </p:cNvSpPr>
          <p:nvPr/>
        </p:nvSpPr>
        <p:spPr bwMode="auto">
          <a:xfrm>
            <a:off x="2824163" y="3700463"/>
            <a:ext cx="5397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46" name="Oval 123"/>
          <p:cNvSpPr>
            <a:spLocks noChangeArrowheads="1"/>
          </p:cNvSpPr>
          <p:nvPr/>
        </p:nvSpPr>
        <p:spPr bwMode="auto">
          <a:xfrm>
            <a:off x="2981325" y="3732213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47" name="Oval 124"/>
          <p:cNvSpPr>
            <a:spLocks noChangeArrowheads="1"/>
          </p:cNvSpPr>
          <p:nvPr/>
        </p:nvSpPr>
        <p:spPr bwMode="auto">
          <a:xfrm>
            <a:off x="2997200" y="3765550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48" name="Oval 125"/>
          <p:cNvSpPr>
            <a:spLocks noChangeArrowheads="1"/>
          </p:cNvSpPr>
          <p:nvPr/>
        </p:nvSpPr>
        <p:spPr bwMode="auto">
          <a:xfrm>
            <a:off x="3021013" y="3802063"/>
            <a:ext cx="49212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49" name="Oval 126"/>
          <p:cNvSpPr>
            <a:spLocks noChangeArrowheads="1"/>
          </p:cNvSpPr>
          <p:nvPr/>
        </p:nvSpPr>
        <p:spPr bwMode="auto">
          <a:xfrm>
            <a:off x="2957513" y="3833813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50" name="Oval 127"/>
          <p:cNvSpPr>
            <a:spLocks noChangeArrowheads="1"/>
          </p:cNvSpPr>
          <p:nvPr/>
        </p:nvSpPr>
        <p:spPr bwMode="auto">
          <a:xfrm>
            <a:off x="2792413" y="3868738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51" name="Oval 128"/>
          <p:cNvSpPr>
            <a:spLocks noChangeArrowheads="1"/>
          </p:cNvSpPr>
          <p:nvPr/>
        </p:nvSpPr>
        <p:spPr bwMode="auto">
          <a:xfrm>
            <a:off x="2970213" y="3895725"/>
            <a:ext cx="49212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52" name="Oval 129"/>
          <p:cNvSpPr>
            <a:spLocks noChangeArrowheads="1"/>
          </p:cNvSpPr>
          <p:nvPr/>
        </p:nvSpPr>
        <p:spPr bwMode="auto">
          <a:xfrm>
            <a:off x="2855913" y="3930650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53" name="Oval 130"/>
          <p:cNvSpPr>
            <a:spLocks noChangeArrowheads="1"/>
          </p:cNvSpPr>
          <p:nvPr/>
        </p:nvSpPr>
        <p:spPr bwMode="auto">
          <a:xfrm>
            <a:off x="2774950" y="3967163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54" name="Oval 131"/>
          <p:cNvSpPr>
            <a:spLocks noChangeArrowheads="1"/>
          </p:cNvSpPr>
          <p:nvPr/>
        </p:nvSpPr>
        <p:spPr bwMode="auto">
          <a:xfrm>
            <a:off x="2540000" y="2992438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55" name="Oval 132"/>
          <p:cNvSpPr>
            <a:spLocks noChangeArrowheads="1"/>
          </p:cNvSpPr>
          <p:nvPr/>
        </p:nvSpPr>
        <p:spPr bwMode="auto">
          <a:xfrm>
            <a:off x="2006600" y="3027363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56" name="Oval 133"/>
          <p:cNvSpPr>
            <a:spLocks noChangeArrowheads="1"/>
          </p:cNvSpPr>
          <p:nvPr/>
        </p:nvSpPr>
        <p:spPr bwMode="auto">
          <a:xfrm>
            <a:off x="2693988" y="3057525"/>
            <a:ext cx="5397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57" name="Oval 134"/>
          <p:cNvSpPr>
            <a:spLocks noChangeArrowheads="1"/>
          </p:cNvSpPr>
          <p:nvPr/>
        </p:nvSpPr>
        <p:spPr bwMode="auto">
          <a:xfrm>
            <a:off x="2263775" y="3089275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58" name="Oval 135"/>
          <p:cNvSpPr>
            <a:spLocks noChangeArrowheads="1"/>
          </p:cNvSpPr>
          <p:nvPr/>
        </p:nvSpPr>
        <p:spPr bwMode="auto">
          <a:xfrm>
            <a:off x="2466975" y="3125788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59" name="Oval 136"/>
          <p:cNvSpPr>
            <a:spLocks noChangeArrowheads="1"/>
          </p:cNvSpPr>
          <p:nvPr/>
        </p:nvSpPr>
        <p:spPr bwMode="auto">
          <a:xfrm>
            <a:off x="2276475" y="3162300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60" name="Oval 137"/>
          <p:cNvSpPr>
            <a:spLocks noChangeArrowheads="1"/>
          </p:cNvSpPr>
          <p:nvPr/>
        </p:nvSpPr>
        <p:spPr bwMode="auto">
          <a:xfrm>
            <a:off x="2341563" y="322580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61" name="Oval 138"/>
          <p:cNvSpPr>
            <a:spLocks noChangeArrowheads="1"/>
          </p:cNvSpPr>
          <p:nvPr/>
        </p:nvSpPr>
        <p:spPr bwMode="auto">
          <a:xfrm>
            <a:off x="2263775" y="3259138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62" name="Oval 139"/>
          <p:cNvSpPr>
            <a:spLocks noChangeArrowheads="1"/>
          </p:cNvSpPr>
          <p:nvPr/>
        </p:nvSpPr>
        <p:spPr bwMode="auto">
          <a:xfrm>
            <a:off x="2628900" y="3292475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63" name="Oval 140"/>
          <p:cNvSpPr>
            <a:spLocks noChangeArrowheads="1"/>
          </p:cNvSpPr>
          <p:nvPr/>
        </p:nvSpPr>
        <p:spPr bwMode="auto">
          <a:xfrm>
            <a:off x="2197100" y="3375025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64" name="Oval 141"/>
          <p:cNvSpPr>
            <a:spLocks noChangeArrowheads="1"/>
          </p:cNvSpPr>
          <p:nvPr/>
        </p:nvSpPr>
        <p:spPr bwMode="auto">
          <a:xfrm>
            <a:off x="3228975" y="392271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65" name="Oval 142"/>
          <p:cNvSpPr>
            <a:spLocks noChangeArrowheads="1"/>
          </p:cNvSpPr>
          <p:nvPr/>
        </p:nvSpPr>
        <p:spPr bwMode="auto">
          <a:xfrm>
            <a:off x="2705100" y="3390900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66" name="Oval 143"/>
          <p:cNvSpPr>
            <a:spLocks noChangeArrowheads="1"/>
          </p:cNvSpPr>
          <p:nvPr/>
        </p:nvSpPr>
        <p:spPr bwMode="auto">
          <a:xfrm>
            <a:off x="2532063" y="3425825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67" name="Oval 144"/>
          <p:cNvSpPr>
            <a:spLocks noChangeArrowheads="1"/>
          </p:cNvSpPr>
          <p:nvPr/>
        </p:nvSpPr>
        <p:spPr bwMode="auto">
          <a:xfrm>
            <a:off x="2619375" y="3460750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68" name="Oval 145"/>
          <p:cNvSpPr>
            <a:spLocks noChangeArrowheads="1"/>
          </p:cNvSpPr>
          <p:nvPr/>
        </p:nvSpPr>
        <p:spPr bwMode="auto">
          <a:xfrm>
            <a:off x="2895600" y="3495675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69" name="Oval 146"/>
          <p:cNvSpPr>
            <a:spLocks noChangeArrowheads="1"/>
          </p:cNvSpPr>
          <p:nvPr/>
        </p:nvSpPr>
        <p:spPr bwMode="auto">
          <a:xfrm>
            <a:off x="2328863" y="352425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70" name="Oval 147"/>
          <p:cNvSpPr>
            <a:spLocks noChangeArrowheads="1"/>
          </p:cNvSpPr>
          <p:nvPr/>
        </p:nvSpPr>
        <p:spPr bwMode="auto">
          <a:xfrm>
            <a:off x="2724150" y="3559175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71" name="Oval 148"/>
          <p:cNvSpPr>
            <a:spLocks noChangeArrowheads="1"/>
          </p:cNvSpPr>
          <p:nvPr/>
        </p:nvSpPr>
        <p:spPr bwMode="auto">
          <a:xfrm>
            <a:off x="2365375" y="3592513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72" name="Oval 149"/>
          <p:cNvSpPr>
            <a:spLocks noChangeArrowheads="1"/>
          </p:cNvSpPr>
          <p:nvPr/>
        </p:nvSpPr>
        <p:spPr bwMode="auto">
          <a:xfrm>
            <a:off x="2724150" y="3627438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73" name="Oval 150"/>
          <p:cNvSpPr>
            <a:spLocks noChangeArrowheads="1"/>
          </p:cNvSpPr>
          <p:nvPr/>
        </p:nvSpPr>
        <p:spPr bwMode="auto">
          <a:xfrm>
            <a:off x="2452688" y="3662363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74" name="Oval 151"/>
          <p:cNvSpPr>
            <a:spLocks noChangeArrowheads="1"/>
          </p:cNvSpPr>
          <p:nvPr/>
        </p:nvSpPr>
        <p:spPr bwMode="auto">
          <a:xfrm>
            <a:off x="2600325" y="3689350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75" name="Oval 152"/>
          <p:cNvSpPr>
            <a:spLocks noChangeArrowheads="1"/>
          </p:cNvSpPr>
          <p:nvPr/>
        </p:nvSpPr>
        <p:spPr bwMode="auto">
          <a:xfrm>
            <a:off x="2619375" y="3725863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76" name="Oval 153"/>
          <p:cNvSpPr>
            <a:spLocks noChangeArrowheads="1"/>
          </p:cNvSpPr>
          <p:nvPr/>
        </p:nvSpPr>
        <p:spPr bwMode="auto">
          <a:xfrm>
            <a:off x="2640013" y="3760788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77" name="Oval 154"/>
          <p:cNvSpPr>
            <a:spLocks noChangeArrowheads="1"/>
          </p:cNvSpPr>
          <p:nvPr/>
        </p:nvSpPr>
        <p:spPr bwMode="auto">
          <a:xfrm>
            <a:off x="2579688" y="3795713"/>
            <a:ext cx="47625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78" name="Oval 155"/>
          <p:cNvSpPr>
            <a:spLocks noChangeArrowheads="1"/>
          </p:cNvSpPr>
          <p:nvPr/>
        </p:nvSpPr>
        <p:spPr bwMode="auto">
          <a:xfrm>
            <a:off x="2413000" y="3829050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79" name="Oval 156"/>
          <p:cNvSpPr>
            <a:spLocks noChangeArrowheads="1"/>
          </p:cNvSpPr>
          <p:nvPr/>
        </p:nvSpPr>
        <p:spPr bwMode="auto">
          <a:xfrm>
            <a:off x="2592388" y="3857625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80" name="Oval 157"/>
          <p:cNvSpPr>
            <a:spLocks noChangeArrowheads="1"/>
          </p:cNvSpPr>
          <p:nvPr/>
        </p:nvSpPr>
        <p:spPr bwMode="auto">
          <a:xfrm>
            <a:off x="2479675" y="3890963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81" name="Oval 158"/>
          <p:cNvSpPr>
            <a:spLocks noChangeArrowheads="1"/>
          </p:cNvSpPr>
          <p:nvPr/>
        </p:nvSpPr>
        <p:spPr bwMode="auto">
          <a:xfrm>
            <a:off x="2389188" y="3927475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82" name="Oval 159"/>
          <p:cNvSpPr>
            <a:spLocks noChangeArrowheads="1"/>
          </p:cNvSpPr>
          <p:nvPr/>
        </p:nvSpPr>
        <p:spPr bwMode="auto">
          <a:xfrm>
            <a:off x="2592388" y="3962400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83" name="Oval 160"/>
          <p:cNvSpPr>
            <a:spLocks noChangeArrowheads="1"/>
          </p:cNvSpPr>
          <p:nvPr/>
        </p:nvSpPr>
        <p:spPr bwMode="auto">
          <a:xfrm>
            <a:off x="3548063" y="3309938"/>
            <a:ext cx="5556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84" name="Oval 161"/>
          <p:cNvSpPr>
            <a:spLocks noChangeArrowheads="1"/>
          </p:cNvSpPr>
          <p:nvPr/>
        </p:nvSpPr>
        <p:spPr bwMode="auto">
          <a:xfrm>
            <a:off x="3511550" y="3235325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85" name="Oval 162"/>
          <p:cNvSpPr>
            <a:spLocks noChangeArrowheads="1"/>
          </p:cNvSpPr>
          <p:nvPr/>
        </p:nvSpPr>
        <p:spPr bwMode="auto">
          <a:xfrm>
            <a:off x="3467100" y="3076575"/>
            <a:ext cx="49213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86" name="Oval 163"/>
          <p:cNvSpPr>
            <a:spLocks noChangeArrowheads="1"/>
          </p:cNvSpPr>
          <p:nvPr/>
        </p:nvSpPr>
        <p:spPr bwMode="auto">
          <a:xfrm>
            <a:off x="3387725" y="3889375"/>
            <a:ext cx="50800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87" name="Oval 164"/>
          <p:cNvSpPr>
            <a:spLocks noChangeArrowheads="1"/>
          </p:cNvSpPr>
          <p:nvPr/>
        </p:nvSpPr>
        <p:spPr bwMode="auto">
          <a:xfrm>
            <a:off x="3348038" y="3956050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88" name="Oval 165"/>
          <p:cNvSpPr>
            <a:spLocks noChangeArrowheads="1"/>
          </p:cNvSpPr>
          <p:nvPr/>
        </p:nvSpPr>
        <p:spPr bwMode="auto">
          <a:xfrm>
            <a:off x="3306763" y="3455988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89" name="Oval 166"/>
          <p:cNvSpPr>
            <a:spLocks noChangeArrowheads="1"/>
          </p:cNvSpPr>
          <p:nvPr/>
        </p:nvSpPr>
        <p:spPr bwMode="auto">
          <a:xfrm>
            <a:off x="3267075" y="302101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90" name="Oval 167"/>
          <p:cNvSpPr>
            <a:spLocks noChangeArrowheads="1"/>
          </p:cNvSpPr>
          <p:nvPr/>
        </p:nvSpPr>
        <p:spPr bwMode="auto">
          <a:xfrm>
            <a:off x="3227388" y="3579813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91" name="Oval 168"/>
          <p:cNvSpPr>
            <a:spLocks noChangeArrowheads="1"/>
          </p:cNvSpPr>
          <p:nvPr/>
        </p:nvSpPr>
        <p:spPr bwMode="auto">
          <a:xfrm>
            <a:off x="3186113" y="3230563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92" name="Oval 169"/>
          <p:cNvSpPr>
            <a:spLocks noChangeArrowheads="1"/>
          </p:cNvSpPr>
          <p:nvPr/>
        </p:nvSpPr>
        <p:spPr bwMode="auto">
          <a:xfrm>
            <a:off x="3144838" y="3390900"/>
            <a:ext cx="4286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93" name="Oval 170"/>
          <p:cNvSpPr>
            <a:spLocks noChangeArrowheads="1"/>
          </p:cNvSpPr>
          <p:nvPr/>
        </p:nvSpPr>
        <p:spPr bwMode="auto">
          <a:xfrm>
            <a:off x="3097213" y="3241675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94" name="Oval 171"/>
          <p:cNvSpPr>
            <a:spLocks noChangeArrowheads="1"/>
          </p:cNvSpPr>
          <p:nvPr/>
        </p:nvSpPr>
        <p:spPr bwMode="auto">
          <a:xfrm>
            <a:off x="3024188" y="3292475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95" name="Oval 172"/>
          <p:cNvSpPr>
            <a:spLocks noChangeArrowheads="1"/>
          </p:cNvSpPr>
          <p:nvPr/>
        </p:nvSpPr>
        <p:spPr bwMode="auto">
          <a:xfrm>
            <a:off x="2982913" y="3230563"/>
            <a:ext cx="4286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96" name="Oval 173"/>
          <p:cNvSpPr>
            <a:spLocks noChangeArrowheads="1"/>
          </p:cNvSpPr>
          <p:nvPr/>
        </p:nvSpPr>
        <p:spPr bwMode="auto">
          <a:xfrm>
            <a:off x="2941638" y="3524250"/>
            <a:ext cx="4286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97" name="Oval 174"/>
          <p:cNvSpPr>
            <a:spLocks noChangeArrowheads="1"/>
          </p:cNvSpPr>
          <p:nvPr/>
        </p:nvSpPr>
        <p:spPr bwMode="auto">
          <a:xfrm>
            <a:off x="2895600" y="3241675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98" name="Oval 175"/>
          <p:cNvSpPr>
            <a:spLocks noChangeArrowheads="1"/>
          </p:cNvSpPr>
          <p:nvPr/>
        </p:nvSpPr>
        <p:spPr bwMode="auto">
          <a:xfrm>
            <a:off x="2855913" y="34909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299" name="Oval 176"/>
          <p:cNvSpPr>
            <a:spLocks noChangeArrowheads="1"/>
          </p:cNvSpPr>
          <p:nvPr/>
        </p:nvSpPr>
        <p:spPr bwMode="auto">
          <a:xfrm>
            <a:off x="2814638" y="3587750"/>
            <a:ext cx="5238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00" name="Oval 177"/>
          <p:cNvSpPr>
            <a:spLocks noChangeArrowheads="1"/>
          </p:cNvSpPr>
          <p:nvPr/>
        </p:nvSpPr>
        <p:spPr bwMode="auto">
          <a:xfrm>
            <a:off x="2774950" y="34528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01" name="Oval 178"/>
          <p:cNvSpPr>
            <a:spLocks noChangeArrowheads="1"/>
          </p:cNvSpPr>
          <p:nvPr/>
        </p:nvSpPr>
        <p:spPr bwMode="auto">
          <a:xfrm>
            <a:off x="2730500" y="351948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02" name="Oval 179"/>
          <p:cNvSpPr>
            <a:spLocks noChangeArrowheads="1"/>
          </p:cNvSpPr>
          <p:nvPr/>
        </p:nvSpPr>
        <p:spPr bwMode="auto">
          <a:xfrm>
            <a:off x="2689225" y="37449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03" name="Oval 180"/>
          <p:cNvSpPr>
            <a:spLocks noChangeArrowheads="1"/>
          </p:cNvSpPr>
          <p:nvPr/>
        </p:nvSpPr>
        <p:spPr bwMode="auto">
          <a:xfrm>
            <a:off x="3340100" y="3314700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04" name="Oval 181"/>
          <p:cNvSpPr>
            <a:spLocks noChangeArrowheads="1"/>
          </p:cNvSpPr>
          <p:nvPr/>
        </p:nvSpPr>
        <p:spPr bwMode="auto">
          <a:xfrm>
            <a:off x="2608263" y="3605213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05" name="Oval 182"/>
          <p:cNvSpPr>
            <a:spLocks noChangeArrowheads="1"/>
          </p:cNvSpPr>
          <p:nvPr/>
        </p:nvSpPr>
        <p:spPr bwMode="auto">
          <a:xfrm>
            <a:off x="2568575" y="3309938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06" name="Oval 183"/>
          <p:cNvSpPr>
            <a:spLocks noChangeArrowheads="1"/>
          </p:cNvSpPr>
          <p:nvPr/>
        </p:nvSpPr>
        <p:spPr bwMode="auto">
          <a:xfrm>
            <a:off x="2524125" y="3605213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07" name="Oval 184"/>
          <p:cNvSpPr>
            <a:spLocks noChangeArrowheads="1"/>
          </p:cNvSpPr>
          <p:nvPr/>
        </p:nvSpPr>
        <p:spPr bwMode="auto">
          <a:xfrm>
            <a:off x="3327400" y="376396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08" name="Oval 185"/>
          <p:cNvSpPr>
            <a:spLocks noChangeArrowheads="1"/>
          </p:cNvSpPr>
          <p:nvPr/>
        </p:nvSpPr>
        <p:spPr bwMode="auto">
          <a:xfrm>
            <a:off x="2452688" y="3503613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09" name="Oval 186"/>
          <p:cNvSpPr>
            <a:spLocks noChangeArrowheads="1"/>
          </p:cNvSpPr>
          <p:nvPr/>
        </p:nvSpPr>
        <p:spPr bwMode="auto">
          <a:xfrm>
            <a:off x="1652588" y="3759200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10" name="Oval 187"/>
          <p:cNvSpPr>
            <a:spLocks noChangeArrowheads="1"/>
          </p:cNvSpPr>
          <p:nvPr/>
        </p:nvSpPr>
        <p:spPr bwMode="auto">
          <a:xfrm>
            <a:off x="2238375" y="3895725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11" name="Oval 188"/>
          <p:cNvSpPr>
            <a:spLocks noChangeArrowheads="1"/>
          </p:cNvSpPr>
          <p:nvPr/>
        </p:nvSpPr>
        <p:spPr bwMode="auto">
          <a:xfrm>
            <a:off x="2039938" y="3876675"/>
            <a:ext cx="46037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12" name="Oval 189"/>
          <p:cNvSpPr>
            <a:spLocks noChangeArrowheads="1"/>
          </p:cNvSpPr>
          <p:nvPr/>
        </p:nvSpPr>
        <p:spPr bwMode="auto">
          <a:xfrm>
            <a:off x="2397125" y="33607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13" name="Oval 190"/>
          <p:cNvSpPr>
            <a:spLocks noChangeArrowheads="1"/>
          </p:cNvSpPr>
          <p:nvPr/>
        </p:nvSpPr>
        <p:spPr bwMode="auto">
          <a:xfrm>
            <a:off x="2247900" y="3495675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14" name="Oval 191"/>
          <p:cNvSpPr>
            <a:spLocks noChangeArrowheads="1"/>
          </p:cNvSpPr>
          <p:nvPr/>
        </p:nvSpPr>
        <p:spPr bwMode="auto">
          <a:xfrm>
            <a:off x="1897063" y="3316288"/>
            <a:ext cx="49212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15" name="Oval 192"/>
          <p:cNvSpPr>
            <a:spLocks noChangeArrowheads="1"/>
          </p:cNvSpPr>
          <p:nvPr/>
        </p:nvSpPr>
        <p:spPr bwMode="auto">
          <a:xfrm>
            <a:off x="2160588" y="3333750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16" name="Oval 193"/>
          <p:cNvSpPr>
            <a:spLocks noChangeArrowheads="1"/>
          </p:cNvSpPr>
          <p:nvPr/>
        </p:nvSpPr>
        <p:spPr bwMode="auto">
          <a:xfrm>
            <a:off x="2114550" y="3495675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17" name="Oval 194"/>
          <p:cNvSpPr>
            <a:spLocks noChangeArrowheads="1"/>
          </p:cNvSpPr>
          <p:nvPr/>
        </p:nvSpPr>
        <p:spPr bwMode="auto">
          <a:xfrm>
            <a:off x="2074863" y="3362325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18" name="Oval 195"/>
          <p:cNvSpPr>
            <a:spLocks noChangeArrowheads="1"/>
          </p:cNvSpPr>
          <p:nvPr/>
        </p:nvSpPr>
        <p:spPr bwMode="auto">
          <a:xfrm>
            <a:off x="2039938" y="3452813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19" name="Oval 196"/>
          <p:cNvSpPr>
            <a:spLocks noChangeArrowheads="1"/>
          </p:cNvSpPr>
          <p:nvPr/>
        </p:nvSpPr>
        <p:spPr bwMode="auto">
          <a:xfrm>
            <a:off x="2092325" y="3122613"/>
            <a:ext cx="52388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20" name="Line 197"/>
          <p:cNvSpPr>
            <a:spLocks noChangeShapeType="1"/>
          </p:cNvSpPr>
          <p:nvPr/>
        </p:nvSpPr>
        <p:spPr bwMode="auto">
          <a:xfrm>
            <a:off x="5253038" y="5991225"/>
            <a:ext cx="21605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21" name="Line 198"/>
          <p:cNvSpPr>
            <a:spLocks noChangeShapeType="1"/>
          </p:cNvSpPr>
          <p:nvPr/>
        </p:nvSpPr>
        <p:spPr bwMode="auto">
          <a:xfrm flipV="1">
            <a:off x="5246688" y="4743450"/>
            <a:ext cx="0" cy="1254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22" name="Oval 199"/>
          <p:cNvSpPr>
            <a:spLocks noChangeArrowheads="1"/>
          </p:cNvSpPr>
          <p:nvPr/>
        </p:nvSpPr>
        <p:spPr bwMode="auto">
          <a:xfrm>
            <a:off x="6688138" y="4621213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23" name="Oval 200"/>
          <p:cNvSpPr>
            <a:spLocks noChangeArrowheads="1"/>
          </p:cNvSpPr>
          <p:nvPr/>
        </p:nvSpPr>
        <p:spPr bwMode="auto">
          <a:xfrm>
            <a:off x="6372225" y="466248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24" name="Oval 201"/>
          <p:cNvSpPr>
            <a:spLocks noChangeArrowheads="1"/>
          </p:cNvSpPr>
          <p:nvPr/>
        </p:nvSpPr>
        <p:spPr bwMode="auto">
          <a:xfrm>
            <a:off x="5962650" y="4667250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25" name="Oval 202"/>
          <p:cNvSpPr>
            <a:spLocks noChangeArrowheads="1"/>
          </p:cNvSpPr>
          <p:nvPr/>
        </p:nvSpPr>
        <p:spPr bwMode="auto">
          <a:xfrm>
            <a:off x="5835650" y="4824413"/>
            <a:ext cx="4445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26" name="Oval 203"/>
          <p:cNvSpPr>
            <a:spLocks noChangeArrowheads="1"/>
          </p:cNvSpPr>
          <p:nvPr/>
        </p:nvSpPr>
        <p:spPr bwMode="auto">
          <a:xfrm>
            <a:off x="5648325" y="5157788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27" name="Oval 204"/>
          <p:cNvSpPr>
            <a:spLocks noChangeArrowheads="1"/>
          </p:cNvSpPr>
          <p:nvPr/>
        </p:nvSpPr>
        <p:spPr bwMode="auto">
          <a:xfrm>
            <a:off x="6281738" y="4683125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28" name="Oval 205"/>
          <p:cNvSpPr>
            <a:spLocks noChangeArrowheads="1"/>
          </p:cNvSpPr>
          <p:nvPr/>
        </p:nvSpPr>
        <p:spPr bwMode="auto">
          <a:xfrm>
            <a:off x="6199188" y="4695825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29" name="Oval 206"/>
          <p:cNvSpPr>
            <a:spLocks noChangeArrowheads="1"/>
          </p:cNvSpPr>
          <p:nvPr/>
        </p:nvSpPr>
        <p:spPr bwMode="auto">
          <a:xfrm>
            <a:off x="6119813" y="4748213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30" name="Oval 207"/>
          <p:cNvSpPr>
            <a:spLocks noChangeArrowheads="1"/>
          </p:cNvSpPr>
          <p:nvPr/>
        </p:nvSpPr>
        <p:spPr bwMode="auto">
          <a:xfrm>
            <a:off x="6076950" y="4683125"/>
            <a:ext cx="49213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31" name="Oval 208"/>
          <p:cNvSpPr>
            <a:spLocks noChangeArrowheads="1"/>
          </p:cNvSpPr>
          <p:nvPr/>
        </p:nvSpPr>
        <p:spPr bwMode="auto">
          <a:xfrm>
            <a:off x="5957888" y="4945063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32" name="Oval 209"/>
          <p:cNvSpPr>
            <a:spLocks noChangeArrowheads="1"/>
          </p:cNvSpPr>
          <p:nvPr/>
        </p:nvSpPr>
        <p:spPr bwMode="auto">
          <a:xfrm>
            <a:off x="5872163" y="4905375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33" name="Oval 210"/>
          <p:cNvSpPr>
            <a:spLocks noChangeArrowheads="1"/>
          </p:cNvSpPr>
          <p:nvPr/>
        </p:nvSpPr>
        <p:spPr bwMode="auto">
          <a:xfrm>
            <a:off x="5830888" y="4973638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34" name="Oval 211"/>
          <p:cNvSpPr>
            <a:spLocks noChangeArrowheads="1"/>
          </p:cNvSpPr>
          <p:nvPr/>
        </p:nvSpPr>
        <p:spPr bwMode="auto">
          <a:xfrm>
            <a:off x="5708650" y="5060950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35" name="Oval 212"/>
          <p:cNvSpPr>
            <a:spLocks noChangeArrowheads="1"/>
          </p:cNvSpPr>
          <p:nvPr/>
        </p:nvSpPr>
        <p:spPr bwMode="auto">
          <a:xfrm>
            <a:off x="6040438" y="4875213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36" name="Oval 213"/>
          <p:cNvSpPr>
            <a:spLocks noChangeArrowheads="1"/>
          </p:cNvSpPr>
          <p:nvPr/>
        </p:nvSpPr>
        <p:spPr bwMode="auto">
          <a:xfrm>
            <a:off x="5624513" y="506095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37" name="Oval 214"/>
          <p:cNvSpPr>
            <a:spLocks noChangeArrowheads="1"/>
          </p:cNvSpPr>
          <p:nvPr/>
        </p:nvSpPr>
        <p:spPr bwMode="auto">
          <a:xfrm>
            <a:off x="6462713" y="4667250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38" name="Oval 215"/>
          <p:cNvSpPr>
            <a:spLocks noChangeArrowheads="1"/>
          </p:cNvSpPr>
          <p:nvPr/>
        </p:nvSpPr>
        <p:spPr bwMode="auto">
          <a:xfrm>
            <a:off x="5991225" y="4760913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39" name="Oval 216"/>
          <p:cNvSpPr>
            <a:spLocks noChangeArrowheads="1"/>
          </p:cNvSpPr>
          <p:nvPr/>
        </p:nvSpPr>
        <p:spPr bwMode="auto">
          <a:xfrm>
            <a:off x="6078538" y="4795838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40" name="Oval 217"/>
          <p:cNvSpPr>
            <a:spLocks noChangeArrowheads="1"/>
          </p:cNvSpPr>
          <p:nvPr/>
        </p:nvSpPr>
        <p:spPr bwMode="auto">
          <a:xfrm>
            <a:off x="5788025" y="485933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41" name="Oval 218"/>
          <p:cNvSpPr>
            <a:spLocks noChangeArrowheads="1"/>
          </p:cNvSpPr>
          <p:nvPr/>
        </p:nvSpPr>
        <p:spPr bwMode="auto">
          <a:xfrm>
            <a:off x="5911850" y="4997450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42" name="Oval 219"/>
          <p:cNvSpPr>
            <a:spLocks noChangeArrowheads="1"/>
          </p:cNvSpPr>
          <p:nvPr/>
        </p:nvSpPr>
        <p:spPr bwMode="auto">
          <a:xfrm>
            <a:off x="6556375" y="457676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43" name="Oval 220"/>
          <p:cNvSpPr>
            <a:spLocks noChangeArrowheads="1"/>
          </p:cNvSpPr>
          <p:nvPr/>
        </p:nvSpPr>
        <p:spPr bwMode="auto">
          <a:xfrm>
            <a:off x="6442075" y="4565650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44" name="Oval 221"/>
          <p:cNvSpPr>
            <a:spLocks noChangeArrowheads="1"/>
          </p:cNvSpPr>
          <p:nvPr/>
        </p:nvSpPr>
        <p:spPr bwMode="auto">
          <a:xfrm>
            <a:off x="6354763" y="4576763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45" name="Oval 222"/>
          <p:cNvSpPr>
            <a:spLocks noChangeArrowheads="1"/>
          </p:cNvSpPr>
          <p:nvPr/>
        </p:nvSpPr>
        <p:spPr bwMode="auto">
          <a:xfrm>
            <a:off x="6234113" y="4787900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46" name="Oval 223"/>
          <p:cNvSpPr>
            <a:spLocks noChangeArrowheads="1"/>
          </p:cNvSpPr>
          <p:nvPr/>
        </p:nvSpPr>
        <p:spPr bwMode="auto">
          <a:xfrm>
            <a:off x="5911850" y="4838700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47" name="Oval 224"/>
          <p:cNvSpPr>
            <a:spLocks noChangeArrowheads="1"/>
          </p:cNvSpPr>
          <p:nvPr/>
        </p:nvSpPr>
        <p:spPr bwMode="auto">
          <a:xfrm>
            <a:off x="7316788" y="5549900"/>
            <a:ext cx="31750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48" name="Oval 225"/>
          <p:cNvSpPr>
            <a:spLocks noChangeArrowheads="1"/>
          </p:cNvSpPr>
          <p:nvPr/>
        </p:nvSpPr>
        <p:spPr bwMode="auto">
          <a:xfrm>
            <a:off x="7189788" y="5470525"/>
            <a:ext cx="34925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49" name="Oval 226"/>
          <p:cNvSpPr>
            <a:spLocks noChangeArrowheads="1"/>
          </p:cNvSpPr>
          <p:nvPr/>
        </p:nvSpPr>
        <p:spPr bwMode="auto">
          <a:xfrm>
            <a:off x="7246938" y="5181600"/>
            <a:ext cx="36512" cy="523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50" name="Oval 227"/>
          <p:cNvSpPr>
            <a:spLocks noChangeArrowheads="1"/>
          </p:cNvSpPr>
          <p:nvPr/>
        </p:nvSpPr>
        <p:spPr bwMode="auto">
          <a:xfrm>
            <a:off x="7281863" y="5102225"/>
            <a:ext cx="36512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51" name="Oval 228"/>
          <p:cNvSpPr>
            <a:spLocks noChangeArrowheads="1"/>
          </p:cNvSpPr>
          <p:nvPr/>
        </p:nvSpPr>
        <p:spPr bwMode="auto">
          <a:xfrm>
            <a:off x="7183438" y="5060950"/>
            <a:ext cx="36512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52" name="Oval 229"/>
          <p:cNvSpPr>
            <a:spLocks noChangeArrowheads="1"/>
          </p:cNvSpPr>
          <p:nvPr/>
        </p:nvSpPr>
        <p:spPr bwMode="auto">
          <a:xfrm>
            <a:off x="7026275" y="4933950"/>
            <a:ext cx="36513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53" name="Oval 230"/>
          <p:cNvSpPr>
            <a:spLocks noChangeArrowheads="1"/>
          </p:cNvSpPr>
          <p:nvPr/>
        </p:nvSpPr>
        <p:spPr bwMode="auto">
          <a:xfrm>
            <a:off x="7164388" y="4854575"/>
            <a:ext cx="39687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54" name="Oval 231"/>
          <p:cNvSpPr>
            <a:spLocks noChangeArrowheads="1"/>
          </p:cNvSpPr>
          <p:nvPr/>
        </p:nvSpPr>
        <p:spPr bwMode="auto">
          <a:xfrm>
            <a:off x="6694488" y="4746625"/>
            <a:ext cx="34925" cy="523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55" name="Oval 232"/>
          <p:cNvSpPr>
            <a:spLocks noChangeArrowheads="1"/>
          </p:cNvSpPr>
          <p:nvPr/>
        </p:nvSpPr>
        <p:spPr bwMode="auto">
          <a:xfrm>
            <a:off x="7373938" y="5791200"/>
            <a:ext cx="38100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56" name="Oval 233"/>
          <p:cNvSpPr>
            <a:spLocks noChangeArrowheads="1"/>
          </p:cNvSpPr>
          <p:nvPr/>
        </p:nvSpPr>
        <p:spPr bwMode="auto">
          <a:xfrm>
            <a:off x="7316788" y="5664200"/>
            <a:ext cx="31750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57" name="Oval 234"/>
          <p:cNvSpPr>
            <a:spLocks noChangeArrowheads="1"/>
          </p:cNvSpPr>
          <p:nvPr/>
        </p:nvSpPr>
        <p:spPr bwMode="auto">
          <a:xfrm>
            <a:off x="7164388" y="5380038"/>
            <a:ext cx="39687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58" name="Oval 235"/>
          <p:cNvSpPr>
            <a:spLocks noChangeArrowheads="1"/>
          </p:cNvSpPr>
          <p:nvPr/>
        </p:nvSpPr>
        <p:spPr bwMode="auto">
          <a:xfrm>
            <a:off x="7156450" y="5297488"/>
            <a:ext cx="34925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59" name="Oval 236"/>
          <p:cNvSpPr>
            <a:spLocks noChangeArrowheads="1"/>
          </p:cNvSpPr>
          <p:nvPr/>
        </p:nvSpPr>
        <p:spPr bwMode="auto">
          <a:xfrm>
            <a:off x="7100888" y="5218113"/>
            <a:ext cx="38100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60" name="Oval 237"/>
          <p:cNvSpPr>
            <a:spLocks noChangeArrowheads="1"/>
          </p:cNvSpPr>
          <p:nvPr/>
        </p:nvSpPr>
        <p:spPr bwMode="auto">
          <a:xfrm>
            <a:off x="7164388" y="5175250"/>
            <a:ext cx="39687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61" name="Oval 238"/>
          <p:cNvSpPr>
            <a:spLocks noChangeArrowheads="1"/>
          </p:cNvSpPr>
          <p:nvPr/>
        </p:nvSpPr>
        <p:spPr bwMode="auto">
          <a:xfrm>
            <a:off x="6905625" y="5056188"/>
            <a:ext cx="36513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62" name="Oval 239"/>
          <p:cNvSpPr>
            <a:spLocks noChangeArrowheads="1"/>
          </p:cNvSpPr>
          <p:nvPr/>
        </p:nvSpPr>
        <p:spPr bwMode="auto">
          <a:xfrm>
            <a:off x="6946900" y="4970463"/>
            <a:ext cx="34925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63" name="Oval 240"/>
          <p:cNvSpPr>
            <a:spLocks noChangeArrowheads="1"/>
          </p:cNvSpPr>
          <p:nvPr/>
        </p:nvSpPr>
        <p:spPr bwMode="auto">
          <a:xfrm>
            <a:off x="6878638" y="4929188"/>
            <a:ext cx="34925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64" name="Oval 241"/>
          <p:cNvSpPr>
            <a:spLocks noChangeArrowheads="1"/>
          </p:cNvSpPr>
          <p:nvPr/>
        </p:nvSpPr>
        <p:spPr bwMode="auto">
          <a:xfrm>
            <a:off x="7112000" y="4849813"/>
            <a:ext cx="38100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65" name="Oval 242"/>
          <p:cNvSpPr>
            <a:spLocks noChangeArrowheads="1"/>
          </p:cNvSpPr>
          <p:nvPr/>
        </p:nvSpPr>
        <p:spPr bwMode="auto">
          <a:xfrm>
            <a:off x="6789738" y="4806950"/>
            <a:ext cx="36512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66" name="Oval 243"/>
          <p:cNvSpPr>
            <a:spLocks noChangeArrowheads="1"/>
          </p:cNvSpPr>
          <p:nvPr/>
        </p:nvSpPr>
        <p:spPr bwMode="auto">
          <a:xfrm>
            <a:off x="6973888" y="5138738"/>
            <a:ext cx="38100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67" name="Oval 244"/>
          <p:cNvSpPr>
            <a:spLocks noChangeArrowheads="1"/>
          </p:cNvSpPr>
          <p:nvPr/>
        </p:nvSpPr>
        <p:spPr bwMode="auto">
          <a:xfrm>
            <a:off x="6789738" y="4722813"/>
            <a:ext cx="36512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68" name="Oval 245"/>
          <p:cNvSpPr>
            <a:spLocks noChangeArrowheads="1"/>
          </p:cNvSpPr>
          <p:nvPr/>
        </p:nvSpPr>
        <p:spPr bwMode="auto">
          <a:xfrm>
            <a:off x="6894513" y="4638675"/>
            <a:ext cx="38100" cy="539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69" name="Oval 246"/>
          <p:cNvSpPr>
            <a:spLocks noChangeArrowheads="1"/>
          </p:cNvSpPr>
          <p:nvPr/>
        </p:nvSpPr>
        <p:spPr bwMode="auto">
          <a:xfrm>
            <a:off x="7315200" y="5216525"/>
            <a:ext cx="33338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70" name="Oval 247"/>
          <p:cNvSpPr>
            <a:spLocks noChangeArrowheads="1"/>
          </p:cNvSpPr>
          <p:nvPr/>
        </p:nvSpPr>
        <p:spPr bwMode="auto">
          <a:xfrm>
            <a:off x="7183438" y="5561013"/>
            <a:ext cx="36512" cy="508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71" name="Oval 248"/>
          <p:cNvSpPr>
            <a:spLocks noChangeArrowheads="1"/>
          </p:cNvSpPr>
          <p:nvPr/>
        </p:nvSpPr>
        <p:spPr bwMode="auto">
          <a:xfrm>
            <a:off x="7089775" y="5089525"/>
            <a:ext cx="36513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72" name="Oval 249"/>
          <p:cNvSpPr>
            <a:spLocks noChangeArrowheads="1"/>
          </p:cNvSpPr>
          <p:nvPr/>
        </p:nvSpPr>
        <p:spPr bwMode="auto">
          <a:xfrm>
            <a:off x="7053263" y="5176838"/>
            <a:ext cx="38100" cy="508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73" name="Oval 250"/>
          <p:cNvSpPr>
            <a:spLocks noChangeArrowheads="1"/>
          </p:cNvSpPr>
          <p:nvPr/>
        </p:nvSpPr>
        <p:spPr bwMode="auto">
          <a:xfrm>
            <a:off x="6991350" y="4886325"/>
            <a:ext cx="36513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74" name="Oval 251"/>
          <p:cNvSpPr>
            <a:spLocks noChangeArrowheads="1"/>
          </p:cNvSpPr>
          <p:nvPr/>
        </p:nvSpPr>
        <p:spPr bwMode="auto">
          <a:xfrm>
            <a:off x="6851650" y="5010150"/>
            <a:ext cx="38100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75" name="Oval 252"/>
          <p:cNvSpPr>
            <a:spLocks noChangeArrowheads="1"/>
          </p:cNvSpPr>
          <p:nvPr/>
        </p:nvSpPr>
        <p:spPr bwMode="auto">
          <a:xfrm>
            <a:off x="7285038" y="5743575"/>
            <a:ext cx="36512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76" name="Oval 253"/>
          <p:cNvSpPr>
            <a:spLocks noChangeArrowheads="1"/>
          </p:cNvSpPr>
          <p:nvPr/>
        </p:nvSpPr>
        <p:spPr bwMode="auto">
          <a:xfrm>
            <a:off x="7275513" y="5654675"/>
            <a:ext cx="34925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77" name="Oval 254"/>
          <p:cNvSpPr>
            <a:spLocks noChangeArrowheads="1"/>
          </p:cNvSpPr>
          <p:nvPr/>
        </p:nvSpPr>
        <p:spPr bwMode="auto">
          <a:xfrm>
            <a:off x="7285038" y="5540375"/>
            <a:ext cx="36512" cy="428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78" name="Oval 255"/>
          <p:cNvSpPr>
            <a:spLocks noChangeArrowheads="1"/>
          </p:cNvSpPr>
          <p:nvPr/>
        </p:nvSpPr>
        <p:spPr bwMode="auto">
          <a:xfrm>
            <a:off x="7013575" y="5010150"/>
            <a:ext cx="34925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79" name="Oval 256"/>
          <p:cNvSpPr>
            <a:spLocks noChangeArrowheads="1"/>
          </p:cNvSpPr>
          <p:nvPr/>
        </p:nvSpPr>
        <p:spPr bwMode="auto">
          <a:xfrm>
            <a:off x="7156450" y="4954588"/>
            <a:ext cx="34925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80" name="Oval 257"/>
          <p:cNvSpPr>
            <a:spLocks noChangeArrowheads="1"/>
          </p:cNvSpPr>
          <p:nvPr/>
        </p:nvSpPr>
        <p:spPr bwMode="auto">
          <a:xfrm>
            <a:off x="7019925" y="4805363"/>
            <a:ext cx="36513" cy="428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81" name="Oval 258"/>
          <p:cNvSpPr>
            <a:spLocks noChangeArrowheads="1"/>
          </p:cNvSpPr>
          <p:nvPr/>
        </p:nvSpPr>
        <p:spPr bwMode="auto">
          <a:xfrm>
            <a:off x="5903913" y="5102225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82" name="Oval 259"/>
          <p:cNvSpPr>
            <a:spLocks noChangeArrowheads="1"/>
          </p:cNvSpPr>
          <p:nvPr/>
        </p:nvSpPr>
        <p:spPr bwMode="auto">
          <a:xfrm>
            <a:off x="5737225" y="5165725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83" name="Oval 260"/>
          <p:cNvSpPr>
            <a:spLocks noChangeArrowheads="1"/>
          </p:cNvSpPr>
          <p:nvPr/>
        </p:nvSpPr>
        <p:spPr bwMode="auto">
          <a:xfrm>
            <a:off x="5737225" y="523398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84" name="Oval 261"/>
          <p:cNvSpPr>
            <a:spLocks noChangeArrowheads="1"/>
          </p:cNvSpPr>
          <p:nvPr/>
        </p:nvSpPr>
        <p:spPr bwMode="auto">
          <a:xfrm>
            <a:off x="5610225" y="5299075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85" name="Oval 262"/>
          <p:cNvSpPr>
            <a:spLocks noChangeArrowheads="1"/>
          </p:cNvSpPr>
          <p:nvPr/>
        </p:nvSpPr>
        <p:spPr bwMode="auto">
          <a:xfrm>
            <a:off x="5632450" y="5332413"/>
            <a:ext cx="4445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86" name="Oval 263"/>
          <p:cNvSpPr>
            <a:spLocks noChangeArrowheads="1"/>
          </p:cNvSpPr>
          <p:nvPr/>
        </p:nvSpPr>
        <p:spPr bwMode="auto">
          <a:xfrm>
            <a:off x="5584825" y="5400675"/>
            <a:ext cx="5238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87" name="Oval 264"/>
          <p:cNvSpPr>
            <a:spLocks noChangeArrowheads="1"/>
          </p:cNvSpPr>
          <p:nvPr/>
        </p:nvSpPr>
        <p:spPr bwMode="auto">
          <a:xfrm>
            <a:off x="5602288" y="546417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88" name="Oval 265"/>
          <p:cNvSpPr>
            <a:spLocks noChangeArrowheads="1"/>
          </p:cNvSpPr>
          <p:nvPr/>
        </p:nvSpPr>
        <p:spPr bwMode="auto">
          <a:xfrm>
            <a:off x="6699250" y="4786313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89" name="Oval 266"/>
          <p:cNvSpPr>
            <a:spLocks noChangeArrowheads="1"/>
          </p:cNvSpPr>
          <p:nvPr/>
        </p:nvSpPr>
        <p:spPr bwMode="auto">
          <a:xfrm>
            <a:off x="6619875" y="491013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90" name="Oval 267"/>
          <p:cNvSpPr>
            <a:spLocks noChangeArrowheads="1"/>
          </p:cNvSpPr>
          <p:nvPr/>
        </p:nvSpPr>
        <p:spPr bwMode="auto">
          <a:xfrm>
            <a:off x="6530975" y="4716463"/>
            <a:ext cx="53975" cy="428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91" name="Oval 268"/>
          <p:cNvSpPr>
            <a:spLocks noChangeArrowheads="1"/>
          </p:cNvSpPr>
          <p:nvPr/>
        </p:nvSpPr>
        <p:spPr bwMode="auto">
          <a:xfrm>
            <a:off x="6330950" y="4851400"/>
            <a:ext cx="5238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92" name="Oval 269"/>
          <p:cNvSpPr>
            <a:spLocks noChangeArrowheads="1"/>
          </p:cNvSpPr>
          <p:nvPr/>
        </p:nvSpPr>
        <p:spPr bwMode="auto">
          <a:xfrm>
            <a:off x="6210300" y="4914900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93" name="Oval 270"/>
          <p:cNvSpPr>
            <a:spLocks noChangeArrowheads="1"/>
          </p:cNvSpPr>
          <p:nvPr/>
        </p:nvSpPr>
        <p:spPr bwMode="auto">
          <a:xfrm>
            <a:off x="6003925" y="4930775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94" name="Oval 271"/>
          <p:cNvSpPr>
            <a:spLocks noChangeArrowheads="1"/>
          </p:cNvSpPr>
          <p:nvPr/>
        </p:nvSpPr>
        <p:spPr bwMode="auto">
          <a:xfrm>
            <a:off x="5476875" y="5405438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95" name="Oval 272"/>
          <p:cNvSpPr>
            <a:spLocks noChangeArrowheads="1"/>
          </p:cNvSpPr>
          <p:nvPr/>
        </p:nvSpPr>
        <p:spPr bwMode="auto">
          <a:xfrm>
            <a:off x="6813550" y="4786313"/>
            <a:ext cx="46038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96" name="Oval 273"/>
          <p:cNvSpPr>
            <a:spLocks noChangeArrowheads="1"/>
          </p:cNvSpPr>
          <p:nvPr/>
        </p:nvSpPr>
        <p:spPr bwMode="auto">
          <a:xfrm>
            <a:off x="6608763" y="4722813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97" name="Oval 274"/>
          <p:cNvSpPr>
            <a:spLocks noChangeArrowheads="1"/>
          </p:cNvSpPr>
          <p:nvPr/>
        </p:nvSpPr>
        <p:spPr bwMode="auto">
          <a:xfrm>
            <a:off x="6529388" y="4930775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98" name="Oval 275"/>
          <p:cNvSpPr>
            <a:spLocks noChangeArrowheads="1"/>
          </p:cNvSpPr>
          <p:nvPr/>
        </p:nvSpPr>
        <p:spPr bwMode="auto">
          <a:xfrm>
            <a:off x="5872163" y="530860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399" name="Oval 276"/>
          <p:cNvSpPr>
            <a:spLocks noChangeArrowheads="1"/>
          </p:cNvSpPr>
          <p:nvPr/>
        </p:nvSpPr>
        <p:spPr bwMode="auto">
          <a:xfrm>
            <a:off x="5830888" y="5084763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00" name="Oval 277"/>
          <p:cNvSpPr>
            <a:spLocks noChangeArrowheads="1"/>
          </p:cNvSpPr>
          <p:nvPr/>
        </p:nvSpPr>
        <p:spPr bwMode="auto">
          <a:xfrm>
            <a:off x="5788025" y="5202238"/>
            <a:ext cx="539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01" name="Oval 278"/>
          <p:cNvSpPr>
            <a:spLocks noChangeArrowheads="1"/>
          </p:cNvSpPr>
          <p:nvPr/>
        </p:nvSpPr>
        <p:spPr bwMode="auto">
          <a:xfrm>
            <a:off x="5584825" y="5195888"/>
            <a:ext cx="5238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02" name="Oval 279"/>
          <p:cNvSpPr>
            <a:spLocks noChangeArrowheads="1"/>
          </p:cNvSpPr>
          <p:nvPr/>
        </p:nvSpPr>
        <p:spPr bwMode="auto">
          <a:xfrm>
            <a:off x="6780213" y="4679950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03" name="Oval 280"/>
          <p:cNvSpPr>
            <a:spLocks noChangeArrowheads="1"/>
          </p:cNvSpPr>
          <p:nvPr/>
        </p:nvSpPr>
        <p:spPr bwMode="auto">
          <a:xfrm>
            <a:off x="6365875" y="4786313"/>
            <a:ext cx="47625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04" name="Oval 281"/>
          <p:cNvSpPr>
            <a:spLocks noChangeArrowheads="1"/>
          </p:cNvSpPr>
          <p:nvPr/>
        </p:nvSpPr>
        <p:spPr bwMode="auto">
          <a:xfrm>
            <a:off x="6427788" y="4848225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05" name="Oval 282"/>
          <p:cNvSpPr>
            <a:spLocks noChangeArrowheads="1"/>
          </p:cNvSpPr>
          <p:nvPr/>
        </p:nvSpPr>
        <p:spPr bwMode="auto">
          <a:xfrm>
            <a:off x="6710363" y="4914900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06" name="Oval 283"/>
          <p:cNvSpPr>
            <a:spLocks noChangeArrowheads="1"/>
          </p:cNvSpPr>
          <p:nvPr/>
        </p:nvSpPr>
        <p:spPr bwMode="auto">
          <a:xfrm>
            <a:off x="6238875" y="5008563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07" name="Oval 284"/>
          <p:cNvSpPr>
            <a:spLocks noChangeArrowheads="1"/>
          </p:cNvSpPr>
          <p:nvPr/>
        </p:nvSpPr>
        <p:spPr bwMode="auto">
          <a:xfrm>
            <a:off x="6035675" y="510698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08" name="Oval 285"/>
          <p:cNvSpPr>
            <a:spLocks noChangeArrowheads="1"/>
          </p:cNvSpPr>
          <p:nvPr/>
        </p:nvSpPr>
        <p:spPr bwMode="auto">
          <a:xfrm>
            <a:off x="6892925" y="4813300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09" name="Oval 286"/>
          <p:cNvSpPr>
            <a:spLocks noChangeArrowheads="1"/>
          </p:cNvSpPr>
          <p:nvPr/>
        </p:nvSpPr>
        <p:spPr bwMode="auto">
          <a:xfrm>
            <a:off x="6689725" y="4813300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10" name="Oval 287"/>
          <p:cNvSpPr>
            <a:spLocks noChangeArrowheads="1"/>
          </p:cNvSpPr>
          <p:nvPr/>
        </p:nvSpPr>
        <p:spPr bwMode="auto">
          <a:xfrm>
            <a:off x="6602413" y="4824413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11" name="Oval 288"/>
          <p:cNvSpPr>
            <a:spLocks noChangeArrowheads="1"/>
          </p:cNvSpPr>
          <p:nvPr/>
        </p:nvSpPr>
        <p:spPr bwMode="auto">
          <a:xfrm>
            <a:off x="5746750" y="5459413"/>
            <a:ext cx="46038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12" name="Oval 289"/>
          <p:cNvSpPr>
            <a:spLocks noChangeArrowheads="1"/>
          </p:cNvSpPr>
          <p:nvPr/>
        </p:nvSpPr>
        <p:spPr bwMode="auto">
          <a:xfrm>
            <a:off x="6103938" y="4943475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13" name="Oval 290"/>
          <p:cNvSpPr>
            <a:spLocks noChangeArrowheads="1"/>
          </p:cNvSpPr>
          <p:nvPr/>
        </p:nvSpPr>
        <p:spPr bwMode="auto">
          <a:xfrm>
            <a:off x="5954713" y="5078413"/>
            <a:ext cx="4286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14" name="Oval 291"/>
          <p:cNvSpPr>
            <a:spLocks noChangeArrowheads="1"/>
          </p:cNvSpPr>
          <p:nvPr/>
        </p:nvSpPr>
        <p:spPr bwMode="auto">
          <a:xfrm>
            <a:off x="5821363" y="5078413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15" name="Oval 292"/>
          <p:cNvSpPr>
            <a:spLocks noChangeArrowheads="1"/>
          </p:cNvSpPr>
          <p:nvPr/>
        </p:nvSpPr>
        <p:spPr bwMode="auto">
          <a:xfrm>
            <a:off x="5727700" y="5526088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16" name="Oval 293"/>
          <p:cNvSpPr>
            <a:spLocks noChangeArrowheads="1"/>
          </p:cNvSpPr>
          <p:nvPr/>
        </p:nvSpPr>
        <p:spPr bwMode="auto">
          <a:xfrm>
            <a:off x="5876925" y="5556250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17" name="Oval 294"/>
          <p:cNvSpPr>
            <a:spLocks noChangeArrowheads="1"/>
          </p:cNvSpPr>
          <p:nvPr/>
        </p:nvSpPr>
        <p:spPr bwMode="auto">
          <a:xfrm>
            <a:off x="5594350" y="5713413"/>
            <a:ext cx="4445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18" name="Oval 295"/>
          <p:cNvSpPr>
            <a:spLocks noChangeArrowheads="1"/>
          </p:cNvSpPr>
          <p:nvPr/>
        </p:nvSpPr>
        <p:spPr bwMode="auto">
          <a:xfrm>
            <a:off x="5851525" y="5657850"/>
            <a:ext cx="5238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19" name="Oval 296"/>
          <p:cNvSpPr>
            <a:spLocks noChangeArrowheads="1"/>
          </p:cNvSpPr>
          <p:nvPr/>
        </p:nvSpPr>
        <p:spPr bwMode="auto">
          <a:xfrm>
            <a:off x="5692775" y="5691188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20" name="Oval 297"/>
          <p:cNvSpPr>
            <a:spLocks noChangeArrowheads="1"/>
          </p:cNvSpPr>
          <p:nvPr/>
        </p:nvSpPr>
        <p:spPr bwMode="auto">
          <a:xfrm>
            <a:off x="5754688" y="5756275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21" name="Oval 298"/>
          <p:cNvSpPr>
            <a:spLocks noChangeArrowheads="1"/>
          </p:cNvSpPr>
          <p:nvPr/>
        </p:nvSpPr>
        <p:spPr bwMode="auto">
          <a:xfrm>
            <a:off x="5668963" y="5788025"/>
            <a:ext cx="47625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22" name="Oval 299"/>
          <p:cNvSpPr>
            <a:spLocks noChangeArrowheads="1"/>
          </p:cNvSpPr>
          <p:nvPr/>
        </p:nvSpPr>
        <p:spPr bwMode="auto">
          <a:xfrm>
            <a:off x="6886575" y="516731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23" name="Oval 300"/>
          <p:cNvSpPr>
            <a:spLocks noChangeArrowheads="1"/>
          </p:cNvSpPr>
          <p:nvPr/>
        </p:nvSpPr>
        <p:spPr bwMode="auto">
          <a:xfrm>
            <a:off x="6797675" y="4973638"/>
            <a:ext cx="53975" cy="428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24" name="Oval 301"/>
          <p:cNvSpPr>
            <a:spLocks noChangeArrowheads="1"/>
          </p:cNvSpPr>
          <p:nvPr/>
        </p:nvSpPr>
        <p:spPr bwMode="auto">
          <a:xfrm>
            <a:off x="7080250" y="5043488"/>
            <a:ext cx="46038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25" name="Oval 302"/>
          <p:cNvSpPr>
            <a:spLocks noChangeArrowheads="1"/>
          </p:cNvSpPr>
          <p:nvPr/>
        </p:nvSpPr>
        <p:spPr bwMode="auto">
          <a:xfrm>
            <a:off x="5480050" y="5576888"/>
            <a:ext cx="5238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26" name="Oval 303"/>
          <p:cNvSpPr>
            <a:spLocks noChangeArrowheads="1"/>
          </p:cNvSpPr>
          <p:nvPr/>
        </p:nvSpPr>
        <p:spPr bwMode="auto">
          <a:xfrm>
            <a:off x="6816725" y="500856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27" name="Oval 304"/>
          <p:cNvSpPr>
            <a:spLocks noChangeArrowheads="1"/>
          </p:cNvSpPr>
          <p:nvPr/>
        </p:nvSpPr>
        <p:spPr bwMode="auto">
          <a:xfrm>
            <a:off x="6956425" y="5070475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28" name="Oval 305"/>
          <p:cNvSpPr>
            <a:spLocks noChangeArrowheads="1"/>
          </p:cNvSpPr>
          <p:nvPr/>
        </p:nvSpPr>
        <p:spPr bwMode="auto">
          <a:xfrm>
            <a:off x="5626100" y="5599113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29" name="Oval 306"/>
          <p:cNvSpPr>
            <a:spLocks noChangeArrowheads="1"/>
          </p:cNvSpPr>
          <p:nvPr/>
        </p:nvSpPr>
        <p:spPr bwMode="auto">
          <a:xfrm>
            <a:off x="7289800" y="5262563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30" name="Oval 307"/>
          <p:cNvSpPr>
            <a:spLocks noChangeArrowheads="1"/>
          </p:cNvSpPr>
          <p:nvPr/>
        </p:nvSpPr>
        <p:spPr bwMode="auto">
          <a:xfrm>
            <a:off x="7119938" y="5407025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31" name="Oval 308"/>
          <p:cNvSpPr>
            <a:spLocks noChangeArrowheads="1"/>
          </p:cNvSpPr>
          <p:nvPr/>
        </p:nvSpPr>
        <p:spPr bwMode="auto">
          <a:xfrm>
            <a:off x="7300913" y="5391150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32" name="Line 309"/>
          <p:cNvSpPr>
            <a:spLocks noChangeShapeType="1"/>
          </p:cNvSpPr>
          <p:nvPr/>
        </p:nvSpPr>
        <p:spPr bwMode="auto">
          <a:xfrm>
            <a:off x="1282700" y="5967413"/>
            <a:ext cx="2160588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33" name="Line 310"/>
          <p:cNvSpPr>
            <a:spLocks noChangeShapeType="1"/>
          </p:cNvSpPr>
          <p:nvPr/>
        </p:nvSpPr>
        <p:spPr bwMode="auto">
          <a:xfrm flipV="1">
            <a:off x="1276350" y="4719638"/>
            <a:ext cx="0" cy="1254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34" name="Oval 311"/>
          <p:cNvSpPr>
            <a:spLocks noChangeArrowheads="1"/>
          </p:cNvSpPr>
          <p:nvPr/>
        </p:nvSpPr>
        <p:spPr bwMode="auto">
          <a:xfrm>
            <a:off x="2171700" y="530701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35" name="Oval 312"/>
          <p:cNvSpPr>
            <a:spLocks noChangeArrowheads="1"/>
          </p:cNvSpPr>
          <p:nvPr/>
        </p:nvSpPr>
        <p:spPr bwMode="auto">
          <a:xfrm>
            <a:off x="2005013" y="5370513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36" name="Oval 313"/>
          <p:cNvSpPr>
            <a:spLocks noChangeArrowheads="1"/>
          </p:cNvSpPr>
          <p:nvPr/>
        </p:nvSpPr>
        <p:spPr bwMode="auto">
          <a:xfrm>
            <a:off x="2005013" y="543877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37" name="Oval 314"/>
          <p:cNvSpPr>
            <a:spLocks noChangeArrowheads="1"/>
          </p:cNvSpPr>
          <p:nvPr/>
        </p:nvSpPr>
        <p:spPr bwMode="auto">
          <a:xfrm>
            <a:off x="1728788" y="5473700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38" name="Oval 315"/>
          <p:cNvSpPr>
            <a:spLocks noChangeArrowheads="1"/>
          </p:cNvSpPr>
          <p:nvPr/>
        </p:nvSpPr>
        <p:spPr bwMode="auto">
          <a:xfrm>
            <a:off x="1878013" y="550386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39" name="Oval 316"/>
          <p:cNvSpPr>
            <a:spLocks noChangeArrowheads="1"/>
          </p:cNvSpPr>
          <p:nvPr/>
        </p:nvSpPr>
        <p:spPr bwMode="auto">
          <a:xfrm>
            <a:off x="1900238" y="5537200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40" name="Oval 317"/>
          <p:cNvSpPr>
            <a:spLocks noChangeArrowheads="1"/>
          </p:cNvSpPr>
          <p:nvPr/>
        </p:nvSpPr>
        <p:spPr bwMode="auto">
          <a:xfrm>
            <a:off x="1922463" y="5572125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41" name="Oval 318"/>
          <p:cNvSpPr>
            <a:spLocks noChangeArrowheads="1"/>
          </p:cNvSpPr>
          <p:nvPr/>
        </p:nvSpPr>
        <p:spPr bwMode="auto">
          <a:xfrm>
            <a:off x="1852613" y="5605463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42" name="Oval 319"/>
          <p:cNvSpPr>
            <a:spLocks noChangeArrowheads="1"/>
          </p:cNvSpPr>
          <p:nvPr/>
        </p:nvSpPr>
        <p:spPr bwMode="auto">
          <a:xfrm>
            <a:off x="1693863" y="5638800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43" name="Oval 320"/>
          <p:cNvSpPr>
            <a:spLocks noChangeArrowheads="1"/>
          </p:cNvSpPr>
          <p:nvPr/>
        </p:nvSpPr>
        <p:spPr bwMode="auto">
          <a:xfrm>
            <a:off x="1870075" y="566896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44" name="Oval 321"/>
          <p:cNvSpPr>
            <a:spLocks noChangeArrowheads="1"/>
          </p:cNvSpPr>
          <p:nvPr/>
        </p:nvSpPr>
        <p:spPr bwMode="auto">
          <a:xfrm>
            <a:off x="1755775" y="570388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45" name="Oval 322"/>
          <p:cNvSpPr>
            <a:spLocks noChangeArrowheads="1"/>
          </p:cNvSpPr>
          <p:nvPr/>
        </p:nvSpPr>
        <p:spPr bwMode="auto">
          <a:xfrm>
            <a:off x="1670050" y="5735638"/>
            <a:ext cx="47625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46" name="Oval 323"/>
          <p:cNvSpPr>
            <a:spLocks noChangeArrowheads="1"/>
          </p:cNvSpPr>
          <p:nvPr/>
        </p:nvSpPr>
        <p:spPr bwMode="auto">
          <a:xfrm>
            <a:off x="3211513" y="4841875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47" name="Oval 324"/>
          <p:cNvSpPr>
            <a:spLocks noChangeArrowheads="1"/>
          </p:cNvSpPr>
          <p:nvPr/>
        </p:nvSpPr>
        <p:spPr bwMode="auto">
          <a:xfrm>
            <a:off x="2967038" y="4991100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48" name="Oval 325"/>
          <p:cNvSpPr>
            <a:spLocks noChangeArrowheads="1"/>
          </p:cNvSpPr>
          <p:nvPr/>
        </p:nvSpPr>
        <p:spPr bwMode="auto">
          <a:xfrm>
            <a:off x="2887663" y="5114925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49" name="Oval 326"/>
          <p:cNvSpPr>
            <a:spLocks noChangeArrowheads="1"/>
          </p:cNvSpPr>
          <p:nvPr/>
        </p:nvSpPr>
        <p:spPr bwMode="auto">
          <a:xfrm>
            <a:off x="2798763" y="4921250"/>
            <a:ext cx="53975" cy="428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50" name="Oval 327"/>
          <p:cNvSpPr>
            <a:spLocks noChangeArrowheads="1"/>
          </p:cNvSpPr>
          <p:nvPr/>
        </p:nvSpPr>
        <p:spPr bwMode="auto">
          <a:xfrm>
            <a:off x="2598738" y="5056188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51" name="Oval 328"/>
          <p:cNvSpPr>
            <a:spLocks noChangeArrowheads="1"/>
          </p:cNvSpPr>
          <p:nvPr/>
        </p:nvSpPr>
        <p:spPr bwMode="auto">
          <a:xfrm>
            <a:off x="2519363" y="5021263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52" name="Oval 329"/>
          <p:cNvSpPr>
            <a:spLocks noChangeArrowheads="1"/>
          </p:cNvSpPr>
          <p:nvPr/>
        </p:nvSpPr>
        <p:spPr bwMode="auto">
          <a:xfrm>
            <a:off x="2478088" y="5119688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53" name="Oval 330"/>
          <p:cNvSpPr>
            <a:spLocks noChangeArrowheads="1"/>
          </p:cNvSpPr>
          <p:nvPr/>
        </p:nvSpPr>
        <p:spPr bwMode="auto">
          <a:xfrm>
            <a:off x="2351088" y="5276850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54" name="Oval 331"/>
          <p:cNvSpPr>
            <a:spLocks noChangeArrowheads="1"/>
          </p:cNvSpPr>
          <p:nvPr/>
        </p:nvSpPr>
        <p:spPr bwMode="auto">
          <a:xfrm>
            <a:off x="2271713" y="5135563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55" name="Oval 332"/>
          <p:cNvSpPr>
            <a:spLocks noChangeArrowheads="1"/>
          </p:cNvSpPr>
          <p:nvPr/>
        </p:nvSpPr>
        <p:spPr bwMode="auto">
          <a:xfrm>
            <a:off x="2163763" y="5610225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56" name="Oval 333"/>
          <p:cNvSpPr>
            <a:spLocks noChangeArrowheads="1"/>
          </p:cNvSpPr>
          <p:nvPr/>
        </p:nvSpPr>
        <p:spPr bwMode="auto">
          <a:xfrm>
            <a:off x="3208338" y="4927600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57" name="Oval 334"/>
          <p:cNvSpPr>
            <a:spLocks noChangeArrowheads="1"/>
          </p:cNvSpPr>
          <p:nvPr/>
        </p:nvSpPr>
        <p:spPr bwMode="auto">
          <a:xfrm>
            <a:off x="3081338" y="4991100"/>
            <a:ext cx="46037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58" name="Oval 335"/>
          <p:cNvSpPr>
            <a:spLocks noChangeArrowheads="1"/>
          </p:cNvSpPr>
          <p:nvPr/>
        </p:nvSpPr>
        <p:spPr bwMode="auto">
          <a:xfrm>
            <a:off x="2876550" y="4927600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59" name="Oval 336"/>
          <p:cNvSpPr>
            <a:spLocks noChangeArrowheads="1"/>
          </p:cNvSpPr>
          <p:nvPr/>
        </p:nvSpPr>
        <p:spPr bwMode="auto">
          <a:xfrm>
            <a:off x="2797175" y="5135563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60" name="Oval 337"/>
          <p:cNvSpPr>
            <a:spLocks noChangeArrowheads="1"/>
          </p:cNvSpPr>
          <p:nvPr/>
        </p:nvSpPr>
        <p:spPr bwMode="auto">
          <a:xfrm>
            <a:off x="2714625" y="514826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61" name="Oval 338"/>
          <p:cNvSpPr>
            <a:spLocks noChangeArrowheads="1"/>
          </p:cNvSpPr>
          <p:nvPr/>
        </p:nvSpPr>
        <p:spPr bwMode="auto">
          <a:xfrm>
            <a:off x="2635250" y="5200650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62" name="Oval 339"/>
          <p:cNvSpPr>
            <a:spLocks noChangeArrowheads="1"/>
          </p:cNvSpPr>
          <p:nvPr/>
        </p:nvSpPr>
        <p:spPr bwMode="auto">
          <a:xfrm>
            <a:off x="2592388" y="5135563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63" name="Oval 340"/>
          <p:cNvSpPr>
            <a:spLocks noChangeArrowheads="1"/>
          </p:cNvSpPr>
          <p:nvPr/>
        </p:nvSpPr>
        <p:spPr bwMode="auto">
          <a:xfrm>
            <a:off x="2506663" y="514826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64" name="Oval 341"/>
          <p:cNvSpPr>
            <a:spLocks noChangeArrowheads="1"/>
          </p:cNvSpPr>
          <p:nvPr/>
        </p:nvSpPr>
        <p:spPr bwMode="auto">
          <a:xfrm>
            <a:off x="2473325" y="5397500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65" name="Oval 342"/>
          <p:cNvSpPr>
            <a:spLocks noChangeArrowheads="1"/>
          </p:cNvSpPr>
          <p:nvPr/>
        </p:nvSpPr>
        <p:spPr bwMode="auto">
          <a:xfrm>
            <a:off x="2387600" y="5357813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66" name="Oval 343"/>
          <p:cNvSpPr>
            <a:spLocks noChangeArrowheads="1"/>
          </p:cNvSpPr>
          <p:nvPr/>
        </p:nvSpPr>
        <p:spPr bwMode="auto">
          <a:xfrm>
            <a:off x="2346325" y="5426075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67" name="Oval 344"/>
          <p:cNvSpPr>
            <a:spLocks noChangeArrowheads="1"/>
          </p:cNvSpPr>
          <p:nvPr/>
        </p:nvSpPr>
        <p:spPr bwMode="auto">
          <a:xfrm>
            <a:off x="2266950" y="5189538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68" name="Oval 345"/>
          <p:cNvSpPr>
            <a:spLocks noChangeArrowheads="1"/>
          </p:cNvSpPr>
          <p:nvPr/>
        </p:nvSpPr>
        <p:spPr bwMode="auto">
          <a:xfrm>
            <a:off x="2224088" y="5513388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69" name="Oval 346"/>
          <p:cNvSpPr>
            <a:spLocks noChangeArrowheads="1"/>
          </p:cNvSpPr>
          <p:nvPr/>
        </p:nvSpPr>
        <p:spPr bwMode="auto">
          <a:xfrm>
            <a:off x="2555875" y="5327650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70" name="Oval 347"/>
          <p:cNvSpPr>
            <a:spLocks noChangeArrowheads="1"/>
          </p:cNvSpPr>
          <p:nvPr/>
        </p:nvSpPr>
        <p:spPr bwMode="auto">
          <a:xfrm>
            <a:off x="2139950" y="551338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71" name="Oval 348"/>
          <p:cNvSpPr>
            <a:spLocks noChangeArrowheads="1"/>
          </p:cNvSpPr>
          <p:nvPr/>
        </p:nvSpPr>
        <p:spPr bwMode="auto">
          <a:xfrm>
            <a:off x="2098675" y="5289550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72" name="Oval 349"/>
          <p:cNvSpPr>
            <a:spLocks noChangeArrowheads="1"/>
          </p:cNvSpPr>
          <p:nvPr/>
        </p:nvSpPr>
        <p:spPr bwMode="auto">
          <a:xfrm>
            <a:off x="2055813" y="5407025"/>
            <a:ext cx="539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73" name="Oval 350"/>
          <p:cNvSpPr>
            <a:spLocks noChangeArrowheads="1"/>
          </p:cNvSpPr>
          <p:nvPr/>
        </p:nvSpPr>
        <p:spPr bwMode="auto">
          <a:xfrm>
            <a:off x="2017713" y="5426075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74" name="Oval 351"/>
          <p:cNvSpPr>
            <a:spLocks noChangeArrowheads="1"/>
          </p:cNvSpPr>
          <p:nvPr/>
        </p:nvSpPr>
        <p:spPr bwMode="auto">
          <a:xfrm>
            <a:off x="1976438" y="5443538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75" name="Oval 352"/>
          <p:cNvSpPr>
            <a:spLocks noChangeArrowheads="1"/>
          </p:cNvSpPr>
          <p:nvPr/>
        </p:nvSpPr>
        <p:spPr bwMode="auto">
          <a:xfrm>
            <a:off x="1933575" y="5391150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76" name="Oval 353"/>
          <p:cNvSpPr>
            <a:spLocks noChangeArrowheads="1"/>
          </p:cNvSpPr>
          <p:nvPr/>
        </p:nvSpPr>
        <p:spPr bwMode="auto">
          <a:xfrm>
            <a:off x="1852613" y="5400675"/>
            <a:ext cx="5238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77" name="Oval 354"/>
          <p:cNvSpPr>
            <a:spLocks noChangeArrowheads="1"/>
          </p:cNvSpPr>
          <p:nvPr/>
        </p:nvSpPr>
        <p:spPr bwMode="auto">
          <a:xfrm>
            <a:off x="2890838" y="4819650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78" name="Oval 355"/>
          <p:cNvSpPr>
            <a:spLocks noChangeArrowheads="1"/>
          </p:cNvSpPr>
          <p:nvPr/>
        </p:nvSpPr>
        <p:spPr bwMode="auto">
          <a:xfrm>
            <a:off x="3048000" y="4884738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79" name="Oval 356"/>
          <p:cNvSpPr>
            <a:spLocks noChangeArrowheads="1"/>
          </p:cNvSpPr>
          <p:nvPr/>
        </p:nvSpPr>
        <p:spPr bwMode="auto">
          <a:xfrm>
            <a:off x="2817813" y="495617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80" name="Oval 357"/>
          <p:cNvSpPr>
            <a:spLocks noChangeArrowheads="1"/>
          </p:cNvSpPr>
          <p:nvPr/>
        </p:nvSpPr>
        <p:spPr bwMode="auto">
          <a:xfrm>
            <a:off x="2633663" y="4991100"/>
            <a:ext cx="47625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81" name="Oval 358"/>
          <p:cNvSpPr>
            <a:spLocks noChangeArrowheads="1"/>
          </p:cNvSpPr>
          <p:nvPr/>
        </p:nvSpPr>
        <p:spPr bwMode="auto">
          <a:xfrm>
            <a:off x="2695575" y="5053013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82" name="Oval 359"/>
          <p:cNvSpPr>
            <a:spLocks noChangeArrowheads="1"/>
          </p:cNvSpPr>
          <p:nvPr/>
        </p:nvSpPr>
        <p:spPr bwMode="auto">
          <a:xfrm>
            <a:off x="2978150" y="5119688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83" name="Oval 360"/>
          <p:cNvSpPr>
            <a:spLocks noChangeArrowheads="1"/>
          </p:cNvSpPr>
          <p:nvPr/>
        </p:nvSpPr>
        <p:spPr bwMode="auto">
          <a:xfrm>
            <a:off x="2506663" y="5213350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84" name="Oval 361"/>
          <p:cNvSpPr>
            <a:spLocks noChangeArrowheads="1"/>
          </p:cNvSpPr>
          <p:nvPr/>
        </p:nvSpPr>
        <p:spPr bwMode="auto">
          <a:xfrm>
            <a:off x="2593975" y="5248275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85" name="Oval 362"/>
          <p:cNvSpPr>
            <a:spLocks noChangeArrowheads="1"/>
          </p:cNvSpPr>
          <p:nvPr/>
        </p:nvSpPr>
        <p:spPr bwMode="auto">
          <a:xfrm>
            <a:off x="2303463" y="531177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86" name="Oval 363"/>
          <p:cNvSpPr>
            <a:spLocks noChangeArrowheads="1"/>
          </p:cNvSpPr>
          <p:nvPr/>
        </p:nvSpPr>
        <p:spPr bwMode="auto">
          <a:xfrm>
            <a:off x="2427288" y="5449888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87" name="Oval 364"/>
          <p:cNvSpPr>
            <a:spLocks noChangeArrowheads="1"/>
          </p:cNvSpPr>
          <p:nvPr/>
        </p:nvSpPr>
        <p:spPr bwMode="auto">
          <a:xfrm>
            <a:off x="3127375" y="4749800"/>
            <a:ext cx="49213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88" name="Oval 365"/>
          <p:cNvSpPr>
            <a:spLocks noChangeArrowheads="1"/>
          </p:cNvSpPr>
          <p:nvPr/>
        </p:nvSpPr>
        <p:spPr bwMode="auto">
          <a:xfrm>
            <a:off x="3241675" y="480853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89" name="Oval 366"/>
          <p:cNvSpPr>
            <a:spLocks noChangeArrowheads="1"/>
          </p:cNvSpPr>
          <p:nvPr/>
        </p:nvSpPr>
        <p:spPr bwMode="auto">
          <a:xfrm>
            <a:off x="3160713" y="5018088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90" name="Oval 367"/>
          <p:cNvSpPr>
            <a:spLocks noChangeArrowheads="1"/>
          </p:cNvSpPr>
          <p:nvPr/>
        </p:nvSpPr>
        <p:spPr bwMode="auto">
          <a:xfrm>
            <a:off x="3071813" y="5029200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91" name="Oval 368"/>
          <p:cNvSpPr>
            <a:spLocks noChangeArrowheads="1"/>
          </p:cNvSpPr>
          <p:nvPr/>
        </p:nvSpPr>
        <p:spPr bwMode="auto">
          <a:xfrm>
            <a:off x="2957513" y="5018088"/>
            <a:ext cx="4286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92" name="Oval 369"/>
          <p:cNvSpPr>
            <a:spLocks noChangeArrowheads="1"/>
          </p:cNvSpPr>
          <p:nvPr/>
        </p:nvSpPr>
        <p:spPr bwMode="auto">
          <a:xfrm>
            <a:off x="2870200" y="5029200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93" name="Oval 370"/>
          <p:cNvSpPr>
            <a:spLocks noChangeArrowheads="1"/>
          </p:cNvSpPr>
          <p:nvPr/>
        </p:nvSpPr>
        <p:spPr bwMode="auto">
          <a:xfrm>
            <a:off x="2749550" y="52403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94" name="Oval 371"/>
          <p:cNvSpPr>
            <a:spLocks noChangeArrowheads="1"/>
          </p:cNvSpPr>
          <p:nvPr/>
        </p:nvSpPr>
        <p:spPr bwMode="auto">
          <a:xfrm>
            <a:off x="2427288" y="5291138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95" name="Oval 372"/>
          <p:cNvSpPr>
            <a:spLocks noChangeArrowheads="1"/>
          </p:cNvSpPr>
          <p:nvPr/>
        </p:nvSpPr>
        <p:spPr bwMode="auto">
          <a:xfrm>
            <a:off x="1627188" y="5546725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96" name="Oval 373"/>
          <p:cNvSpPr>
            <a:spLocks noChangeArrowheads="1"/>
          </p:cNvSpPr>
          <p:nvPr/>
        </p:nvSpPr>
        <p:spPr bwMode="auto">
          <a:xfrm>
            <a:off x="2014538" y="5664200"/>
            <a:ext cx="46037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97" name="Oval 374"/>
          <p:cNvSpPr>
            <a:spLocks noChangeArrowheads="1"/>
          </p:cNvSpPr>
          <p:nvPr/>
        </p:nvSpPr>
        <p:spPr bwMode="auto">
          <a:xfrm>
            <a:off x="2371725" y="514826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98" name="Oval 375"/>
          <p:cNvSpPr>
            <a:spLocks noChangeArrowheads="1"/>
          </p:cNvSpPr>
          <p:nvPr/>
        </p:nvSpPr>
        <p:spPr bwMode="auto">
          <a:xfrm>
            <a:off x="2222500" y="5283200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499" name="Oval 376"/>
          <p:cNvSpPr>
            <a:spLocks noChangeArrowheads="1"/>
          </p:cNvSpPr>
          <p:nvPr/>
        </p:nvSpPr>
        <p:spPr bwMode="auto">
          <a:xfrm>
            <a:off x="2089150" y="5283200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5500" name="Rectangle 377"/>
          <p:cNvSpPr>
            <a:spLocks noChangeArrowheads="1"/>
          </p:cNvSpPr>
          <p:nvPr/>
        </p:nvSpPr>
        <p:spPr bwMode="auto">
          <a:xfrm>
            <a:off x="3452813" y="5783263"/>
            <a:ext cx="2571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i="0">
                <a:solidFill>
                  <a:srgbClr val="009900"/>
                </a:solidFill>
                <a:latin typeface="Times New Roman" pitchFamily="18" charset="0"/>
              </a:rPr>
              <a:t>x</a:t>
            </a:r>
          </a:p>
        </p:txBody>
      </p:sp>
      <p:graphicFrame>
        <p:nvGraphicFramePr>
          <p:cNvPr id="5122" name="Object 378">
            <a:hlinkClick r:id="" action="ppaction://ole?verb=0"/>
          </p:cNvPr>
          <p:cNvGraphicFramePr>
            <a:graphicFrameLocks/>
          </p:cNvGraphicFramePr>
          <p:nvPr/>
        </p:nvGraphicFramePr>
        <p:xfrm>
          <a:off x="3635375" y="4097338"/>
          <a:ext cx="133350" cy="123825"/>
        </p:xfrm>
        <a:graphic>
          <a:graphicData uri="http://schemas.openxmlformats.org/presentationml/2006/ole">
            <p:oleObj spid="_x0000_s99330" name="Equation" r:id="rId3" imgW="139680" imgH="139680" progId="Equation.3">
              <p:embed/>
            </p:oleObj>
          </a:graphicData>
        </a:graphic>
      </p:graphicFrame>
      <p:graphicFrame>
        <p:nvGraphicFramePr>
          <p:cNvPr id="5123" name="Object 379">
            <a:hlinkClick r:id="" action="ppaction://ole?verb=0"/>
          </p:cNvPr>
          <p:cNvGraphicFramePr>
            <a:graphicFrameLocks/>
          </p:cNvGraphicFramePr>
          <p:nvPr/>
        </p:nvGraphicFramePr>
        <p:xfrm>
          <a:off x="7596188" y="5876925"/>
          <a:ext cx="133350" cy="123825"/>
        </p:xfrm>
        <a:graphic>
          <a:graphicData uri="http://schemas.openxmlformats.org/presentationml/2006/ole">
            <p:oleObj spid="_x0000_s99331" name="Equation" r:id="rId4" imgW="139680" imgH="139680" progId="Equation.3">
              <p:embed/>
            </p:oleObj>
          </a:graphicData>
        </a:graphic>
      </p:graphicFrame>
      <p:sp>
        <p:nvSpPr>
          <p:cNvPr id="5501" name="Rectangle 380"/>
          <p:cNvSpPr>
            <a:spLocks noChangeArrowheads="1"/>
          </p:cNvSpPr>
          <p:nvPr/>
        </p:nvSpPr>
        <p:spPr bwMode="auto">
          <a:xfrm>
            <a:off x="971550" y="4508500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i="0">
                <a:solidFill>
                  <a:srgbClr val="009900"/>
                </a:solidFill>
                <a:latin typeface="Times New Roman" pitchFamily="18" charset="0"/>
              </a:rPr>
              <a:t>y</a:t>
            </a:r>
          </a:p>
        </p:txBody>
      </p:sp>
      <p:grpSp>
        <p:nvGrpSpPr>
          <p:cNvPr id="2" name="Group 381"/>
          <p:cNvGrpSpPr>
            <a:grpSpLocks/>
          </p:cNvGrpSpPr>
          <p:nvPr/>
        </p:nvGrpSpPr>
        <p:grpSpPr bwMode="auto">
          <a:xfrm>
            <a:off x="4932363" y="2728913"/>
            <a:ext cx="2868612" cy="1490662"/>
            <a:chOff x="3107" y="935"/>
            <a:chExt cx="1807" cy="939"/>
          </a:xfrm>
        </p:grpSpPr>
        <p:graphicFrame>
          <p:nvGraphicFramePr>
            <p:cNvPr id="5124" name="Object 38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830" y="1797"/>
            <a:ext cx="84" cy="77"/>
          </p:xfrm>
          <a:graphic>
            <a:graphicData uri="http://schemas.openxmlformats.org/presentationml/2006/ole">
              <p:oleObj spid="_x0000_s99332" name="Equation" r:id="rId5" imgW="139680" imgH="139680" progId="Equation.3">
                <p:embed/>
              </p:oleObj>
            </a:graphicData>
          </a:graphic>
        </p:graphicFrame>
        <p:sp>
          <p:nvSpPr>
            <p:cNvPr id="5505" name="Line 383"/>
            <p:cNvSpPr>
              <a:spLocks noChangeShapeType="1"/>
            </p:cNvSpPr>
            <p:nvPr/>
          </p:nvSpPr>
          <p:spPr bwMode="auto">
            <a:xfrm>
              <a:off x="3300" y="1833"/>
              <a:ext cx="1415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06" name="Line 384"/>
            <p:cNvSpPr>
              <a:spLocks noChangeShapeType="1"/>
            </p:cNvSpPr>
            <p:nvPr/>
          </p:nvSpPr>
          <p:spPr bwMode="auto">
            <a:xfrm flipV="1">
              <a:off x="3296" y="1053"/>
              <a:ext cx="0" cy="7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07" name="Oval 385"/>
            <p:cNvSpPr>
              <a:spLocks noChangeArrowheads="1"/>
            </p:cNvSpPr>
            <p:nvPr/>
          </p:nvSpPr>
          <p:spPr bwMode="auto">
            <a:xfrm>
              <a:off x="4685" y="940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08" name="Oval 386"/>
            <p:cNvSpPr>
              <a:spLocks noChangeArrowheads="1"/>
            </p:cNvSpPr>
            <p:nvPr/>
          </p:nvSpPr>
          <p:spPr bwMode="auto">
            <a:xfrm>
              <a:off x="4655" y="1121"/>
              <a:ext cx="33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09" name="Oval 387"/>
            <p:cNvSpPr>
              <a:spLocks noChangeArrowheads="1"/>
            </p:cNvSpPr>
            <p:nvPr/>
          </p:nvSpPr>
          <p:spPr bwMode="auto">
            <a:xfrm>
              <a:off x="4628" y="1074"/>
              <a:ext cx="34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10" name="Oval 388"/>
            <p:cNvSpPr>
              <a:spLocks noChangeArrowheads="1"/>
            </p:cNvSpPr>
            <p:nvPr/>
          </p:nvSpPr>
          <p:spPr bwMode="auto">
            <a:xfrm>
              <a:off x="4602" y="977"/>
              <a:ext cx="30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11" name="Oval 389"/>
            <p:cNvSpPr>
              <a:spLocks noChangeArrowheads="1"/>
            </p:cNvSpPr>
            <p:nvPr/>
          </p:nvSpPr>
          <p:spPr bwMode="auto">
            <a:xfrm>
              <a:off x="4578" y="1583"/>
              <a:ext cx="33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12" name="Oval 390"/>
            <p:cNvSpPr>
              <a:spLocks noChangeArrowheads="1"/>
            </p:cNvSpPr>
            <p:nvPr/>
          </p:nvSpPr>
          <p:spPr bwMode="auto">
            <a:xfrm>
              <a:off x="4550" y="1483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13" name="Oval 391"/>
            <p:cNvSpPr>
              <a:spLocks noChangeArrowheads="1"/>
            </p:cNvSpPr>
            <p:nvPr/>
          </p:nvSpPr>
          <p:spPr bwMode="auto">
            <a:xfrm>
              <a:off x="4522" y="1212"/>
              <a:ext cx="32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14" name="Oval 392"/>
            <p:cNvSpPr>
              <a:spLocks noChangeArrowheads="1"/>
            </p:cNvSpPr>
            <p:nvPr/>
          </p:nvSpPr>
          <p:spPr bwMode="auto">
            <a:xfrm>
              <a:off x="4496" y="1717"/>
              <a:ext cx="30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15" name="Oval 393"/>
            <p:cNvSpPr>
              <a:spLocks noChangeArrowheads="1"/>
            </p:cNvSpPr>
            <p:nvPr/>
          </p:nvSpPr>
          <p:spPr bwMode="auto">
            <a:xfrm>
              <a:off x="4468" y="1291"/>
              <a:ext cx="33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16" name="Oval 394"/>
            <p:cNvSpPr>
              <a:spLocks noChangeArrowheads="1"/>
            </p:cNvSpPr>
            <p:nvPr/>
          </p:nvSpPr>
          <p:spPr bwMode="auto">
            <a:xfrm>
              <a:off x="4447" y="1642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17" name="Oval 395"/>
            <p:cNvSpPr>
              <a:spLocks noChangeArrowheads="1"/>
            </p:cNvSpPr>
            <p:nvPr/>
          </p:nvSpPr>
          <p:spPr bwMode="auto">
            <a:xfrm>
              <a:off x="4419" y="1422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18" name="Oval 396"/>
            <p:cNvSpPr>
              <a:spLocks noChangeArrowheads="1"/>
            </p:cNvSpPr>
            <p:nvPr/>
          </p:nvSpPr>
          <p:spPr bwMode="auto">
            <a:xfrm>
              <a:off x="4390" y="1523"/>
              <a:ext cx="34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19" name="Oval 397"/>
            <p:cNvSpPr>
              <a:spLocks noChangeArrowheads="1"/>
            </p:cNvSpPr>
            <p:nvPr/>
          </p:nvSpPr>
          <p:spPr bwMode="auto">
            <a:xfrm>
              <a:off x="4364" y="1429"/>
              <a:ext cx="30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20" name="Oval 398"/>
            <p:cNvSpPr>
              <a:spLocks noChangeArrowheads="1"/>
            </p:cNvSpPr>
            <p:nvPr/>
          </p:nvSpPr>
          <p:spPr bwMode="auto">
            <a:xfrm>
              <a:off x="4340" y="1212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21" name="Oval 399"/>
            <p:cNvSpPr>
              <a:spLocks noChangeArrowheads="1"/>
            </p:cNvSpPr>
            <p:nvPr/>
          </p:nvSpPr>
          <p:spPr bwMode="auto">
            <a:xfrm>
              <a:off x="4312" y="1461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22" name="Oval 400"/>
            <p:cNvSpPr>
              <a:spLocks noChangeArrowheads="1"/>
            </p:cNvSpPr>
            <p:nvPr/>
          </p:nvSpPr>
          <p:spPr bwMode="auto">
            <a:xfrm>
              <a:off x="4271" y="1239"/>
              <a:ext cx="34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23" name="Oval 401"/>
            <p:cNvSpPr>
              <a:spLocks noChangeArrowheads="1"/>
            </p:cNvSpPr>
            <p:nvPr/>
          </p:nvSpPr>
          <p:spPr bwMode="auto">
            <a:xfrm>
              <a:off x="4243" y="1577"/>
              <a:ext cx="33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24" name="Oval 402"/>
            <p:cNvSpPr>
              <a:spLocks noChangeArrowheads="1"/>
            </p:cNvSpPr>
            <p:nvPr/>
          </p:nvSpPr>
          <p:spPr bwMode="auto">
            <a:xfrm>
              <a:off x="4215" y="1400"/>
              <a:ext cx="31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25" name="Oval 403"/>
            <p:cNvSpPr>
              <a:spLocks noChangeArrowheads="1"/>
            </p:cNvSpPr>
            <p:nvPr/>
          </p:nvSpPr>
          <p:spPr bwMode="auto">
            <a:xfrm>
              <a:off x="4191" y="1555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26" name="Oval 404"/>
            <p:cNvSpPr>
              <a:spLocks noChangeArrowheads="1"/>
            </p:cNvSpPr>
            <p:nvPr/>
          </p:nvSpPr>
          <p:spPr bwMode="auto">
            <a:xfrm>
              <a:off x="4164" y="1616"/>
              <a:ext cx="30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27" name="Oval 405"/>
            <p:cNvSpPr>
              <a:spLocks noChangeArrowheads="1"/>
            </p:cNvSpPr>
            <p:nvPr/>
          </p:nvSpPr>
          <p:spPr bwMode="auto">
            <a:xfrm>
              <a:off x="4137" y="1530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28" name="Oval 406"/>
            <p:cNvSpPr>
              <a:spLocks noChangeArrowheads="1"/>
            </p:cNvSpPr>
            <p:nvPr/>
          </p:nvSpPr>
          <p:spPr bwMode="auto">
            <a:xfrm>
              <a:off x="4110" y="1573"/>
              <a:ext cx="30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29" name="Oval 407"/>
            <p:cNvSpPr>
              <a:spLocks noChangeArrowheads="1"/>
            </p:cNvSpPr>
            <p:nvPr/>
          </p:nvSpPr>
          <p:spPr bwMode="auto">
            <a:xfrm>
              <a:off x="4081" y="1575"/>
              <a:ext cx="31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30" name="Oval 408"/>
            <p:cNvSpPr>
              <a:spLocks noChangeArrowheads="1"/>
            </p:cNvSpPr>
            <p:nvPr/>
          </p:nvSpPr>
          <p:spPr bwMode="auto">
            <a:xfrm>
              <a:off x="4055" y="1286"/>
              <a:ext cx="33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31" name="Oval 409"/>
            <p:cNvSpPr>
              <a:spLocks noChangeArrowheads="1"/>
            </p:cNvSpPr>
            <p:nvPr/>
          </p:nvSpPr>
          <p:spPr bwMode="auto">
            <a:xfrm>
              <a:off x="4040" y="1671"/>
              <a:ext cx="32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32" name="Oval 410"/>
            <p:cNvSpPr>
              <a:spLocks noChangeArrowheads="1"/>
            </p:cNvSpPr>
            <p:nvPr/>
          </p:nvSpPr>
          <p:spPr bwMode="auto">
            <a:xfrm>
              <a:off x="4012" y="1486"/>
              <a:ext cx="32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33" name="Oval 411"/>
            <p:cNvSpPr>
              <a:spLocks noChangeArrowheads="1"/>
            </p:cNvSpPr>
            <p:nvPr/>
          </p:nvSpPr>
          <p:spPr bwMode="auto">
            <a:xfrm>
              <a:off x="3985" y="1671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34" name="Oval 412"/>
            <p:cNvSpPr>
              <a:spLocks noChangeArrowheads="1"/>
            </p:cNvSpPr>
            <p:nvPr/>
          </p:nvSpPr>
          <p:spPr bwMode="auto">
            <a:xfrm>
              <a:off x="3956" y="1530"/>
              <a:ext cx="33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35" name="Oval 413"/>
            <p:cNvSpPr>
              <a:spLocks noChangeArrowheads="1"/>
            </p:cNvSpPr>
            <p:nvPr/>
          </p:nvSpPr>
          <p:spPr bwMode="auto">
            <a:xfrm>
              <a:off x="3934" y="1605"/>
              <a:ext cx="33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36" name="Oval 414"/>
            <p:cNvSpPr>
              <a:spLocks noChangeArrowheads="1"/>
            </p:cNvSpPr>
            <p:nvPr/>
          </p:nvSpPr>
          <p:spPr bwMode="auto">
            <a:xfrm>
              <a:off x="3908" y="1616"/>
              <a:ext cx="31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37" name="Oval 415"/>
            <p:cNvSpPr>
              <a:spLocks noChangeArrowheads="1"/>
            </p:cNvSpPr>
            <p:nvPr/>
          </p:nvSpPr>
          <p:spPr bwMode="auto">
            <a:xfrm>
              <a:off x="3881" y="1627"/>
              <a:ext cx="30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38" name="Oval 416"/>
            <p:cNvSpPr>
              <a:spLocks noChangeArrowheads="1"/>
            </p:cNvSpPr>
            <p:nvPr/>
          </p:nvSpPr>
          <p:spPr bwMode="auto">
            <a:xfrm>
              <a:off x="3853" y="1595"/>
              <a:ext cx="29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39" name="Oval 417"/>
            <p:cNvSpPr>
              <a:spLocks noChangeArrowheads="1"/>
            </p:cNvSpPr>
            <p:nvPr/>
          </p:nvSpPr>
          <p:spPr bwMode="auto">
            <a:xfrm>
              <a:off x="3835" y="1436"/>
              <a:ext cx="30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40" name="Oval 418"/>
            <p:cNvSpPr>
              <a:spLocks noChangeArrowheads="1"/>
            </p:cNvSpPr>
            <p:nvPr/>
          </p:nvSpPr>
          <p:spPr bwMode="auto">
            <a:xfrm>
              <a:off x="3813" y="1666"/>
              <a:ext cx="32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41" name="Oval 419"/>
            <p:cNvSpPr>
              <a:spLocks noChangeArrowheads="1"/>
            </p:cNvSpPr>
            <p:nvPr/>
          </p:nvSpPr>
          <p:spPr bwMode="auto">
            <a:xfrm>
              <a:off x="3786" y="1631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42" name="Oval 420"/>
            <p:cNvSpPr>
              <a:spLocks noChangeArrowheads="1"/>
            </p:cNvSpPr>
            <p:nvPr/>
          </p:nvSpPr>
          <p:spPr bwMode="auto">
            <a:xfrm>
              <a:off x="3756" y="1588"/>
              <a:ext cx="33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43" name="Oval 421"/>
            <p:cNvSpPr>
              <a:spLocks noChangeArrowheads="1"/>
            </p:cNvSpPr>
            <p:nvPr/>
          </p:nvSpPr>
          <p:spPr bwMode="auto">
            <a:xfrm>
              <a:off x="3729" y="1689"/>
              <a:ext cx="32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44" name="Oval 422"/>
            <p:cNvSpPr>
              <a:spLocks noChangeArrowheads="1"/>
            </p:cNvSpPr>
            <p:nvPr/>
          </p:nvSpPr>
          <p:spPr bwMode="auto">
            <a:xfrm>
              <a:off x="3700" y="1606"/>
              <a:ext cx="34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45" name="Oval 423"/>
            <p:cNvSpPr>
              <a:spLocks noChangeArrowheads="1"/>
            </p:cNvSpPr>
            <p:nvPr/>
          </p:nvSpPr>
          <p:spPr bwMode="auto">
            <a:xfrm>
              <a:off x="3679" y="1660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46" name="Oval 424"/>
            <p:cNvSpPr>
              <a:spLocks noChangeArrowheads="1"/>
            </p:cNvSpPr>
            <p:nvPr/>
          </p:nvSpPr>
          <p:spPr bwMode="auto">
            <a:xfrm>
              <a:off x="3639" y="1658"/>
              <a:ext cx="32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47" name="Oval 425"/>
            <p:cNvSpPr>
              <a:spLocks noChangeArrowheads="1"/>
            </p:cNvSpPr>
            <p:nvPr/>
          </p:nvSpPr>
          <p:spPr bwMode="auto">
            <a:xfrm>
              <a:off x="3612" y="1722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48" name="Oval 426"/>
            <p:cNvSpPr>
              <a:spLocks noChangeArrowheads="1"/>
            </p:cNvSpPr>
            <p:nvPr/>
          </p:nvSpPr>
          <p:spPr bwMode="auto">
            <a:xfrm>
              <a:off x="3585" y="1744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49" name="Oval 427"/>
            <p:cNvSpPr>
              <a:spLocks noChangeArrowheads="1"/>
            </p:cNvSpPr>
            <p:nvPr/>
          </p:nvSpPr>
          <p:spPr bwMode="auto">
            <a:xfrm>
              <a:off x="3562" y="1737"/>
              <a:ext cx="32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50" name="Oval 428"/>
            <p:cNvSpPr>
              <a:spLocks noChangeArrowheads="1"/>
            </p:cNvSpPr>
            <p:nvPr/>
          </p:nvSpPr>
          <p:spPr bwMode="auto">
            <a:xfrm>
              <a:off x="3535" y="1722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51" name="Oval 429"/>
            <p:cNvSpPr>
              <a:spLocks noChangeArrowheads="1"/>
            </p:cNvSpPr>
            <p:nvPr/>
          </p:nvSpPr>
          <p:spPr bwMode="auto">
            <a:xfrm>
              <a:off x="3505" y="1673"/>
              <a:ext cx="33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52" name="Oval 430"/>
            <p:cNvSpPr>
              <a:spLocks noChangeArrowheads="1"/>
            </p:cNvSpPr>
            <p:nvPr/>
          </p:nvSpPr>
          <p:spPr bwMode="auto">
            <a:xfrm>
              <a:off x="3478" y="1779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53" name="Oval 431"/>
            <p:cNvSpPr>
              <a:spLocks noChangeArrowheads="1"/>
            </p:cNvSpPr>
            <p:nvPr/>
          </p:nvSpPr>
          <p:spPr bwMode="auto">
            <a:xfrm>
              <a:off x="3449" y="1755"/>
              <a:ext cx="33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54" name="Oval 432"/>
            <p:cNvSpPr>
              <a:spLocks noChangeArrowheads="1"/>
            </p:cNvSpPr>
            <p:nvPr/>
          </p:nvSpPr>
          <p:spPr bwMode="auto">
            <a:xfrm>
              <a:off x="3427" y="1780"/>
              <a:ext cx="31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55" name="Oval 433"/>
            <p:cNvSpPr>
              <a:spLocks noChangeArrowheads="1"/>
            </p:cNvSpPr>
            <p:nvPr/>
          </p:nvSpPr>
          <p:spPr bwMode="auto">
            <a:xfrm>
              <a:off x="3399" y="1774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56" name="Oval 434"/>
            <p:cNvSpPr>
              <a:spLocks noChangeArrowheads="1"/>
            </p:cNvSpPr>
            <p:nvPr/>
          </p:nvSpPr>
          <p:spPr bwMode="auto">
            <a:xfrm>
              <a:off x="3372" y="1756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57" name="Oval 435"/>
            <p:cNvSpPr>
              <a:spLocks noChangeArrowheads="1"/>
            </p:cNvSpPr>
            <p:nvPr/>
          </p:nvSpPr>
          <p:spPr bwMode="auto">
            <a:xfrm>
              <a:off x="3345" y="1763"/>
              <a:ext cx="28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5558" name="Rectangle 436"/>
            <p:cNvSpPr>
              <a:spLocks noChangeArrowheads="1"/>
            </p:cNvSpPr>
            <p:nvPr/>
          </p:nvSpPr>
          <p:spPr bwMode="auto">
            <a:xfrm>
              <a:off x="3107" y="935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i="0">
                  <a:solidFill>
                    <a:srgbClr val="009900"/>
                  </a:solidFill>
                  <a:latin typeface="Times New Roman" pitchFamily="18" charset="0"/>
                </a:rPr>
                <a:t>y</a:t>
              </a:r>
            </a:p>
          </p:txBody>
        </p:sp>
      </p:grpSp>
      <p:sp>
        <p:nvSpPr>
          <p:cNvPr id="5503" name="Rectangle 437"/>
          <p:cNvSpPr>
            <a:spLocks noChangeArrowheads="1"/>
          </p:cNvSpPr>
          <p:nvPr/>
        </p:nvSpPr>
        <p:spPr bwMode="auto">
          <a:xfrm>
            <a:off x="4932363" y="4581525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i="0">
                <a:solidFill>
                  <a:srgbClr val="009900"/>
                </a:solidFill>
                <a:latin typeface="Times New Roman" pitchFamily="18" charset="0"/>
              </a:rPr>
              <a:t>y</a:t>
            </a:r>
          </a:p>
        </p:txBody>
      </p:sp>
      <p:sp>
        <p:nvSpPr>
          <p:cNvPr id="5504" name="Rectangle 438"/>
          <p:cNvSpPr>
            <a:spLocks noChangeArrowheads="1"/>
          </p:cNvSpPr>
          <p:nvPr/>
        </p:nvSpPr>
        <p:spPr bwMode="auto">
          <a:xfrm>
            <a:off x="971550" y="2728913"/>
            <a:ext cx="2571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i="0">
                <a:solidFill>
                  <a:srgbClr val="009900"/>
                </a:solidFill>
                <a:latin typeface="Times New Roman" pitchFamily="18" charset="0"/>
              </a:rPr>
              <a:t>y</a:t>
            </a:r>
          </a:p>
        </p:txBody>
      </p:sp>
      <p:sp>
        <p:nvSpPr>
          <p:cNvPr id="439" name="Slide Number Placeholder 4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10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En tilnærmet linje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4690864" cy="4530725"/>
          </a:xfrm>
        </p:spPr>
        <p:txBody>
          <a:bodyPr/>
          <a:lstStyle/>
          <a:p>
            <a:r>
              <a:rPr lang="da-DK" sz="2200" dirty="0" smtClean="0"/>
              <a:t>En estimeret regressionslinje er givet ved:</a:t>
            </a:r>
          </a:p>
          <a:p>
            <a:endParaRPr lang="da-DK" sz="2200" dirty="0"/>
          </a:p>
          <a:p>
            <a:r>
              <a:rPr lang="da-DK" sz="2200" dirty="0" smtClean="0"/>
              <a:t>Her er</a:t>
            </a:r>
          </a:p>
          <a:p>
            <a:pPr lvl="1"/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2200" dirty="0" smtClean="0"/>
              <a:t> et estimat af </a:t>
            </a:r>
            <a:r>
              <a:rPr lang="da-DK" sz="2200" i="1" dirty="0" smtClean="0">
                <a:latin typeface="Symbol" pitchFamily="18" charset="2"/>
              </a:rPr>
              <a:t>a</a:t>
            </a:r>
          </a:p>
          <a:p>
            <a:pPr lvl="1"/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sz="2200" dirty="0" smtClean="0"/>
              <a:t> et estimat af </a:t>
            </a:r>
            <a:r>
              <a:rPr lang="da-DK" sz="2200" i="1" dirty="0" smtClean="0">
                <a:latin typeface="Symbol" pitchFamily="18" charset="2"/>
              </a:rPr>
              <a:t>b</a:t>
            </a:r>
          </a:p>
          <a:p>
            <a:pPr lvl="1"/>
            <a:r>
              <a:rPr lang="da-DK" sz="2200" i="1" dirty="0" smtClean="0">
                <a:cs typeface="Arial" charset="0"/>
              </a:rPr>
              <a:t>”</a:t>
            </a:r>
            <a:r>
              <a:rPr lang="da-DK" sz="2200" dirty="0" smtClean="0">
                <a:cs typeface="Arial" charset="0"/>
              </a:rPr>
              <a:t>y hat” er estimat af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E(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endParaRPr lang="da-DK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Afstanden (målt med fortegn) </a:t>
            </a:r>
            <a:r>
              <a:rPr lang="da-DK" sz="2200" dirty="0" smtClean="0">
                <a:cs typeface="Times New Roman" pitchFamily="18" charset="0"/>
              </a:rPr>
              <a:t>fra punktet til den estimerede regressionslinje kaldes </a:t>
            </a:r>
            <a:r>
              <a:rPr lang="da-DK" sz="2200" b="1" i="1" dirty="0" err="1" smtClean="0">
                <a:cs typeface="Times New Roman" pitchFamily="18" charset="0"/>
              </a:rPr>
              <a:t>residualet</a:t>
            </a:r>
            <a:r>
              <a:rPr lang="da-DK" sz="2200" i="1" dirty="0" smtClean="0">
                <a:cs typeface="Times New Roman" pitchFamily="18" charset="0"/>
              </a:rPr>
              <a:t>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i="1" dirty="0">
                <a:cs typeface="Times New Roman" pitchFamily="18" charset="0"/>
              </a:rPr>
              <a:t>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-    </a:t>
            </a:r>
            <a:r>
              <a:rPr lang="da-DK" sz="2200" i="1" dirty="0" smtClean="0">
                <a:cs typeface="Times New Roman" pitchFamily="18" charset="0"/>
              </a:rPr>
              <a:t>.</a:t>
            </a:r>
            <a:endParaRPr lang="da-DK" sz="2200" dirty="0"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653504" y="4813970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0" dirty="0" smtClean="0">
                <a:latin typeface="+mn-lt"/>
              </a:rPr>
              <a:t>x</a:t>
            </a:r>
            <a:endParaRPr lang="en-US" sz="2000" i="0" dirty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345154" y="4928270"/>
            <a:ext cx="31972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92080" y="1412776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>
                <a:latin typeface="+mn-lt"/>
              </a:rPr>
              <a:t>y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 flipV="1">
            <a:off x="5332454" y="1713582"/>
            <a:ext cx="14287" cy="38036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712116" y="26883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314396" y="2505943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15091" y="332807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170779" y="28407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046954" y="249939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931066" y="37836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812004" y="258512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686591" y="28756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570703" y="31582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454816" y="3142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213516" y="32185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5972216" y="35455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5854741" y="38789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738853" y="33518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611853" y="31899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495966" y="3396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 flipV="1">
            <a:off x="5095875" y="2349500"/>
            <a:ext cx="3005138" cy="1865313"/>
          </a:xfrm>
          <a:prstGeom prst="line">
            <a:avLst/>
          </a:prstGeom>
          <a:noFill/>
          <a:ln w="25400">
            <a:solidFill>
              <a:srgbClr val="FFCC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216691" y="4966370"/>
            <a:ext cx="3494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946691" y="2348880"/>
            <a:ext cx="3494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6372200" y="2564905"/>
            <a:ext cx="0" cy="2376264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>
            <a:off x="6372200" y="494097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9" name="Text Box 52"/>
          <p:cNvSpPr txBox="1">
            <a:spLocks noChangeArrowheads="1"/>
          </p:cNvSpPr>
          <p:nvPr/>
        </p:nvSpPr>
        <p:spPr bwMode="auto">
          <a:xfrm>
            <a:off x="5765841" y="1920587"/>
            <a:ext cx="700833" cy="36933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800" i="0" dirty="0">
                <a:latin typeface="+mn-lt"/>
              </a:rPr>
              <a:t>(</a:t>
            </a:r>
            <a:r>
              <a:rPr lang="da-DK" sz="1800" i="1" dirty="0" err="1">
                <a:latin typeface="+mn-lt"/>
              </a:rPr>
              <a:t>x</a:t>
            </a:r>
            <a:r>
              <a:rPr lang="da-DK" sz="1800" i="1" baseline="-25000" dirty="0" err="1">
                <a:latin typeface="+mn-lt"/>
              </a:rPr>
              <a:t>i</a:t>
            </a:r>
            <a:r>
              <a:rPr lang="da-DK" sz="1800" dirty="0" err="1">
                <a:latin typeface="+mn-lt"/>
              </a:rPr>
              <a:t>,</a:t>
            </a:r>
            <a:r>
              <a:rPr lang="da-DK" sz="1800" i="1" dirty="0" err="1">
                <a:latin typeface="+mn-lt"/>
              </a:rPr>
              <a:t>y</a:t>
            </a:r>
            <a:r>
              <a:rPr lang="da-DK" sz="1800" i="1" baseline="-25000" dirty="0" err="1">
                <a:latin typeface="+mn-lt"/>
              </a:rPr>
              <a:t>i</a:t>
            </a:r>
            <a:r>
              <a:rPr lang="da-DK" sz="1800" i="0" dirty="0">
                <a:latin typeface="+mn-lt"/>
              </a:rPr>
              <a:t>)</a:t>
            </a:r>
          </a:p>
        </p:txBody>
      </p:sp>
      <p:sp>
        <p:nvSpPr>
          <p:cNvPr id="30" name="Line 53"/>
          <p:cNvSpPr>
            <a:spLocks noChangeShapeType="1"/>
          </p:cNvSpPr>
          <p:nvPr/>
        </p:nvSpPr>
        <p:spPr bwMode="auto">
          <a:xfrm>
            <a:off x="6053179" y="2289845"/>
            <a:ext cx="288925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 flipH="1">
            <a:off x="5333272" y="2551857"/>
            <a:ext cx="1038928" cy="1304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7596336" y="1988840"/>
            <a:ext cx="1296143" cy="33855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1600" i="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da-DK" sz="1600" i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1600" i="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da-DK" sz="1600" i="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1600" i="1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a</a:t>
            </a:r>
            <a:r>
              <a:rPr lang="da-DK" sz="16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16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1600" i="1" dirty="0" err="1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b</a:t>
            </a:r>
            <a:r>
              <a:rPr lang="da-DK" sz="1600" i="1" dirty="0" err="1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da-DK" sz="1600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5148064" y="2708920"/>
            <a:ext cx="3096344" cy="10801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44"/>
          <p:cNvSpPr txBox="1">
            <a:spLocks noChangeArrowheads="1"/>
          </p:cNvSpPr>
          <p:nvPr/>
        </p:nvSpPr>
        <p:spPr bwMode="auto">
          <a:xfrm>
            <a:off x="7308304" y="2996952"/>
            <a:ext cx="1584175" cy="40011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2000" i="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da-DK" sz="2000" i="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000" i="1" dirty="0" err="1" smtClean="0">
                <a:latin typeface="Times New Roman" pitchFamily="18" charset="0"/>
                <a:cs typeface="Times New Roman" pitchFamily="18" charset="0"/>
              </a:rPr>
              <a:t>bx</a:t>
            </a:r>
            <a:endParaRPr lang="da-DK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7452320" y="3010044"/>
          <a:ext cx="288032" cy="418956"/>
        </p:xfrm>
        <a:graphic>
          <a:graphicData uri="http://schemas.openxmlformats.org/presentationml/2006/ole">
            <p:oleObj spid="_x0000_s67586" name="Ligning" r:id="rId4" imgW="139680" imgH="203040" progId="Equation.3">
              <p:embed/>
            </p:oleObj>
          </a:graphicData>
        </a:graphic>
      </p:graphicFrame>
      <p:sp>
        <p:nvSpPr>
          <p:cNvPr id="40" name="Line 37"/>
          <p:cNvSpPr>
            <a:spLocks noChangeShapeType="1"/>
          </p:cNvSpPr>
          <p:nvPr/>
        </p:nvSpPr>
        <p:spPr bwMode="auto">
          <a:xfrm flipH="1">
            <a:off x="5333272" y="3343945"/>
            <a:ext cx="1038928" cy="1304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4979318" y="3140968"/>
          <a:ext cx="312762" cy="432048"/>
        </p:xfrm>
        <a:graphic>
          <a:graphicData uri="http://schemas.openxmlformats.org/presentationml/2006/ole">
            <p:oleObj spid="_x0000_s67587" name="Ligning" r:id="rId5" imgW="164880" imgH="228600" progId="Equation.3">
              <p:embed/>
            </p:oleObj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rot="5400000" flipH="1" flipV="1">
            <a:off x="5969633" y="2954425"/>
            <a:ext cx="805135" cy="1588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012160" y="2708920"/>
            <a:ext cx="33342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i="1" baseline="-25000" dirty="0" err="1" smtClean="0">
                <a:latin typeface="+mn-lt"/>
              </a:rPr>
              <a:t>i</a:t>
            </a:r>
            <a:endParaRPr lang="en-US" sz="2000" i="1" baseline="-25000" dirty="0">
              <a:latin typeface="+mn-lt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1619672" y="2348880"/>
            <a:ext cx="158417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2000" i="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da-DK" sz="2000" i="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000" i="1" dirty="0" err="1" smtClean="0">
                <a:latin typeface="Times New Roman" pitchFamily="18" charset="0"/>
                <a:cs typeface="Times New Roman" pitchFamily="18" charset="0"/>
              </a:rPr>
              <a:t>bx</a:t>
            </a:r>
            <a:endParaRPr lang="da-DK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1763688" y="2361972"/>
          <a:ext cx="288032" cy="418956"/>
        </p:xfrm>
        <a:graphic>
          <a:graphicData uri="http://schemas.openxmlformats.org/presentationml/2006/ole">
            <p:oleObj spid="_x0000_s67589" name="Ligning" r:id="rId6" imgW="139680" imgH="203040" progId="Equation.3">
              <p:embed/>
            </p:oleObj>
          </a:graphicData>
        </a:graphic>
      </p:graphicFrame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3203848" y="5445224"/>
          <a:ext cx="313630" cy="435272"/>
        </p:xfrm>
        <a:graphic>
          <a:graphicData uri="http://schemas.openxmlformats.org/presentationml/2006/ole">
            <p:oleObj spid="_x0000_s67590" name="Ligning" r:id="rId7" imgW="164880" imgH="228600" progId="Equation.3">
              <p:embed/>
            </p:oleObj>
          </a:graphicData>
        </a:graphic>
      </p:graphicFrame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11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Mindste kvadraters metode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30725"/>
          </a:xfrm>
        </p:spPr>
        <p:txBody>
          <a:bodyPr/>
          <a:lstStyle/>
          <a:p>
            <a:r>
              <a:rPr lang="da-DK" sz="2200" dirty="0" smtClean="0"/>
              <a:t>Summen af de </a:t>
            </a:r>
            <a:r>
              <a:rPr lang="da-DK" sz="2200" dirty="0" smtClean="0"/>
              <a:t>kvadrerede </a:t>
            </a:r>
            <a:r>
              <a:rPr lang="da-DK" sz="2200" dirty="0" err="1" smtClean="0"/>
              <a:t>residualer</a:t>
            </a:r>
            <a:r>
              <a:rPr lang="da-DK" sz="2200" dirty="0" smtClean="0"/>
              <a:t> betegnes:</a:t>
            </a:r>
          </a:p>
          <a:p>
            <a:endParaRPr lang="da-DK" sz="2200" dirty="0" smtClean="0"/>
          </a:p>
          <a:p>
            <a:endParaRPr lang="da-DK" sz="2200" dirty="0"/>
          </a:p>
          <a:p>
            <a:r>
              <a:rPr lang="da-DK" sz="2200" dirty="0" smtClean="0"/>
              <a:t>UK: </a:t>
            </a:r>
            <a:r>
              <a:rPr lang="da-DK" sz="2200" i="1" dirty="0" smtClean="0"/>
              <a:t>Sum of </a:t>
            </a:r>
            <a:r>
              <a:rPr lang="da-DK" sz="2200" i="1" dirty="0" err="1" smtClean="0"/>
              <a:t>Squared</a:t>
            </a:r>
            <a:r>
              <a:rPr lang="da-DK" sz="2200" i="1" dirty="0" smtClean="0"/>
              <a:t> </a:t>
            </a:r>
            <a:r>
              <a:rPr lang="da-DK" sz="2200" i="1" dirty="0" err="1" smtClean="0"/>
              <a:t>Errors</a:t>
            </a:r>
            <a:r>
              <a:rPr lang="da-DK" sz="2200" i="1" dirty="0" smtClean="0"/>
              <a:t>.</a:t>
            </a:r>
          </a:p>
          <a:p>
            <a:endParaRPr lang="da-DK" sz="2200" i="1" dirty="0"/>
          </a:p>
          <a:p>
            <a:r>
              <a:rPr lang="da-DK" sz="2200" i="1" dirty="0" smtClean="0"/>
              <a:t>SSE</a:t>
            </a:r>
            <a:r>
              <a:rPr lang="da-DK" sz="2200" dirty="0" smtClean="0"/>
              <a:t> kan skrives som</a:t>
            </a:r>
          </a:p>
          <a:p>
            <a:endParaRPr lang="da-DK" sz="2200" dirty="0"/>
          </a:p>
          <a:p>
            <a:endParaRPr lang="da-DK" sz="2200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653504" y="4813970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0" dirty="0" smtClean="0">
                <a:latin typeface="+mn-lt"/>
              </a:rPr>
              <a:t>x</a:t>
            </a:r>
            <a:endParaRPr lang="en-US" sz="2000" i="0" dirty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5004048" y="4941167"/>
            <a:ext cx="3600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92080" y="1412776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>
                <a:latin typeface="+mn-lt"/>
              </a:rPr>
              <a:t>y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 flipV="1">
            <a:off x="5332454" y="1713582"/>
            <a:ext cx="14287" cy="38036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712116" y="26883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314396" y="2505943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15091" y="332807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170779" y="28407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046954" y="249939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931066" y="37836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812004" y="258512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686591" y="28756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570703" y="31582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454816" y="3142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213516" y="32185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5972216" y="35455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5854741" y="38789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738853" y="33518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611853" y="31899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495966" y="3396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 flipV="1">
            <a:off x="5095875" y="2349500"/>
            <a:ext cx="3005138" cy="1865313"/>
          </a:xfrm>
          <a:prstGeom prst="line">
            <a:avLst/>
          </a:prstGeom>
          <a:noFill/>
          <a:ln w="25400">
            <a:solidFill>
              <a:srgbClr val="FFCC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216691" y="4966370"/>
            <a:ext cx="3494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946691" y="2348880"/>
            <a:ext cx="3494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6372200" y="2564905"/>
            <a:ext cx="0" cy="2376264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>
            <a:off x="6372200" y="494097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9" name="Text Box 52"/>
          <p:cNvSpPr txBox="1">
            <a:spLocks noChangeArrowheads="1"/>
          </p:cNvSpPr>
          <p:nvPr/>
        </p:nvSpPr>
        <p:spPr bwMode="auto">
          <a:xfrm>
            <a:off x="5765841" y="1920587"/>
            <a:ext cx="700833" cy="36933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800" i="0" dirty="0">
                <a:latin typeface="+mn-lt"/>
              </a:rPr>
              <a:t>(</a:t>
            </a:r>
            <a:r>
              <a:rPr lang="da-DK" sz="1800" i="1" dirty="0" err="1">
                <a:latin typeface="+mn-lt"/>
              </a:rPr>
              <a:t>x</a:t>
            </a:r>
            <a:r>
              <a:rPr lang="da-DK" sz="1800" i="1" baseline="-25000" dirty="0" err="1">
                <a:latin typeface="+mn-lt"/>
              </a:rPr>
              <a:t>i</a:t>
            </a:r>
            <a:r>
              <a:rPr lang="da-DK" sz="1800" dirty="0" err="1">
                <a:latin typeface="+mn-lt"/>
              </a:rPr>
              <a:t>,</a:t>
            </a:r>
            <a:r>
              <a:rPr lang="da-DK" sz="1800" i="1" dirty="0" err="1">
                <a:latin typeface="+mn-lt"/>
              </a:rPr>
              <a:t>y</a:t>
            </a:r>
            <a:r>
              <a:rPr lang="da-DK" sz="1800" i="1" baseline="-25000" dirty="0" err="1">
                <a:latin typeface="+mn-lt"/>
              </a:rPr>
              <a:t>i</a:t>
            </a:r>
            <a:r>
              <a:rPr lang="da-DK" sz="1800" i="0" dirty="0">
                <a:latin typeface="+mn-lt"/>
              </a:rPr>
              <a:t>)</a:t>
            </a:r>
          </a:p>
        </p:txBody>
      </p:sp>
      <p:sp>
        <p:nvSpPr>
          <p:cNvPr id="30" name="Line 53"/>
          <p:cNvSpPr>
            <a:spLocks noChangeShapeType="1"/>
          </p:cNvSpPr>
          <p:nvPr/>
        </p:nvSpPr>
        <p:spPr bwMode="auto">
          <a:xfrm>
            <a:off x="6053179" y="2289845"/>
            <a:ext cx="288925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 flipH="1">
            <a:off x="5333272" y="2551857"/>
            <a:ext cx="1038928" cy="1304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7596336" y="1988840"/>
            <a:ext cx="1296143" cy="33855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1600" i="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da-DK" sz="1600" i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1600" i="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da-DK" sz="1600" i="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1600" i="1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a</a:t>
            </a:r>
            <a:r>
              <a:rPr lang="da-DK" sz="16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16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1600" i="1" dirty="0" err="1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b</a:t>
            </a:r>
            <a:r>
              <a:rPr lang="da-DK" sz="1600" i="1" dirty="0" err="1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da-DK" sz="1600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5148064" y="2708920"/>
            <a:ext cx="3096344" cy="10801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44"/>
          <p:cNvSpPr txBox="1">
            <a:spLocks noChangeArrowheads="1"/>
          </p:cNvSpPr>
          <p:nvPr/>
        </p:nvSpPr>
        <p:spPr bwMode="auto">
          <a:xfrm>
            <a:off x="7308304" y="2996952"/>
            <a:ext cx="1584175" cy="40011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2000" i="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da-DK" sz="2000" i="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000" i="1" dirty="0" err="1" smtClean="0">
                <a:latin typeface="Times New Roman" pitchFamily="18" charset="0"/>
                <a:cs typeface="Times New Roman" pitchFamily="18" charset="0"/>
              </a:rPr>
              <a:t>bx</a:t>
            </a:r>
            <a:endParaRPr lang="da-DK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7452320" y="3010044"/>
          <a:ext cx="288032" cy="418956"/>
        </p:xfrm>
        <a:graphic>
          <a:graphicData uri="http://schemas.openxmlformats.org/presentationml/2006/ole">
            <p:oleObj spid="_x0000_s68610" name="Ligning" r:id="rId4" imgW="139680" imgH="203040" progId="Equation.3">
              <p:embed/>
            </p:oleObj>
          </a:graphicData>
        </a:graphic>
      </p:graphicFrame>
      <p:sp>
        <p:nvSpPr>
          <p:cNvPr id="40" name="Line 37"/>
          <p:cNvSpPr>
            <a:spLocks noChangeShapeType="1"/>
          </p:cNvSpPr>
          <p:nvPr/>
        </p:nvSpPr>
        <p:spPr bwMode="auto">
          <a:xfrm flipH="1">
            <a:off x="5333272" y="3343945"/>
            <a:ext cx="1038928" cy="1304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4979318" y="3140968"/>
          <a:ext cx="312762" cy="432048"/>
        </p:xfrm>
        <a:graphic>
          <a:graphicData uri="http://schemas.openxmlformats.org/presentationml/2006/ole">
            <p:oleObj spid="_x0000_s68611" name="Ligning" r:id="rId5" imgW="164880" imgH="228600" progId="Equation.3">
              <p:embed/>
            </p:oleObj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rot="5400000" flipH="1" flipV="1">
            <a:off x="5969633" y="2954425"/>
            <a:ext cx="805135" cy="1588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012160" y="2708920"/>
            <a:ext cx="33342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i="1" baseline="-25000" dirty="0" err="1" smtClean="0">
                <a:latin typeface="+mn-lt"/>
              </a:rPr>
              <a:t>i</a:t>
            </a:r>
            <a:endParaRPr lang="en-US" sz="2000" i="1" baseline="-25000" dirty="0">
              <a:latin typeface="+mn-lt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981522" y="2276475"/>
          <a:ext cx="3446462" cy="890588"/>
        </p:xfrm>
        <a:graphic>
          <a:graphicData uri="http://schemas.openxmlformats.org/presentationml/2006/ole">
            <p:oleObj spid="_x0000_s68612" name="Ligning" r:id="rId6" imgW="1676160" imgH="431640" progId="Equation.3">
              <p:embed/>
            </p:oleObj>
          </a:graphicData>
        </a:graphic>
      </p:graphicFrame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1173163" y="4266605"/>
          <a:ext cx="3186112" cy="890587"/>
        </p:xfrm>
        <a:graphic>
          <a:graphicData uri="http://schemas.openxmlformats.org/presentationml/2006/ole">
            <p:oleObj spid="_x0000_s68613" name="Ligning" r:id="rId7" imgW="1549080" imgH="431640" progId="Equation.3">
              <p:embed/>
            </p:oleObj>
          </a:graphicData>
        </a:graphic>
      </p:graphicFrame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467544" y="5109592"/>
            <a:ext cx="8064896" cy="98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 vælger </a:t>
            </a: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og </a:t>
            </a: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så </a:t>
            </a: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SSE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er mindst mulig.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Dette kaldes </a:t>
            </a:r>
            <a:r>
              <a:rPr kumimoji="0" lang="da-DK" sz="2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mindste kvadraters metode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da-DK" sz="22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12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Estimater af </a:t>
            </a:r>
            <a:r>
              <a:rPr lang="da-DK" i="1" dirty="0" smtClean="0">
                <a:latin typeface="Symbol" pitchFamily="18" charset="2"/>
              </a:rPr>
              <a:t>a</a:t>
            </a:r>
            <a:r>
              <a:rPr lang="da-DK" dirty="0" smtClean="0"/>
              <a:t> , </a:t>
            </a:r>
            <a:r>
              <a:rPr lang="da-DK" i="1" dirty="0" smtClean="0">
                <a:latin typeface="Symbol" pitchFamily="18" charset="2"/>
              </a:rPr>
              <a:t>b</a:t>
            </a:r>
            <a:r>
              <a:rPr lang="da-DK" dirty="0" smtClean="0"/>
              <a:t> og </a:t>
            </a:r>
            <a:r>
              <a:rPr lang="da-DK" i="1" dirty="0" smtClean="0">
                <a:latin typeface="Symbol" pitchFamily="18" charset="2"/>
              </a:rPr>
              <a:t>s</a:t>
            </a:r>
            <a:endParaRPr lang="da-DK" dirty="0">
              <a:latin typeface="Symbol" pitchFamily="18" charset="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/>
          <a:lstStyle/>
          <a:p>
            <a:r>
              <a:rPr lang="da-DK" sz="2200" dirty="0" smtClean="0"/>
              <a:t>Mindste kvadraters metode giver følgende estimater</a:t>
            </a:r>
          </a:p>
          <a:p>
            <a:r>
              <a:rPr lang="da-DK" sz="2200" dirty="0" smtClean="0"/>
              <a:t>Estimatet for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/>
              <a:t> er</a:t>
            </a:r>
          </a:p>
          <a:p>
            <a:endParaRPr lang="da-DK" sz="2200" dirty="0"/>
          </a:p>
          <a:p>
            <a:endParaRPr lang="da-DK" sz="2200" dirty="0" smtClean="0"/>
          </a:p>
          <a:p>
            <a:endParaRPr lang="da-DK" sz="2200" dirty="0" smtClean="0"/>
          </a:p>
          <a:p>
            <a:pPr>
              <a:buNone/>
            </a:pPr>
            <a:endParaRPr lang="da-DK" sz="2200" dirty="0" smtClean="0"/>
          </a:p>
          <a:p>
            <a:r>
              <a:rPr lang="da-DK" sz="2200" dirty="0" smtClean="0"/>
              <a:t>Estimatet for </a:t>
            </a:r>
            <a:r>
              <a:rPr lang="da-DK" sz="2200" i="1" dirty="0" smtClean="0">
                <a:latin typeface="Symbol" pitchFamily="18" charset="2"/>
              </a:rPr>
              <a:t>a</a:t>
            </a:r>
            <a:r>
              <a:rPr lang="da-DK" sz="2200" dirty="0" smtClean="0"/>
              <a:t> er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Estimatet for </a:t>
            </a:r>
            <a:r>
              <a:rPr lang="da-DK" sz="2200" i="1" dirty="0" smtClean="0">
                <a:latin typeface="Symbol" pitchFamily="18" charset="2"/>
              </a:rPr>
              <a:t>s</a:t>
            </a:r>
            <a:r>
              <a:rPr lang="da-DK" sz="2200" dirty="0" smtClean="0"/>
              <a:t> er</a:t>
            </a:r>
            <a:endParaRPr lang="da-DK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15816" y="2017440"/>
          <a:ext cx="2520280" cy="1569231"/>
        </p:xfrm>
        <a:graphic>
          <a:graphicData uri="http://schemas.openxmlformats.org/presentationml/2006/ole">
            <p:oleObj spid="_x0000_s69634" name="Ligning" r:id="rId3" imgW="1346040" imgH="838080" progId="Equation.3">
              <p:embed/>
            </p:oleObj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2987824" y="4077072"/>
          <a:ext cx="1236663" cy="379412"/>
        </p:xfrm>
        <a:graphic>
          <a:graphicData uri="http://schemas.openxmlformats.org/presentationml/2006/ole">
            <p:oleObj spid="_x0000_s69635" name="Ligning" r:id="rId4" imgW="660240" imgH="203040" progId="Equation.3">
              <p:embed/>
            </p:oleObj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2987824" y="5229200"/>
          <a:ext cx="1308100" cy="831850"/>
        </p:xfrm>
        <a:graphic>
          <a:graphicData uri="http://schemas.openxmlformats.org/presentationml/2006/ole">
            <p:oleObj spid="_x0000_s69636" name="Ligning" r:id="rId5" imgW="698400" imgH="44424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13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Mere om lineær regression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5122912" cy="4790157"/>
          </a:xfrm>
        </p:spPr>
        <p:txBody>
          <a:bodyPr/>
          <a:lstStyle/>
          <a:p>
            <a:r>
              <a:rPr lang="da-DK" sz="2200" b="1" dirty="0" smtClean="0"/>
              <a:t>Prædiktion:</a:t>
            </a:r>
          </a:p>
          <a:p>
            <a:pPr lvl="1"/>
            <a:r>
              <a:rPr lang="da-DK" sz="2200" dirty="0" smtClean="0"/>
              <a:t>For en ny værdi </a:t>
            </a:r>
            <a:r>
              <a:rPr lang="da-DK" sz="2200" i="1" dirty="0" smtClean="0"/>
              <a:t>x</a:t>
            </a:r>
            <a:r>
              <a:rPr lang="da-DK" sz="2200" dirty="0" smtClean="0"/>
              <a:t> kan vi </a:t>
            </a:r>
            <a:r>
              <a:rPr lang="da-DK" sz="2200" dirty="0" err="1" smtClean="0"/>
              <a:t>prædiktere</a:t>
            </a:r>
            <a:r>
              <a:rPr lang="da-DK" sz="2200" dirty="0" smtClean="0"/>
              <a:t> værdien af </a:t>
            </a:r>
            <a:r>
              <a:rPr lang="da-DK" sz="2200" i="1" dirty="0" smtClean="0"/>
              <a:t>y</a:t>
            </a:r>
            <a:r>
              <a:rPr lang="da-DK" sz="2200" dirty="0" smtClean="0"/>
              <a:t>:</a:t>
            </a:r>
          </a:p>
          <a:p>
            <a:pPr lvl="1">
              <a:buNone/>
            </a:pPr>
            <a:endParaRPr lang="da-DK" sz="3200" dirty="0" smtClean="0"/>
          </a:p>
          <a:p>
            <a:r>
              <a:rPr lang="da-DK" sz="2200" b="1" dirty="0" smtClean="0"/>
              <a:t>Skæring i middel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Regressionslinjen skærer i           :</a:t>
            </a:r>
          </a:p>
          <a:p>
            <a:pPr lvl="1">
              <a:buNone/>
            </a:pPr>
            <a:endParaRPr lang="da-DK" sz="3200" dirty="0" smtClean="0"/>
          </a:p>
          <a:p>
            <a:r>
              <a:rPr lang="da-DK" sz="2200" b="1" dirty="0" smtClean="0"/>
              <a:t>Summen af </a:t>
            </a:r>
            <a:r>
              <a:rPr lang="da-DK" sz="2200" b="1" dirty="0" err="1" smtClean="0"/>
              <a:t>residualer</a:t>
            </a:r>
            <a:r>
              <a:rPr lang="da-DK" sz="2200" b="1" dirty="0" smtClean="0"/>
              <a:t>:</a:t>
            </a:r>
          </a:p>
          <a:p>
            <a:pPr lvl="1"/>
            <a:r>
              <a:rPr lang="da-DK" sz="2200" dirty="0" smtClean="0"/>
              <a:t>Summen af alle </a:t>
            </a:r>
            <a:r>
              <a:rPr lang="da-DK" sz="2200" dirty="0" err="1" smtClean="0"/>
              <a:t>residualer</a:t>
            </a:r>
            <a:r>
              <a:rPr lang="da-DK" sz="2200" dirty="0" smtClean="0"/>
              <a:t> er nul: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532439" y="4797152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0" dirty="0" smtClean="0">
                <a:latin typeface="+mn-lt"/>
              </a:rPr>
              <a:t>x</a:t>
            </a:r>
            <a:endParaRPr lang="en-US" sz="2000" i="0" dirty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5436095" y="4941168"/>
            <a:ext cx="309634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92080" y="1412776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>
                <a:latin typeface="+mn-lt"/>
              </a:rPr>
              <a:t>y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 flipV="1">
            <a:off x="5548477" y="1713582"/>
            <a:ext cx="14287" cy="38036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928139" y="26883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530419" y="2505943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331114" y="332807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386802" y="28407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262977" y="249939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147089" y="37836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028027" y="258512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902614" y="28756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786726" y="31582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670839" y="3142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429539" y="32185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188239" y="35455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6070764" y="38789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954876" y="33518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827876" y="31899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711989" y="3396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174871" y="4966370"/>
            <a:ext cx="29655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0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7308303" y="3140968"/>
            <a:ext cx="0" cy="1800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>
            <a:off x="7308303" y="494097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5364087" y="2708920"/>
            <a:ext cx="3096344" cy="10801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44"/>
          <p:cNvSpPr txBox="1">
            <a:spLocks noChangeArrowheads="1"/>
          </p:cNvSpPr>
          <p:nvPr/>
        </p:nvSpPr>
        <p:spPr bwMode="auto">
          <a:xfrm>
            <a:off x="7524328" y="2996952"/>
            <a:ext cx="1440160" cy="40011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2000" i="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da-DK" sz="2000" i="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000" i="1" dirty="0" err="1" smtClean="0">
                <a:latin typeface="Times New Roman" pitchFamily="18" charset="0"/>
                <a:cs typeface="Times New Roman" pitchFamily="18" charset="0"/>
              </a:rPr>
              <a:t>bx</a:t>
            </a:r>
            <a:endParaRPr lang="da-DK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7668343" y="3010044"/>
          <a:ext cx="288032" cy="418956"/>
        </p:xfrm>
        <a:graphic>
          <a:graphicData uri="http://schemas.openxmlformats.org/presentationml/2006/ole">
            <p:oleObj spid="_x0000_s138242" name="Ligning" r:id="rId4" imgW="139680" imgH="203040" progId="Equation.3">
              <p:embed/>
            </p:oleObj>
          </a:graphicData>
        </a:graphic>
      </p:graphicFrame>
      <p:sp>
        <p:nvSpPr>
          <p:cNvPr id="40" name="Line 37"/>
          <p:cNvSpPr>
            <a:spLocks noChangeShapeType="1"/>
          </p:cNvSpPr>
          <p:nvPr/>
        </p:nvSpPr>
        <p:spPr bwMode="auto">
          <a:xfrm flipH="1">
            <a:off x="5580111" y="3140969"/>
            <a:ext cx="1687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5219823" y="2924944"/>
          <a:ext cx="265113" cy="384175"/>
        </p:xfrm>
        <a:graphic>
          <a:graphicData uri="http://schemas.openxmlformats.org/presentationml/2006/ole">
            <p:oleObj spid="_x0000_s138243" name="Ligning" r:id="rId5" imgW="139680" imgH="203040" progId="Equation.3">
              <p:embed/>
            </p:oleObj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2195736" y="2577852"/>
          <a:ext cx="1331913" cy="419100"/>
        </p:xfrm>
        <a:graphic>
          <a:graphicData uri="http://schemas.openxmlformats.org/presentationml/2006/ole">
            <p:oleObj spid="_x0000_s138244" name="Ligning" r:id="rId6" imgW="647640" imgH="203040" progId="Equation.3">
              <p:embed/>
            </p:oleObj>
          </a:graphicData>
        </a:graphic>
      </p:graphicFrame>
      <p:graphicFrame>
        <p:nvGraphicFramePr>
          <p:cNvPr id="138247" name="Object 7"/>
          <p:cNvGraphicFramePr>
            <a:graphicFrameLocks noChangeAspect="1"/>
          </p:cNvGraphicFramePr>
          <p:nvPr/>
        </p:nvGraphicFramePr>
        <p:xfrm>
          <a:off x="4572000" y="3501008"/>
          <a:ext cx="782638" cy="419100"/>
        </p:xfrm>
        <a:graphic>
          <a:graphicData uri="http://schemas.openxmlformats.org/presentationml/2006/ole">
            <p:oleObj spid="_x0000_s138247" name="Ligning" r:id="rId7" imgW="380880" imgH="203040" progId="Equation.3">
              <p:embed/>
            </p:oleObj>
          </a:graphicData>
        </a:graphic>
      </p:graphicFrame>
      <p:graphicFrame>
        <p:nvGraphicFramePr>
          <p:cNvPr id="138248" name="Object 8"/>
          <p:cNvGraphicFramePr>
            <a:graphicFrameLocks noChangeAspect="1"/>
          </p:cNvGraphicFramePr>
          <p:nvPr/>
        </p:nvGraphicFramePr>
        <p:xfrm>
          <a:off x="1115616" y="3861048"/>
          <a:ext cx="3708400" cy="446087"/>
        </p:xfrm>
        <a:graphic>
          <a:graphicData uri="http://schemas.openxmlformats.org/presentationml/2006/ole">
            <p:oleObj spid="_x0000_s138248" name="Ligning" r:id="rId8" imgW="1803240" imgH="215640" progId="Equation.3">
              <p:embed/>
            </p:oleObj>
          </a:graphicData>
        </a:graphic>
      </p:graphicFrame>
      <p:graphicFrame>
        <p:nvGraphicFramePr>
          <p:cNvPr id="138249" name="Object 9"/>
          <p:cNvGraphicFramePr>
            <a:graphicFrameLocks noChangeAspect="1"/>
          </p:cNvGraphicFramePr>
          <p:nvPr/>
        </p:nvGraphicFramePr>
        <p:xfrm>
          <a:off x="2355850" y="5392738"/>
          <a:ext cx="1227138" cy="550862"/>
        </p:xfrm>
        <a:graphic>
          <a:graphicData uri="http://schemas.openxmlformats.org/presentationml/2006/ole">
            <p:oleObj spid="_x0000_s138249" name="Ligning" r:id="rId9" imgW="596880" imgH="266400" progId="Equation.3">
              <p:embed/>
            </p:oleObj>
          </a:graphicData>
        </a:graphic>
      </p:graphicFrame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14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Simpel lineær regression i SPSS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r>
              <a:rPr lang="da-DK" sz="2200" dirty="0" err="1" smtClean="0">
                <a:latin typeface="Consolas" pitchFamily="49" charset="0"/>
              </a:rPr>
              <a:t>Anazyze</a:t>
            </a:r>
            <a:r>
              <a:rPr lang="da-DK" sz="2200" dirty="0" smtClean="0">
                <a:latin typeface="Consolas" pitchFamily="49" charset="0"/>
              </a:rPr>
              <a:t> </a:t>
            </a:r>
            <a:r>
              <a:rPr lang="da-DK" sz="2200" dirty="0" smtClean="0">
                <a:latin typeface="Consolas" pitchFamily="49" charset="0"/>
                <a:cs typeface="Arial"/>
              </a:rPr>
              <a:t>→ Regression → Linear</a:t>
            </a:r>
            <a:endParaRPr lang="da-DK" sz="2200" dirty="0">
              <a:latin typeface="Consolas" pitchFamily="49" charset="0"/>
            </a:endParaRPr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5544616" cy="457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0" y="1916832"/>
            <a:ext cx="300082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y</a:t>
            </a:r>
            <a:endParaRPr lang="da-DK" i="1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3717032"/>
            <a:ext cx="300082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x</a:t>
            </a:r>
            <a:endParaRPr lang="da-DK" i="1" dirty="0" smtClean="0"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15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2743299"/>
            <a:ext cx="8229600" cy="3422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200" kern="0" dirty="0" smtClean="0">
                <a:latin typeface="+mn-lt"/>
              </a:rPr>
              <a:t>Den estimerede regressionslinje er altså: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200" b="1" kern="0" noProof="0" dirty="0" smtClean="0">
                <a:latin typeface="+mn-lt"/>
              </a:rPr>
              <a:t>Fortolkning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200" kern="0" noProof="0" dirty="0" smtClean="0">
                <a:latin typeface="+mn-lt"/>
              </a:rPr>
              <a:t>Hver gang </a:t>
            </a:r>
            <a:r>
              <a:rPr lang="da-DK" sz="2200" kern="0" dirty="0" smtClean="0">
                <a:latin typeface="+mn-lt"/>
              </a:rPr>
              <a:t>andelen af</a:t>
            </a:r>
            <a:r>
              <a:rPr lang="da-DK" sz="2200" kern="0" noProof="0" dirty="0" smtClean="0">
                <a:latin typeface="+mn-lt"/>
              </a:rPr>
              <a:t> fattige stiger en procent stiger den </a:t>
            </a:r>
            <a:r>
              <a:rPr lang="da-DK" sz="2200" i="1" kern="0" noProof="0" dirty="0" smtClean="0">
                <a:latin typeface="+mn-lt"/>
              </a:rPr>
              <a:t>forventede</a:t>
            </a:r>
            <a:r>
              <a:rPr lang="da-DK" sz="2200" kern="0" noProof="0" dirty="0" smtClean="0">
                <a:latin typeface="+mn-lt"/>
              </a:rPr>
              <a:t> mordrate med 1,323 mord pr 100.000.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200" kern="0" dirty="0" smtClean="0">
                <a:latin typeface="+mn-lt"/>
              </a:rPr>
              <a:t>Hvis der er nul procent fattige, så er den forventede mordrate -10,136…</a:t>
            </a:r>
            <a:r>
              <a:rPr lang="da-DK" sz="2200" kern="0" noProof="0" dirty="0" smtClean="0">
                <a:latin typeface="+mn-lt"/>
              </a:rPr>
              <a:t> 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200" kern="0" noProof="0" dirty="0" smtClean="0">
                <a:latin typeface="+mn-lt"/>
              </a:rPr>
              <a:t>Hvis fattigdoms</a:t>
            </a:r>
            <a:r>
              <a:rPr lang="da-DK" sz="2200" kern="0" dirty="0" smtClean="0">
                <a:latin typeface="+mn-lt"/>
              </a:rPr>
              <a:t>procenten</a:t>
            </a:r>
            <a:r>
              <a:rPr lang="da-DK" sz="2200" kern="0" noProof="0" dirty="0" smtClean="0">
                <a:latin typeface="+mn-lt"/>
              </a:rPr>
              <a:t> er 16.2, så er den prædikterede mordrate: </a:t>
            </a:r>
            <a:r>
              <a:rPr lang="da-DK" sz="2200" kern="0" noProof="0" dirty="0" smtClean="0">
                <a:latin typeface="Times New Roman" pitchFamily="18" charset="0"/>
                <a:cs typeface="Times New Roman" pitchFamily="18" charset="0"/>
              </a:rPr>
              <a:t>-10.136 + 1.323·16.2 = 11.30.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kumimoji="0" lang="da-DK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SPSS: Resultat</a:t>
            </a:r>
            <a:endParaRPr lang="da-DK" dirty="0"/>
          </a:p>
        </p:txBody>
      </p:sp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904801"/>
            <a:ext cx="6957367" cy="1804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55776" y="1231131"/>
            <a:ext cx="312906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47864" y="1835333"/>
            <a:ext cx="1008112" cy="22551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9" name="Straight Connector 8"/>
          <p:cNvCxnSpPr>
            <a:stCxn id="7" idx="1"/>
            <a:endCxn id="6" idx="3"/>
          </p:cNvCxnSpPr>
          <p:nvPr/>
        </p:nvCxnSpPr>
        <p:spPr>
          <a:xfrm rot="10800000">
            <a:off x="2868682" y="1415797"/>
            <a:ext cx="479182" cy="5322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5776" y="2311251"/>
            <a:ext cx="312906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b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47864" y="2051357"/>
            <a:ext cx="1008112" cy="22551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2" name="Straight Connector 11"/>
          <p:cNvCxnSpPr>
            <a:stCxn id="11" idx="1"/>
            <a:endCxn id="10" idx="3"/>
          </p:cNvCxnSpPr>
          <p:nvPr/>
        </p:nvCxnSpPr>
        <p:spPr>
          <a:xfrm rot="10800000" flipV="1">
            <a:off x="2868682" y="2164115"/>
            <a:ext cx="479182" cy="3318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44"/>
          <p:cNvSpPr txBox="1">
            <a:spLocks noChangeArrowheads="1"/>
          </p:cNvSpPr>
          <p:nvPr/>
        </p:nvSpPr>
        <p:spPr bwMode="auto">
          <a:xfrm>
            <a:off x="2123728" y="3175347"/>
            <a:ext cx="2880320" cy="430887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2200" i="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da-DK" sz="2200" i="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-10,136 + 1,323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267744" y="3188438"/>
          <a:ext cx="288032" cy="437363"/>
        </p:xfrm>
        <a:graphic>
          <a:graphicData uri="http://schemas.openxmlformats.org/presentationml/2006/ole">
            <p:oleObj spid="_x0000_s71683" name="Ligning" r:id="rId4" imgW="139680" imgH="203040" progId="Equation.3">
              <p:embed/>
            </p:oleObj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16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Regressionslinje i SPSS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/>
          <a:lstStyle/>
          <a:p>
            <a:r>
              <a:rPr lang="da-DK" sz="2200" dirty="0" smtClean="0"/>
              <a:t>Graphs </a:t>
            </a:r>
            <a:r>
              <a:rPr lang="da-DK" sz="2200" dirty="0" smtClean="0">
                <a:latin typeface="Arial"/>
                <a:cs typeface="Arial"/>
              </a:rPr>
              <a:t>→ </a:t>
            </a:r>
            <a:r>
              <a:rPr lang="da-DK" sz="2200" dirty="0" err="1" smtClean="0">
                <a:latin typeface="Arial"/>
                <a:cs typeface="Arial"/>
              </a:rPr>
              <a:t>Chart</a:t>
            </a:r>
            <a:r>
              <a:rPr lang="da-DK" sz="2200" dirty="0" smtClean="0">
                <a:latin typeface="Arial"/>
                <a:cs typeface="Arial"/>
              </a:rPr>
              <a:t> </a:t>
            </a:r>
            <a:r>
              <a:rPr lang="da-DK" sz="2200" dirty="0" err="1" smtClean="0">
                <a:latin typeface="Arial"/>
                <a:cs typeface="Arial"/>
              </a:rPr>
              <a:t>builder</a:t>
            </a:r>
            <a:r>
              <a:rPr lang="da-DK" sz="2200" dirty="0" smtClean="0">
                <a:latin typeface="Arial"/>
                <a:cs typeface="Arial"/>
              </a:rPr>
              <a:t> → </a:t>
            </a:r>
            <a:r>
              <a:rPr lang="da-DK" sz="2200" dirty="0" err="1" smtClean="0">
                <a:latin typeface="Arial"/>
                <a:cs typeface="Arial"/>
              </a:rPr>
              <a:t>Scatter/Dot</a:t>
            </a:r>
            <a:r>
              <a:rPr lang="da-DK" sz="2200" dirty="0">
                <a:cs typeface="Arial"/>
              </a:rPr>
              <a:t> → </a:t>
            </a:r>
            <a:r>
              <a:rPr lang="da-DK" sz="2200" dirty="0" smtClean="0">
                <a:cs typeface="Arial"/>
              </a:rPr>
              <a:t>Simple </a:t>
            </a:r>
            <a:r>
              <a:rPr lang="da-DK" sz="2200" dirty="0" err="1" smtClean="0">
                <a:cs typeface="Arial"/>
              </a:rPr>
              <a:t>Scatter</a:t>
            </a:r>
            <a:endParaRPr lang="da-DK" sz="2200" dirty="0" smtClean="0">
              <a:latin typeface="Arial"/>
              <a:cs typeface="Arial"/>
            </a:endParaRPr>
          </a:p>
          <a:p>
            <a:endParaRPr lang="da-DK" sz="2200" dirty="0">
              <a:latin typeface="Arial"/>
              <a:cs typeface="Arial"/>
            </a:endParaRPr>
          </a:p>
          <a:p>
            <a:endParaRPr lang="da-DK" sz="2200" dirty="0" smtClean="0">
              <a:latin typeface="Arial"/>
              <a:cs typeface="Arial"/>
            </a:endParaRPr>
          </a:p>
          <a:p>
            <a:endParaRPr lang="da-DK" sz="2200" dirty="0">
              <a:latin typeface="Arial"/>
              <a:cs typeface="Arial"/>
            </a:endParaRPr>
          </a:p>
          <a:p>
            <a:endParaRPr lang="da-DK" sz="2200" dirty="0" smtClean="0">
              <a:latin typeface="Arial"/>
              <a:cs typeface="Arial"/>
            </a:endParaRPr>
          </a:p>
          <a:p>
            <a:endParaRPr lang="da-DK" sz="2200" dirty="0">
              <a:latin typeface="Arial"/>
              <a:cs typeface="Arial"/>
            </a:endParaRPr>
          </a:p>
          <a:p>
            <a:endParaRPr lang="da-DK" sz="2200" dirty="0" smtClean="0">
              <a:latin typeface="Arial"/>
              <a:cs typeface="Arial"/>
            </a:endParaRPr>
          </a:p>
          <a:p>
            <a:endParaRPr lang="da-DK" sz="2200" dirty="0">
              <a:latin typeface="Arial"/>
              <a:cs typeface="Arial"/>
            </a:endParaRPr>
          </a:p>
          <a:p>
            <a:endParaRPr lang="da-DK" sz="2200" dirty="0" smtClean="0">
              <a:latin typeface="Arial"/>
              <a:cs typeface="Arial"/>
            </a:endParaRPr>
          </a:p>
          <a:p>
            <a:endParaRPr lang="da-DK" sz="2200" dirty="0">
              <a:latin typeface="Arial"/>
              <a:cs typeface="Arial"/>
            </a:endParaRPr>
          </a:p>
          <a:p>
            <a:r>
              <a:rPr lang="da-DK" sz="2200" dirty="0" smtClean="0">
                <a:latin typeface="Arial"/>
                <a:cs typeface="Arial"/>
              </a:rPr>
              <a:t>Efterfølgende dobbelt-klik på plottet og vælg: </a:t>
            </a:r>
          </a:p>
          <a:p>
            <a:pPr>
              <a:buNone/>
            </a:pPr>
            <a:r>
              <a:rPr lang="da-DK" sz="2200" dirty="0">
                <a:latin typeface="Arial"/>
                <a:cs typeface="Arial"/>
              </a:rPr>
              <a:t>	</a:t>
            </a:r>
            <a:r>
              <a:rPr lang="da-DK" sz="2200" dirty="0" smtClean="0">
                <a:latin typeface="Arial"/>
                <a:cs typeface="Arial"/>
              </a:rPr>
              <a:t>	</a:t>
            </a:r>
            <a:r>
              <a:rPr lang="da-DK" sz="2200" dirty="0" smtClean="0">
                <a:latin typeface="Consolas" pitchFamily="49" charset="0"/>
                <a:cs typeface="Arial"/>
              </a:rPr>
              <a:t>Elements </a:t>
            </a:r>
            <a:r>
              <a:rPr lang="da-DK" sz="2200" dirty="0" smtClean="0">
                <a:latin typeface="Arial"/>
                <a:cs typeface="Arial"/>
              </a:rPr>
              <a:t>→</a:t>
            </a:r>
            <a:r>
              <a:rPr lang="da-DK" sz="2200" dirty="0" smtClean="0">
                <a:latin typeface="Consolas" pitchFamily="49" charset="0"/>
                <a:cs typeface="Arial"/>
              </a:rPr>
              <a:t> </a:t>
            </a:r>
            <a:r>
              <a:rPr lang="da-DK" sz="2200" dirty="0" err="1" smtClean="0">
                <a:latin typeface="Consolas" pitchFamily="49" charset="0"/>
                <a:cs typeface="Arial"/>
              </a:rPr>
              <a:t>Fit</a:t>
            </a:r>
            <a:r>
              <a:rPr lang="da-DK" sz="2200" dirty="0" smtClean="0">
                <a:latin typeface="Consolas" pitchFamily="49" charset="0"/>
                <a:cs typeface="Arial"/>
              </a:rPr>
              <a:t> line at total</a:t>
            </a:r>
            <a:endParaRPr lang="da-DK" sz="2200" dirty="0">
              <a:latin typeface="Consolas" pitchFamily="49" charset="0"/>
            </a:endParaRPr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29408"/>
            <a:ext cx="4507780" cy="361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5436096" y="1988840"/>
            <a:ext cx="36004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xtBox 5"/>
          <p:cNvSpPr txBox="1"/>
          <p:nvPr/>
        </p:nvSpPr>
        <p:spPr>
          <a:xfrm>
            <a:off x="6804248" y="2132856"/>
            <a:ext cx="864339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>
                <a:latin typeface="+mn-lt"/>
              </a:rPr>
              <a:t>Outlier</a:t>
            </a:r>
            <a:endParaRPr lang="da-DK" dirty="0" smtClean="0">
              <a:latin typeface="+mn-lt"/>
            </a:endParaRPr>
          </a:p>
        </p:txBody>
      </p:sp>
      <p:cxnSp>
        <p:nvCxnSpPr>
          <p:cNvPr id="8" name="Straight Connector 7"/>
          <p:cNvCxnSpPr>
            <a:stCxn id="5" idx="6"/>
            <a:endCxn id="6" idx="1"/>
          </p:cNvCxnSpPr>
          <p:nvPr/>
        </p:nvCxnSpPr>
        <p:spPr>
          <a:xfrm>
            <a:off x="5796136" y="2132856"/>
            <a:ext cx="1008112" cy="1846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17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Estimat af </a:t>
            </a:r>
            <a:r>
              <a:rPr lang="da-DK" i="1" dirty="0" smtClean="0">
                <a:latin typeface="Symbol" pitchFamily="18" charset="2"/>
              </a:rPr>
              <a:t>s</a:t>
            </a:r>
            <a:endParaRPr lang="da-DK" dirty="0">
              <a:latin typeface="Symbol" pitchFamily="18" charset="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/>
          <a:lstStyle/>
          <a:p>
            <a:r>
              <a:rPr lang="da-DK" sz="2200" dirty="0" smtClean="0"/>
              <a:t>Simpel lineær regression i SPSS giver også følgende resultater: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Estimat af </a:t>
            </a:r>
            <a:r>
              <a:rPr lang="da-DK" sz="2200" i="1" dirty="0" smtClean="0">
                <a:latin typeface="Symbol" pitchFamily="18" charset="2"/>
              </a:rPr>
              <a:t>s</a:t>
            </a:r>
            <a:r>
              <a:rPr lang="da-DK" sz="2200" dirty="0" smtClean="0"/>
              <a:t> :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Dvs. vi forventer at ca. 95% af punkterne ligger højst 2</a:t>
            </a:r>
            <a:r>
              <a:rPr lang="da-DK" sz="2200" dirty="0" smtClean="0">
                <a:latin typeface="Times New Roman"/>
                <a:cs typeface="Times New Roman"/>
              </a:rPr>
              <a:t>·</a:t>
            </a:r>
            <a:r>
              <a:rPr lang="da-DK" sz="2200" dirty="0" smtClean="0"/>
              <a:t>8.9 enheder fra regressionslinjen.</a:t>
            </a:r>
            <a:endParaRPr lang="da-DK" sz="2200" dirty="0"/>
          </a:p>
        </p:txBody>
      </p:sp>
      <p:pic>
        <p:nvPicPr>
          <p:cNvPr id="137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233464"/>
            <a:ext cx="637881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79712" y="1945432"/>
            <a:ext cx="646331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SSE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03848" y="3241576"/>
            <a:ext cx="864096" cy="28803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8" name="Straight Connector 7"/>
          <p:cNvCxnSpPr>
            <a:stCxn id="5" idx="2"/>
            <a:endCxn id="6" idx="0"/>
          </p:cNvCxnSpPr>
          <p:nvPr/>
        </p:nvCxnSpPr>
        <p:spPr>
          <a:xfrm rot="16200000" flipH="1">
            <a:off x="2505981" y="2111661"/>
            <a:ext cx="926812" cy="13330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63888" y="1945432"/>
            <a:ext cx="518091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n</a:t>
            </a:r>
            <a:r>
              <a:rPr lang="da-DK" dirty="0" smtClean="0">
                <a:latin typeface="+mn-lt"/>
              </a:rPr>
              <a:t>-2</a:t>
            </a:r>
            <a:endParaRPr lang="da-DK" i="1" dirty="0" smtClean="0">
              <a:latin typeface="+mn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427984" y="3241576"/>
            <a:ext cx="432048" cy="28803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1" name="Straight Connector 10"/>
          <p:cNvCxnSpPr>
            <a:stCxn id="9" idx="2"/>
            <a:endCxn id="10" idx="0"/>
          </p:cNvCxnSpPr>
          <p:nvPr/>
        </p:nvCxnSpPr>
        <p:spPr>
          <a:xfrm rot="16200000" flipH="1">
            <a:off x="3770065" y="2367633"/>
            <a:ext cx="926812" cy="8210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56325" y="1945432"/>
            <a:ext cx="1197765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dirty="0" smtClean="0">
                <a:latin typeface="+mn-lt"/>
              </a:rPr>
              <a:t>SSE/(n-2)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220072" y="3241576"/>
            <a:ext cx="720080" cy="28803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4" name="Straight Connector 13"/>
          <p:cNvCxnSpPr>
            <a:stCxn id="12" idx="2"/>
            <a:endCxn id="13" idx="0"/>
          </p:cNvCxnSpPr>
          <p:nvPr/>
        </p:nvCxnSpPr>
        <p:spPr>
          <a:xfrm rot="16200000" flipH="1">
            <a:off x="4954254" y="2615718"/>
            <a:ext cx="926812" cy="3249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7219" name="Object 3"/>
          <p:cNvGraphicFramePr>
            <a:graphicFrameLocks noChangeAspect="1"/>
          </p:cNvGraphicFramePr>
          <p:nvPr/>
        </p:nvGraphicFramePr>
        <p:xfrm>
          <a:off x="2123728" y="4609728"/>
          <a:ext cx="5113338" cy="831850"/>
        </p:xfrm>
        <a:graphic>
          <a:graphicData uri="http://schemas.openxmlformats.org/presentationml/2006/ole">
            <p:oleObj spid="_x0000_s137219" name="Ligning" r:id="rId4" imgW="2730240" imgH="444240" progId="Equation.3">
              <p:embed/>
            </p:oleObj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18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 af </a:t>
            </a:r>
            <a:r>
              <a:rPr lang="da-DK" i="1" dirty="0" smtClean="0">
                <a:latin typeface="Symbol" pitchFamily="18" charset="2"/>
              </a:rPr>
              <a:t>b</a:t>
            </a:r>
            <a:endParaRPr lang="da-DK" dirty="0">
              <a:latin typeface="Symbol" pitchFamily="18" charset="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r>
              <a:rPr lang="da-DK" sz="2200" dirty="0" err="1" smtClean="0"/>
              <a:t>Nul-hypotese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/>
              <a:t> = 0</a:t>
            </a:r>
          </a:p>
          <a:p>
            <a:r>
              <a:rPr lang="da-DK" sz="2200" dirty="0" smtClean="0"/>
              <a:t>Alternativ-hypoteser: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/>
              <a:t> </a:t>
            </a:r>
            <a:r>
              <a:rPr lang="da-DK" sz="2200" dirty="0" smtClean="0">
                <a:sym typeface="Symbol"/>
              </a:rPr>
              <a:t></a:t>
            </a:r>
            <a:r>
              <a:rPr lang="da-DK" sz="2200" dirty="0" smtClean="0"/>
              <a:t> 0		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/>
              <a:t> &gt; 0	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/>
              <a:t> &lt; 0</a:t>
            </a:r>
          </a:p>
          <a:p>
            <a:pPr lvl="1"/>
            <a:endParaRPr lang="da-DK" sz="2200" dirty="0"/>
          </a:p>
          <a:p>
            <a:r>
              <a:rPr lang="da-DK" sz="2200" dirty="0" smtClean="0"/>
              <a:t>Teststørrelse</a:t>
            </a:r>
          </a:p>
          <a:p>
            <a:pPr lvl="1">
              <a:buNone/>
            </a:pPr>
            <a:r>
              <a:rPr lang="da-DK" sz="2200" dirty="0"/>
              <a:t> </a:t>
            </a:r>
            <a:endParaRPr lang="da-DK" sz="2200" dirty="0" smtClean="0"/>
          </a:p>
          <a:p>
            <a:pPr lvl="1">
              <a:buNone/>
            </a:pPr>
            <a:endParaRPr lang="da-DK" sz="2200" dirty="0" smtClean="0"/>
          </a:p>
          <a:p>
            <a:pPr lvl="1"/>
            <a:r>
              <a:rPr lang="da-DK" sz="2200" dirty="0" smtClean="0"/>
              <a:t>hvor </a:t>
            </a:r>
            <a:r>
              <a:rPr lang="da-DK" sz="2200" i="1" dirty="0" smtClean="0"/>
              <a:t>se</a:t>
            </a:r>
            <a:r>
              <a:rPr lang="da-DK" sz="2200" dirty="0" smtClean="0"/>
              <a:t> er standardfejlen: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59632" y="3744035"/>
          <a:ext cx="864096" cy="837093"/>
        </p:xfrm>
        <a:graphic>
          <a:graphicData uri="http://schemas.openxmlformats.org/presentationml/2006/ole">
            <p:oleObj spid="_x0000_s73730" name="Ligning" r:id="rId3" imgW="406080" imgH="39348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1187624" y="4941168"/>
          <a:ext cx="2514600" cy="1109662"/>
        </p:xfrm>
        <a:graphic>
          <a:graphicData uri="http://schemas.openxmlformats.org/presentationml/2006/ole">
            <p:oleObj spid="_x0000_s73731" name="Ligning" r:id="rId4" imgW="1180800" imgH="520560" progId="Equation.3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4668689" y="4869160"/>
          <a:ext cx="1487487" cy="947738"/>
        </p:xfrm>
        <a:graphic>
          <a:graphicData uri="http://schemas.openxmlformats.org/presentationml/2006/ole">
            <p:oleObj spid="_x0000_s73732" name="Ligning" r:id="rId5" imgW="698400" imgH="4442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79912" y="5157192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200" dirty="0" smtClean="0">
                <a:latin typeface="+mn-lt"/>
              </a:rPr>
              <a:t>,hvor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5976" y="3429000"/>
            <a:ext cx="37444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+mn-lt"/>
              </a:rPr>
              <a:t>Hvis H</a:t>
            </a:r>
            <a:r>
              <a:rPr lang="da-DK" baseline="-25000" dirty="0" smtClean="0">
                <a:latin typeface="+mn-lt"/>
              </a:rPr>
              <a:t>0</a:t>
            </a:r>
            <a:r>
              <a:rPr lang="da-DK" dirty="0" smtClean="0">
                <a:latin typeface="+mn-lt"/>
              </a:rPr>
              <a:t> er sand, så følger </a:t>
            </a:r>
            <a:r>
              <a:rPr lang="da-DK" i="1" dirty="0" smtClean="0">
                <a:latin typeface="+mn-lt"/>
              </a:rPr>
              <a:t>t</a:t>
            </a:r>
            <a:r>
              <a:rPr lang="da-DK" dirty="0" smtClean="0">
                <a:latin typeface="+mn-lt"/>
              </a:rPr>
              <a:t> en </a:t>
            </a:r>
            <a:r>
              <a:rPr lang="da-DK" i="1" dirty="0" smtClean="0">
                <a:latin typeface="+mn-lt"/>
              </a:rPr>
              <a:t>t</a:t>
            </a:r>
            <a:r>
              <a:rPr lang="da-DK" dirty="0" smtClean="0">
                <a:latin typeface="+mn-lt"/>
              </a:rPr>
              <a:t>-fordeling med </a:t>
            </a:r>
            <a:r>
              <a:rPr lang="da-DK" i="1" dirty="0" smtClean="0">
                <a:latin typeface="+mn-lt"/>
              </a:rPr>
              <a:t>df</a:t>
            </a:r>
            <a:r>
              <a:rPr lang="da-DK" dirty="0" smtClean="0">
                <a:latin typeface="+mn-lt"/>
              </a:rPr>
              <a:t>=</a:t>
            </a:r>
            <a:r>
              <a:rPr lang="da-DK" i="1" dirty="0" smtClean="0">
                <a:latin typeface="+mn-lt"/>
              </a:rPr>
              <a:t>n</a:t>
            </a:r>
            <a:r>
              <a:rPr lang="da-DK" dirty="0" smtClean="0">
                <a:latin typeface="+mn-lt"/>
              </a:rPr>
              <a:t>-2 frihedsgrader</a:t>
            </a: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rot="10800000" flipV="1">
            <a:off x="2339752" y="3752166"/>
            <a:ext cx="2016224" cy="3249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19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Er der en sammenhæng?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r>
              <a:rPr lang="da-DK" sz="2400" dirty="0" smtClean="0"/>
              <a:t>Plot af mordraten (</a:t>
            </a:r>
            <a:r>
              <a:rPr lang="da-DK" sz="2400" i="1" dirty="0" smtClean="0"/>
              <a:t>y</a:t>
            </a:r>
            <a:r>
              <a:rPr lang="da-DK" sz="2400" dirty="0" smtClean="0"/>
              <a:t>) mod fattigdomsraten (</a:t>
            </a:r>
            <a:r>
              <a:rPr lang="da-DK" sz="2400" i="1" dirty="0" smtClean="0"/>
              <a:t>x</a:t>
            </a:r>
            <a:r>
              <a:rPr lang="da-DK" sz="2400" dirty="0" smtClean="0"/>
              <a:t>):</a:t>
            </a:r>
          </a:p>
          <a:p>
            <a:endParaRPr lang="da-DK" sz="2400" dirty="0"/>
          </a:p>
          <a:p>
            <a:endParaRPr lang="da-DK" sz="2400" dirty="0" smtClean="0"/>
          </a:p>
          <a:p>
            <a:endParaRPr lang="da-DK" sz="2400" dirty="0"/>
          </a:p>
          <a:p>
            <a:endParaRPr lang="da-DK" sz="2400" dirty="0" smtClean="0"/>
          </a:p>
          <a:p>
            <a:endParaRPr lang="da-DK" sz="2400" dirty="0"/>
          </a:p>
          <a:p>
            <a:endParaRPr lang="da-DK" sz="2400" dirty="0" smtClean="0"/>
          </a:p>
          <a:p>
            <a:endParaRPr lang="da-DK" sz="2400" dirty="0"/>
          </a:p>
          <a:p>
            <a:endParaRPr lang="da-DK" sz="2400" dirty="0" smtClean="0"/>
          </a:p>
          <a:p>
            <a:endParaRPr lang="da-DK" sz="2400" dirty="0"/>
          </a:p>
          <a:p>
            <a:r>
              <a:rPr lang="da-DK" sz="2400" dirty="0" smtClean="0"/>
              <a:t>Er der en sammenhæng? </a:t>
            </a:r>
            <a:endParaRPr lang="da-DK" sz="2400" dirty="0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72816"/>
            <a:ext cx="4867820" cy="3900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020272" y="3284984"/>
            <a:ext cx="12875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>
                <a:latin typeface="+mn-lt"/>
              </a:rPr>
              <a:t>Scatterplot</a:t>
            </a:r>
            <a:endParaRPr lang="da-DK" dirty="0">
              <a:latin typeface="+mn-lt"/>
            </a:endParaRP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 flipV="1">
            <a:off x="6516216" y="3469650"/>
            <a:ext cx="504056" cy="313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187450" y="1917378"/>
            <a:ext cx="5832822" cy="863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Fortolkning af H</a:t>
            </a:r>
            <a:r>
              <a:rPr lang="da-DK" baseline="-25000" dirty="0" smtClean="0"/>
              <a:t>0</a:t>
            </a:r>
            <a:r>
              <a:rPr lang="da-DK" dirty="0" smtClean="0"/>
              <a:t>: </a:t>
            </a:r>
            <a:r>
              <a:rPr lang="el-GR" i="1" dirty="0" smtClean="0"/>
              <a:t>β</a:t>
            </a:r>
            <a:r>
              <a:rPr lang="da-DK" i="1" baseline="-25000" dirty="0" smtClean="0"/>
              <a:t> </a:t>
            </a:r>
            <a:r>
              <a:rPr lang="da-DK" dirty="0" smtClean="0"/>
              <a:t>= 0</a:t>
            </a:r>
            <a:endParaRPr lang="el-GR" dirty="0" smtClean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033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a-DK" sz="2200" dirty="0" smtClean="0"/>
              <a:t>Er der en </a:t>
            </a:r>
            <a:r>
              <a:rPr lang="da-DK" sz="2200" i="1" dirty="0" smtClean="0"/>
              <a:t>lineær </a:t>
            </a:r>
            <a:r>
              <a:rPr lang="da-DK" sz="2200" dirty="0" smtClean="0"/>
              <a:t>sammenhæng mellem </a:t>
            </a:r>
            <a:r>
              <a:rPr lang="da-DK" sz="2200" i="1" dirty="0" smtClean="0"/>
              <a:t>x</a:t>
            </a:r>
            <a:r>
              <a:rPr lang="da-DK" sz="2200" dirty="0" smtClean="0"/>
              <a:t> og </a:t>
            </a:r>
            <a:r>
              <a:rPr lang="da-DK" sz="2200" i="1" dirty="0" smtClean="0"/>
              <a:t>y</a:t>
            </a:r>
            <a:r>
              <a:rPr lang="da-DK" sz="2200" dirty="0" smtClean="0"/>
              <a:t>?</a:t>
            </a:r>
          </a:p>
          <a:p>
            <a:pPr eaLnBrk="1" hangingPunct="1">
              <a:buFont typeface="Wingdings" pitchFamily="2" charset="2"/>
              <a:buNone/>
            </a:pPr>
            <a:endParaRPr lang="da-DK" sz="2200" dirty="0" smtClean="0"/>
          </a:p>
          <a:p>
            <a:pPr eaLnBrk="1" hangingPunct="1">
              <a:buFont typeface="Wingdings" pitchFamily="2" charset="2"/>
              <a:buNone/>
            </a:pPr>
            <a:r>
              <a:rPr lang="da-DK" sz="2200" dirty="0" smtClean="0"/>
              <a:t>		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</a:t>
            </a:r>
            <a:r>
              <a:rPr lang="el-GR" sz="2200" i="1" dirty="0" smtClean="0">
                <a:latin typeface="Times New Roman" pitchFamily="18" charset="0"/>
                <a:cs typeface="Arial" charset="0"/>
              </a:rPr>
              <a:t>β</a:t>
            </a:r>
            <a:r>
              <a:rPr lang="da-DK" sz="2200" i="1" baseline="-25000" dirty="0" smtClean="0">
                <a:latin typeface="Times New Roman" pitchFamily="18" charset="0"/>
                <a:cs typeface="Arial" charset="0"/>
              </a:rPr>
              <a:t> </a:t>
            </a:r>
            <a:r>
              <a:rPr lang="da-DK" sz="2200" dirty="0" smtClean="0">
                <a:latin typeface="Times New Roman" pitchFamily="18" charset="0"/>
                <a:cs typeface="Arial" charset="0"/>
              </a:rPr>
              <a:t>= </a:t>
            </a:r>
            <a:r>
              <a:rPr lang="da-DK" sz="2200" i="1" dirty="0" smtClean="0">
                <a:latin typeface="Times New Roman" pitchFamily="18" charset="0"/>
                <a:cs typeface="Arial" charset="0"/>
              </a:rPr>
              <a:t>0</a:t>
            </a:r>
            <a:r>
              <a:rPr lang="da-DK" sz="2200" i="1" dirty="0" smtClean="0">
                <a:cs typeface="Arial" charset="0"/>
              </a:rPr>
              <a:t>	 </a:t>
            </a:r>
            <a:r>
              <a:rPr lang="da-DK" sz="2200" b="1" u="sng" dirty="0" smtClean="0">
                <a:cs typeface="Arial" charset="0"/>
              </a:rPr>
              <a:t>ingen</a:t>
            </a:r>
            <a:r>
              <a:rPr lang="da-DK" sz="2200" dirty="0" smtClean="0">
                <a:cs typeface="Arial" charset="0"/>
              </a:rPr>
              <a:t> lineær sammenhæng</a:t>
            </a:r>
            <a:endParaRPr lang="da-DK" sz="2200" i="1" dirty="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da-DK" sz="2200" dirty="0" smtClean="0"/>
              <a:t>		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</a:t>
            </a:r>
            <a:r>
              <a:rPr lang="el-GR" sz="2200" i="1" dirty="0" smtClean="0">
                <a:latin typeface="Times New Roman" pitchFamily="18" charset="0"/>
                <a:cs typeface="Arial" charset="0"/>
              </a:rPr>
              <a:t>β</a:t>
            </a:r>
            <a:r>
              <a:rPr lang="da-DK" sz="2200" i="1" baseline="-25000" dirty="0" smtClean="0">
                <a:latin typeface="Times New Roman" pitchFamily="18" charset="0"/>
                <a:cs typeface="Arial" charset="0"/>
              </a:rPr>
              <a:t> </a:t>
            </a:r>
            <a:r>
              <a:rPr lang="da-DK" sz="2200" dirty="0" smtClean="0">
                <a:latin typeface="Times New Roman" pitchFamily="18" charset="0"/>
                <a:cs typeface="Arial" charset="0"/>
              </a:rPr>
              <a:t>≠ </a:t>
            </a:r>
            <a:r>
              <a:rPr lang="da-DK" sz="2200" i="1" dirty="0" smtClean="0">
                <a:latin typeface="Times New Roman" pitchFamily="18" charset="0"/>
                <a:cs typeface="Arial" charset="0"/>
              </a:rPr>
              <a:t>0</a:t>
            </a:r>
            <a:r>
              <a:rPr lang="da-DK" sz="2200" i="1" dirty="0" smtClean="0">
                <a:cs typeface="Arial" charset="0"/>
              </a:rPr>
              <a:t>	 </a:t>
            </a:r>
            <a:r>
              <a:rPr lang="da-DK" sz="2200" dirty="0" smtClean="0">
                <a:cs typeface="Arial" charset="0"/>
              </a:rPr>
              <a:t>lineær sammenhæng</a:t>
            </a:r>
            <a:endParaRPr lang="da-DK" sz="2200" i="1" dirty="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da-DK" sz="2200" dirty="0" smtClean="0"/>
          </a:p>
          <a:p>
            <a:pPr eaLnBrk="1" hangingPunct="1">
              <a:buFont typeface="Wingdings" pitchFamily="2" charset="2"/>
              <a:buNone/>
            </a:pPr>
            <a:r>
              <a:rPr lang="da-DK" sz="2200" dirty="0" smtClean="0"/>
              <a:t>Følgende er eksempler, hvor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 ikke afvises.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487738" y="3982244"/>
            <a:ext cx="2159000" cy="1701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49675" y="4153694"/>
            <a:ext cx="1752600" cy="1293812"/>
            <a:chOff x="2332" y="1180"/>
            <a:chExt cx="1104" cy="815"/>
          </a:xfrm>
        </p:grpSpPr>
        <p:sp>
          <p:nvSpPr>
            <p:cNvPr id="46233" name="Line 7"/>
            <p:cNvSpPr>
              <a:spLocks noChangeShapeType="1"/>
            </p:cNvSpPr>
            <p:nvPr/>
          </p:nvSpPr>
          <p:spPr bwMode="auto">
            <a:xfrm>
              <a:off x="2336" y="1180"/>
              <a:ext cx="0" cy="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34" name="Line 8"/>
            <p:cNvSpPr>
              <a:spLocks noChangeShapeType="1"/>
            </p:cNvSpPr>
            <p:nvPr/>
          </p:nvSpPr>
          <p:spPr bwMode="auto">
            <a:xfrm flipH="1">
              <a:off x="2332" y="1995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</p:grpSp>
      <p:sp>
        <p:nvSpPr>
          <p:cNvPr id="46087" name="Rectangle 9"/>
          <p:cNvSpPr>
            <a:spLocks noChangeArrowheads="1"/>
          </p:cNvSpPr>
          <p:nvPr/>
        </p:nvSpPr>
        <p:spPr bwMode="auto">
          <a:xfrm>
            <a:off x="3490913" y="3961606"/>
            <a:ext cx="3270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i="0">
                <a:solidFill>
                  <a:srgbClr val="FF3300"/>
                </a:solidFill>
                <a:latin typeface="+mn-lt"/>
              </a:rPr>
              <a:t>Y</a:t>
            </a:r>
          </a:p>
        </p:txBody>
      </p:sp>
      <p:sp>
        <p:nvSpPr>
          <p:cNvPr id="46088" name="Rectangle 10"/>
          <p:cNvSpPr>
            <a:spLocks noChangeArrowheads="1"/>
          </p:cNvSpPr>
          <p:nvPr/>
        </p:nvSpPr>
        <p:spPr bwMode="auto">
          <a:xfrm>
            <a:off x="5329238" y="5399881"/>
            <a:ext cx="3270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i="0">
                <a:solidFill>
                  <a:srgbClr val="FF3300"/>
                </a:solidFill>
                <a:latin typeface="+mn-lt"/>
              </a:rPr>
              <a:t>X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035425" y="4310856"/>
            <a:ext cx="920750" cy="901700"/>
            <a:chOff x="2512" y="1279"/>
            <a:chExt cx="580" cy="568"/>
          </a:xfrm>
        </p:grpSpPr>
        <p:sp>
          <p:nvSpPr>
            <p:cNvPr id="46196" name="Oval 12"/>
            <p:cNvSpPr>
              <a:spLocks noChangeArrowheads="1"/>
            </p:cNvSpPr>
            <p:nvPr/>
          </p:nvSpPr>
          <p:spPr bwMode="auto">
            <a:xfrm>
              <a:off x="2596" y="1708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97" name="Oval 13"/>
            <p:cNvSpPr>
              <a:spLocks noChangeArrowheads="1"/>
            </p:cNvSpPr>
            <p:nvPr/>
          </p:nvSpPr>
          <p:spPr bwMode="auto">
            <a:xfrm>
              <a:off x="2512" y="1552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98" name="Oval 14"/>
            <p:cNvSpPr>
              <a:spLocks noChangeArrowheads="1"/>
            </p:cNvSpPr>
            <p:nvPr/>
          </p:nvSpPr>
          <p:spPr bwMode="auto">
            <a:xfrm>
              <a:off x="2716" y="1810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99" name="Oval 15"/>
            <p:cNvSpPr>
              <a:spLocks noChangeArrowheads="1"/>
            </p:cNvSpPr>
            <p:nvPr/>
          </p:nvSpPr>
          <p:spPr bwMode="auto">
            <a:xfrm>
              <a:off x="2713" y="1474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00" name="Oval 16"/>
            <p:cNvSpPr>
              <a:spLocks noChangeArrowheads="1"/>
            </p:cNvSpPr>
            <p:nvPr/>
          </p:nvSpPr>
          <p:spPr bwMode="auto">
            <a:xfrm>
              <a:off x="2629" y="1534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01" name="Oval 17"/>
            <p:cNvSpPr>
              <a:spLocks noChangeArrowheads="1"/>
            </p:cNvSpPr>
            <p:nvPr/>
          </p:nvSpPr>
          <p:spPr bwMode="auto">
            <a:xfrm>
              <a:off x="2734" y="1360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02" name="Oval 18"/>
            <p:cNvSpPr>
              <a:spLocks noChangeArrowheads="1"/>
            </p:cNvSpPr>
            <p:nvPr/>
          </p:nvSpPr>
          <p:spPr bwMode="auto">
            <a:xfrm>
              <a:off x="2875" y="1636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03" name="Oval 19"/>
            <p:cNvSpPr>
              <a:spLocks noChangeArrowheads="1"/>
            </p:cNvSpPr>
            <p:nvPr/>
          </p:nvSpPr>
          <p:spPr bwMode="auto">
            <a:xfrm>
              <a:off x="2827" y="1372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04" name="Oval 20"/>
            <p:cNvSpPr>
              <a:spLocks noChangeArrowheads="1"/>
            </p:cNvSpPr>
            <p:nvPr/>
          </p:nvSpPr>
          <p:spPr bwMode="auto">
            <a:xfrm>
              <a:off x="2671" y="1459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05" name="Oval 21"/>
            <p:cNvSpPr>
              <a:spLocks noChangeArrowheads="1"/>
            </p:cNvSpPr>
            <p:nvPr/>
          </p:nvSpPr>
          <p:spPr bwMode="auto">
            <a:xfrm>
              <a:off x="2686" y="1654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06" name="Oval 22"/>
            <p:cNvSpPr>
              <a:spLocks noChangeArrowheads="1"/>
            </p:cNvSpPr>
            <p:nvPr/>
          </p:nvSpPr>
          <p:spPr bwMode="auto">
            <a:xfrm>
              <a:off x="2881" y="1480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07" name="Oval 23"/>
            <p:cNvSpPr>
              <a:spLocks noChangeArrowheads="1"/>
            </p:cNvSpPr>
            <p:nvPr/>
          </p:nvSpPr>
          <p:spPr bwMode="auto">
            <a:xfrm>
              <a:off x="2818" y="1804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08" name="Oval 24"/>
            <p:cNvSpPr>
              <a:spLocks noChangeArrowheads="1"/>
            </p:cNvSpPr>
            <p:nvPr/>
          </p:nvSpPr>
          <p:spPr bwMode="auto">
            <a:xfrm>
              <a:off x="2608" y="1648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09" name="Oval 25"/>
            <p:cNvSpPr>
              <a:spLocks noChangeArrowheads="1"/>
            </p:cNvSpPr>
            <p:nvPr/>
          </p:nvSpPr>
          <p:spPr bwMode="auto">
            <a:xfrm>
              <a:off x="2992" y="1438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10" name="Oval 26"/>
            <p:cNvSpPr>
              <a:spLocks noChangeArrowheads="1"/>
            </p:cNvSpPr>
            <p:nvPr/>
          </p:nvSpPr>
          <p:spPr bwMode="auto">
            <a:xfrm>
              <a:off x="2809" y="1570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11" name="Oval 27"/>
            <p:cNvSpPr>
              <a:spLocks noChangeArrowheads="1"/>
            </p:cNvSpPr>
            <p:nvPr/>
          </p:nvSpPr>
          <p:spPr bwMode="auto">
            <a:xfrm>
              <a:off x="2815" y="1486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12" name="Oval 28"/>
            <p:cNvSpPr>
              <a:spLocks noChangeArrowheads="1"/>
            </p:cNvSpPr>
            <p:nvPr/>
          </p:nvSpPr>
          <p:spPr bwMode="auto">
            <a:xfrm>
              <a:off x="2920" y="1357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13" name="Oval 29"/>
            <p:cNvSpPr>
              <a:spLocks noChangeArrowheads="1"/>
            </p:cNvSpPr>
            <p:nvPr/>
          </p:nvSpPr>
          <p:spPr bwMode="auto">
            <a:xfrm>
              <a:off x="2872" y="1741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14" name="Oval 30"/>
            <p:cNvSpPr>
              <a:spLocks noChangeArrowheads="1"/>
            </p:cNvSpPr>
            <p:nvPr/>
          </p:nvSpPr>
          <p:spPr bwMode="auto">
            <a:xfrm>
              <a:off x="2833" y="1279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15" name="Oval 31"/>
            <p:cNvSpPr>
              <a:spLocks noChangeArrowheads="1"/>
            </p:cNvSpPr>
            <p:nvPr/>
          </p:nvSpPr>
          <p:spPr bwMode="auto">
            <a:xfrm>
              <a:off x="2704" y="1537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16" name="Oval 32"/>
            <p:cNvSpPr>
              <a:spLocks noChangeArrowheads="1"/>
            </p:cNvSpPr>
            <p:nvPr/>
          </p:nvSpPr>
          <p:spPr bwMode="auto">
            <a:xfrm>
              <a:off x="2782" y="1750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17" name="Oval 33"/>
            <p:cNvSpPr>
              <a:spLocks noChangeArrowheads="1"/>
            </p:cNvSpPr>
            <p:nvPr/>
          </p:nvSpPr>
          <p:spPr bwMode="auto">
            <a:xfrm>
              <a:off x="2977" y="1576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18" name="Oval 34"/>
            <p:cNvSpPr>
              <a:spLocks noChangeArrowheads="1"/>
            </p:cNvSpPr>
            <p:nvPr/>
          </p:nvSpPr>
          <p:spPr bwMode="auto">
            <a:xfrm>
              <a:off x="3004" y="1666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19" name="Oval 35"/>
            <p:cNvSpPr>
              <a:spLocks noChangeArrowheads="1"/>
            </p:cNvSpPr>
            <p:nvPr/>
          </p:nvSpPr>
          <p:spPr bwMode="auto">
            <a:xfrm>
              <a:off x="3049" y="1549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20" name="Oval 36"/>
            <p:cNvSpPr>
              <a:spLocks noChangeArrowheads="1"/>
            </p:cNvSpPr>
            <p:nvPr/>
          </p:nvSpPr>
          <p:spPr bwMode="auto">
            <a:xfrm>
              <a:off x="2650" y="1762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21" name="Oval 37"/>
            <p:cNvSpPr>
              <a:spLocks noChangeArrowheads="1"/>
            </p:cNvSpPr>
            <p:nvPr/>
          </p:nvSpPr>
          <p:spPr bwMode="auto">
            <a:xfrm>
              <a:off x="2932" y="1792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22" name="Oval 38"/>
            <p:cNvSpPr>
              <a:spLocks noChangeArrowheads="1"/>
            </p:cNvSpPr>
            <p:nvPr/>
          </p:nvSpPr>
          <p:spPr bwMode="auto">
            <a:xfrm>
              <a:off x="3073" y="1672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23" name="Oval 39"/>
            <p:cNvSpPr>
              <a:spLocks noChangeArrowheads="1"/>
            </p:cNvSpPr>
            <p:nvPr/>
          </p:nvSpPr>
          <p:spPr bwMode="auto">
            <a:xfrm>
              <a:off x="3001" y="1762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24" name="Oval 40"/>
            <p:cNvSpPr>
              <a:spLocks noChangeArrowheads="1"/>
            </p:cNvSpPr>
            <p:nvPr/>
          </p:nvSpPr>
          <p:spPr bwMode="auto">
            <a:xfrm>
              <a:off x="2641" y="1375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25" name="Oval 41"/>
            <p:cNvSpPr>
              <a:spLocks noChangeArrowheads="1"/>
            </p:cNvSpPr>
            <p:nvPr/>
          </p:nvSpPr>
          <p:spPr bwMode="auto">
            <a:xfrm>
              <a:off x="3052" y="1426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26" name="Oval 42"/>
            <p:cNvSpPr>
              <a:spLocks noChangeArrowheads="1"/>
            </p:cNvSpPr>
            <p:nvPr/>
          </p:nvSpPr>
          <p:spPr bwMode="auto">
            <a:xfrm>
              <a:off x="2824" y="1684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27" name="Oval 43"/>
            <p:cNvSpPr>
              <a:spLocks noChangeArrowheads="1"/>
            </p:cNvSpPr>
            <p:nvPr/>
          </p:nvSpPr>
          <p:spPr bwMode="auto">
            <a:xfrm>
              <a:off x="2749" y="1600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28" name="Oval 44"/>
            <p:cNvSpPr>
              <a:spLocks noChangeArrowheads="1"/>
            </p:cNvSpPr>
            <p:nvPr/>
          </p:nvSpPr>
          <p:spPr bwMode="auto">
            <a:xfrm>
              <a:off x="2557" y="1426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29" name="Oval 45"/>
            <p:cNvSpPr>
              <a:spLocks noChangeArrowheads="1"/>
            </p:cNvSpPr>
            <p:nvPr/>
          </p:nvSpPr>
          <p:spPr bwMode="auto">
            <a:xfrm>
              <a:off x="2941" y="1693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30" name="Oval 46"/>
            <p:cNvSpPr>
              <a:spLocks noChangeArrowheads="1"/>
            </p:cNvSpPr>
            <p:nvPr/>
          </p:nvSpPr>
          <p:spPr bwMode="auto">
            <a:xfrm>
              <a:off x="2902" y="1546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31" name="Oval 47"/>
            <p:cNvSpPr>
              <a:spLocks noChangeArrowheads="1"/>
            </p:cNvSpPr>
            <p:nvPr/>
          </p:nvSpPr>
          <p:spPr bwMode="auto">
            <a:xfrm>
              <a:off x="2764" y="1408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232" name="Oval 48"/>
            <p:cNvSpPr>
              <a:spLocks noChangeArrowheads="1"/>
            </p:cNvSpPr>
            <p:nvPr/>
          </p:nvSpPr>
          <p:spPr bwMode="auto">
            <a:xfrm>
              <a:off x="2761" y="1675"/>
              <a:ext cx="19" cy="3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</p:grpSp>
      <p:sp>
        <p:nvSpPr>
          <p:cNvPr id="46090" name="Rectangle 49"/>
          <p:cNvSpPr>
            <a:spLocks noChangeArrowheads="1"/>
          </p:cNvSpPr>
          <p:nvPr/>
        </p:nvSpPr>
        <p:spPr bwMode="auto">
          <a:xfrm>
            <a:off x="6283325" y="3982244"/>
            <a:ext cx="2159000" cy="1701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6545263" y="4153694"/>
            <a:ext cx="1752600" cy="1293812"/>
            <a:chOff x="4093" y="1180"/>
            <a:chExt cx="1104" cy="815"/>
          </a:xfrm>
        </p:grpSpPr>
        <p:sp>
          <p:nvSpPr>
            <p:cNvPr id="46194" name="Line 51"/>
            <p:cNvSpPr>
              <a:spLocks noChangeShapeType="1"/>
            </p:cNvSpPr>
            <p:nvPr/>
          </p:nvSpPr>
          <p:spPr bwMode="auto">
            <a:xfrm>
              <a:off x="4097" y="1180"/>
              <a:ext cx="0" cy="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95" name="Line 52"/>
            <p:cNvSpPr>
              <a:spLocks noChangeShapeType="1"/>
            </p:cNvSpPr>
            <p:nvPr/>
          </p:nvSpPr>
          <p:spPr bwMode="auto">
            <a:xfrm flipH="1">
              <a:off x="4093" y="1995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</p:grpSp>
      <p:sp>
        <p:nvSpPr>
          <p:cNvPr id="46092" name="Rectangle 53"/>
          <p:cNvSpPr>
            <a:spLocks noChangeArrowheads="1"/>
          </p:cNvSpPr>
          <p:nvPr/>
        </p:nvSpPr>
        <p:spPr bwMode="auto">
          <a:xfrm>
            <a:off x="6286500" y="3961606"/>
            <a:ext cx="3270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 i="0">
                <a:solidFill>
                  <a:srgbClr val="FF3300"/>
                </a:solidFill>
                <a:latin typeface="+mn-lt"/>
              </a:rPr>
              <a:t>Y</a:t>
            </a:r>
          </a:p>
        </p:txBody>
      </p:sp>
      <p:sp>
        <p:nvSpPr>
          <p:cNvPr id="46093" name="Rectangle 54"/>
          <p:cNvSpPr>
            <a:spLocks noChangeArrowheads="1"/>
          </p:cNvSpPr>
          <p:nvPr/>
        </p:nvSpPr>
        <p:spPr bwMode="auto">
          <a:xfrm>
            <a:off x="8124825" y="5399881"/>
            <a:ext cx="3270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 i="0">
                <a:solidFill>
                  <a:srgbClr val="FF3300"/>
                </a:solidFill>
                <a:latin typeface="+mn-lt"/>
              </a:rPr>
              <a:t>X</a:t>
            </a:r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6597650" y="4244181"/>
            <a:ext cx="1558925" cy="1154113"/>
            <a:chOff x="4126" y="1237"/>
            <a:chExt cx="982" cy="727"/>
          </a:xfrm>
        </p:grpSpPr>
        <p:sp>
          <p:nvSpPr>
            <p:cNvPr id="46118" name="Oval 56"/>
            <p:cNvSpPr>
              <a:spLocks noChangeArrowheads="1"/>
            </p:cNvSpPr>
            <p:nvPr/>
          </p:nvSpPr>
          <p:spPr bwMode="auto">
            <a:xfrm>
              <a:off x="4848" y="1383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19" name="Oval 57"/>
            <p:cNvSpPr>
              <a:spLocks noChangeArrowheads="1"/>
            </p:cNvSpPr>
            <p:nvPr/>
          </p:nvSpPr>
          <p:spPr bwMode="auto">
            <a:xfrm>
              <a:off x="4777" y="143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20" name="Oval 58"/>
            <p:cNvSpPr>
              <a:spLocks noChangeArrowheads="1"/>
            </p:cNvSpPr>
            <p:nvPr/>
          </p:nvSpPr>
          <p:spPr bwMode="auto">
            <a:xfrm>
              <a:off x="4866" y="1292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21" name="Oval 59"/>
            <p:cNvSpPr>
              <a:spLocks noChangeArrowheads="1"/>
            </p:cNvSpPr>
            <p:nvPr/>
          </p:nvSpPr>
          <p:spPr bwMode="auto">
            <a:xfrm>
              <a:off x="4813" y="1371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22" name="Oval 60"/>
            <p:cNvSpPr>
              <a:spLocks noChangeArrowheads="1"/>
            </p:cNvSpPr>
            <p:nvPr/>
          </p:nvSpPr>
          <p:spPr bwMode="auto">
            <a:xfrm>
              <a:off x="4825" y="1526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23" name="Oval 61"/>
            <p:cNvSpPr>
              <a:spLocks noChangeArrowheads="1"/>
            </p:cNvSpPr>
            <p:nvPr/>
          </p:nvSpPr>
          <p:spPr bwMode="auto">
            <a:xfrm>
              <a:off x="4989" y="1387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24" name="Oval 62"/>
            <p:cNvSpPr>
              <a:spLocks noChangeArrowheads="1"/>
            </p:cNvSpPr>
            <p:nvPr/>
          </p:nvSpPr>
          <p:spPr bwMode="auto">
            <a:xfrm>
              <a:off x="4937" y="1645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25" name="Oval 63"/>
            <p:cNvSpPr>
              <a:spLocks noChangeArrowheads="1"/>
            </p:cNvSpPr>
            <p:nvPr/>
          </p:nvSpPr>
          <p:spPr bwMode="auto">
            <a:xfrm>
              <a:off x="4934" y="1392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26" name="Oval 64"/>
            <p:cNvSpPr>
              <a:spLocks noChangeArrowheads="1"/>
            </p:cNvSpPr>
            <p:nvPr/>
          </p:nvSpPr>
          <p:spPr bwMode="auto">
            <a:xfrm>
              <a:off x="4982" y="1595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27" name="Oval 65"/>
            <p:cNvSpPr>
              <a:spLocks noChangeArrowheads="1"/>
            </p:cNvSpPr>
            <p:nvPr/>
          </p:nvSpPr>
          <p:spPr bwMode="auto">
            <a:xfrm>
              <a:off x="4841" y="1432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28" name="Oval 66"/>
            <p:cNvSpPr>
              <a:spLocks noChangeArrowheads="1"/>
            </p:cNvSpPr>
            <p:nvPr/>
          </p:nvSpPr>
          <p:spPr bwMode="auto">
            <a:xfrm>
              <a:off x="4906" y="1602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29" name="Oval 67"/>
            <p:cNvSpPr>
              <a:spLocks noChangeArrowheads="1"/>
            </p:cNvSpPr>
            <p:nvPr/>
          </p:nvSpPr>
          <p:spPr bwMode="auto">
            <a:xfrm>
              <a:off x="5093" y="1535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30" name="Oval 68"/>
            <p:cNvSpPr>
              <a:spLocks noChangeArrowheads="1"/>
            </p:cNvSpPr>
            <p:nvPr/>
          </p:nvSpPr>
          <p:spPr bwMode="auto">
            <a:xfrm>
              <a:off x="5033" y="1636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31" name="Oval 69"/>
            <p:cNvSpPr>
              <a:spLocks noChangeArrowheads="1"/>
            </p:cNvSpPr>
            <p:nvPr/>
          </p:nvSpPr>
          <p:spPr bwMode="auto">
            <a:xfrm>
              <a:off x="5091" y="1612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32" name="Oval 70"/>
            <p:cNvSpPr>
              <a:spLocks noChangeArrowheads="1"/>
            </p:cNvSpPr>
            <p:nvPr/>
          </p:nvSpPr>
          <p:spPr bwMode="auto">
            <a:xfrm>
              <a:off x="4788" y="1304"/>
              <a:ext cx="14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33" name="Oval 71"/>
            <p:cNvSpPr>
              <a:spLocks noChangeArrowheads="1"/>
            </p:cNvSpPr>
            <p:nvPr/>
          </p:nvSpPr>
          <p:spPr bwMode="auto">
            <a:xfrm>
              <a:off x="4941" y="1549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34" name="Oval 72"/>
            <p:cNvSpPr>
              <a:spLocks noChangeArrowheads="1"/>
            </p:cNvSpPr>
            <p:nvPr/>
          </p:nvSpPr>
          <p:spPr bwMode="auto">
            <a:xfrm>
              <a:off x="4879" y="1483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35" name="Oval 73"/>
            <p:cNvSpPr>
              <a:spLocks noChangeArrowheads="1"/>
            </p:cNvSpPr>
            <p:nvPr/>
          </p:nvSpPr>
          <p:spPr bwMode="auto">
            <a:xfrm>
              <a:off x="4717" y="1345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36" name="Oval 74"/>
            <p:cNvSpPr>
              <a:spLocks noChangeArrowheads="1"/>
            </p:cNvSpPr>
            <p:nvPr/>
          </p:nvSpPr>
          <p:spPr bwMode="auto">
            <a:xfrm>
              <a:off x="5040" y="1557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37" name="Oval 75"/>
            <p:cNvSpPr>
              <a:spLocks noChangeArrowheads="1"/>
            </p:cNvSpPr>
            <p:nvPr/>
          </p:nvSpPr>
          <p:spPr bwMode="auto">
            <a:xfrm>
              <a:off x="5008" y="1440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38" name="Oval 76"/>
            <p:cNvSpPr>
              <a:spLocks noChangeArrowheads="1"/>
            </p:cNvSpPr>
            <p:nvPr/>
          </p:nvSpPr>
          <p:spPr bwMode="auto">
            <a:xfrm>
              <a:off x="4892" y="1330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39" name="Oval 77"/>
            <p:cNvSpPr>
              <a:spLocks noChangeArrowheads="1"/>
            </p:cNvSpPr>
            <p:nvPr/>
          </p:nvSpPr>
          <p:spPr bwMode="auto">
            <a:xfrm>
              <a:off x="4889" y="1543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40" name="Oval 78"/>
            <p:cNvSpPr>
              <a:spLocks noChangeArrowheads="1"/>
            </p:cNvSpPr>
            <p:nvPr/>
          </p:nvSpPr>
          <p:spPr bwMode="auto">
            <a:xfrm>
              <a:off x="4232" y="1803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41" name="Oval 79"/>
            <p:cNvSpPr>
              <a:spLocks noChangeArrowheads="1"/>
            </p:cNvSpPr>
            <p:nvPr/>
          </p:nvSpPr>
          <p:spPr bwMode="auto">
            <a:xfrm>
              <a:off x="4191" y="1593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42" name="Oval 80"/>
            <p:cNvSpPr>
              <a:spLocks noChangeArrowheads="1"/>
            </p:cNvSpPr>
            <p:nvPr/>
          </p:nvSpPr>
          <p:spPr bwMode="auto">
            <a:xfrm>
              <a:off x="4185" y="1936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43" name="Oval 81"/>
            <p:cNvSpPr>
              <a:spLocks noChangeArrowheads="1"/>
            </p:cNvSpPr>
            <p:nvPr/>
          </p:nvSpPr>
          <p:spPr bwMode="auto">
            <a:xfrm>
              <a:off x="4330" y="1645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44" name="Oval 82"/>
            <p:cNvSpPr>
              <a:spLocks noChangeArrowheads="1"/>
            </p:cNvSpPr>
            <p:nvPr/>
          </p:nvSpPr>
          <p:spPr bwMode="auto">
            <a:xfrm>
              <a:off x="4177" y="1750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45" name="Oval 83"/>
            <p:cNvSpPr>
              <a:spLocks noChangeArrowheads="1"/>
            </p:cNvSpPr>
            <p:nvPr/>
          </p:nvSpPr>
          <p:spPr bwMode="auto">
            <a:xfrm>
              <a:off x="4182" y="1684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46" name="Oval 84"/>
            <p:cNvSpPr>
              <a:spLocks noChangeArrowheads="1"/>
            </p:cNvSpPr>
            <p:nvPr/>
          </p:nvSpPr>
          <p:spPr bwMode="auto">
            <a:xfrm>
              <a:off x="4270" y="1581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47" name="Oval 85"/>
            <p:cNvSpPr>
              <a:spLocks noChangeArrowheads="1"/>
            </p:cNvSpPr>
            <p:nvPr/>
          </p:nvSpPr>
          <p:spPr bwMode="auto">
            <a:xfrm>
              <a:off x="4230" y="1886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48" name="Oval 86"/>
            <p:cNvSpPr>
              <a:spLocks noChangeArrowheads="1"/>
            </p:cNvSpPr>
            <p:nvPr/>
          </p:nvSpPr>
          <p:spPr bwMode="auto">
            <a:xfrm>
              <a:off x="4197" y="1519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49" name="Oval 87"/>
            <p:cNvSpPr>
              <a:spLocks noChangeArrowheads="1"/>
            </p:cNvSpPr>
            <p:nvPr/>
          </p:nvSpPr>
          <p:spPr bwMode="auto">
            <a:xfrm>
              <a:off x="4154" y="1894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50" name="Oval 88"/>
            <p:cNvSpPr>
              <a:spLocks noChangeArrowheads="1"/>
            </p:cNvSpPr>
            <p:nvPr/>
          </p:nvSpPr>
          <p:spPr bwMode="auto">
            <a:xfrm>
              <a:off x="4189" y="1841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51" name="Oval 89"/>
            <p:cNvSpPr>
              <a:spLocks noChangeArrowheads="1"/>
            </p:cNvSpPr>
            <p:nvPr/>
          </p:nvSpPr>
          <p:spPr bwMode="auto">
            <a:xfrm>
              <a:off x="4126" y="1774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52" name="Oval 90"/>
            <p:cNvSpPr>
              <a:spLocks noChangeArrowheads="1"/>
            </p:cNvSpPr>
            <p:nvPr/>
          </p:nvSpPr>
          <p:spPr bwMode="auto">
            <a:xfrm>
              <a:off x="4255" y="1731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53" name="Oval 91"/>
            <p:cNvSpPr>
              <a:spLocks noChangeArrowheads="1"/>
            </p:cNvSpPr>
            <p:nvPr/>
          </p:nvSpPr>
          <p:spPr bwMode="auto">
            <a:xfrm>
              <a:off x="4138" y="1621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54" name="Oval 92"/>
            <p:cNvSpPr>
              <a:spLocks noChangeArrowheads="1"/>
            </p:cNvSpPr>
            <p:nvPr/>
          </p:nvSpPr>
          <p:spPr bwMode="auto">
            <a:xfrm>
              <a:off x="4137" y="1834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55" name="Oval 93"/>
            <p:cNvSpPr>
              <a:spLocks noChangeArrowheads="1"/>
            </p:cNvSpPr>
            <p:nvPr/>
          </p:nvSpPr>
          <p:spPr bwMode="auto">
            <a:xfrm>
              <a:off x="4398" y="1423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56" name="Oval 94"/>
            <p:cNvSpPr>
              <a:spLocks noChangeArrowheads="1"/>
            </p:cNvSpPr>
            <p:nvPr/>
          </p:nvSpPr>
          <p:spPr bwMode="auto">
            <a:xfrm>
              <a:off x="4328" y="1299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57" name="Oval 95"/>
            <p:cNvSpPr>
              <a:spLocks noChangeArrowheads="1"/>
            </p:cNvSpPr>
            <p:nvPr/>
          </p:nvSpPr>
          <p:spPr bwMode="auto">
            <a:xfrm>
              <a:off x="4497" y="1237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58" name="Oval 96"/>
            <p:cNvSpPr>
              <a:spLocks noChangeArrowheads="1"/>
            </p:cNvSpPr>
            <p:nvPr/>
          </p:nvSpPr>
          <p:spPr bwMode="auto">
            <a:xfrm>
              <a:off x="4426" y="1285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59" name="Oval 97"/>
            <p:cNvSpPr>
              <a:spLocks noChangeArrowheads="1"/>
            </p:cNvSpPr>
            <p:nvPr/>
          </p:nvSpPr>
          <p:spPr bwMode="auto">
            <a:xfrm>
              <a:off x="4633" y="1366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60" name="Oval 98"/>
            <p:cNvSpPr>
              <a:spLocks noChangeArrowheads="1"/>
            </p:cNvSpPr>
            <p:nvPr/>
          </p:nvSpPr>
          <p:spPr bwMode="auto">
            <a:xfrm>
              <a:off x="4474" y="138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61" name="Oval 99"/>
            <p:cNvSpPr>
              <a:spLocks noChangeArrowheads="1"/>
            </p:cNvSpPr>
            <p:nvPr/>
          </p:nvSpPr>
          <p:spPr bwMode="auto">
            <a:xfrm>
              <a:off x="4638" y="1242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62" name="Oval 100"/>
            <p:cNvSpPr>
              <a:spLocks noChangeArrowheads="1"/>
            </p:cNvSpPr>
            <p:nvPr/>
          </p:nvSpPr>
          <p:spPr bwMode="auto">
            <a:xfrm>
              <a:off x="4409" y="1375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63" name="Oval 101"/>
            <p:cNvSpPr>
              <a:spLocks noChangeArrowheads="1"/>
            </p:cNvSpPr>
            <p:nvPr/>
          </p:nvSpPr>
          <p:spPr bwMode="auto">
            <a:xfrm>
              <a:off x="4578" y="1313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64" name="Oval 102"/>
            <p:cNvSpPr>
              <a:spLocks noChangeArrowheads="1"/>
            </p:cNvSpPr>
            <p:nvPr/>
          </p:nvSpPr>
          <p:spPr bwMode="auto">
            <a:xfrm>
              <a:off x="4584" y="1246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65" name="Oval 103"/>
            <p:cNvSpPr>
              <a:spLocks noChangeArrowheads="1"/>
            </p:cNvSpPr>
            <p:nvPr/>
          </p:nvSpPr>
          <p:spPr bwMode="auto">
            <a:xfrm>
              <a:off x="4490" y="1287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66" name="Oval 104"/>
            <p:cNvSpPr>
              <a:spLocks noChangeArrowheads="1"/>
            </p:cNvSpPr>
            <p:nvPr/>
          </p:nvSpPr>
          <p:spPr bwMode="auto">
            <a:xfrm>
              <a:off x="4742" y="139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67" name="Oval 105"/>
            <p:cNvSpPr>
              <a:spLocks noChangeArrowheads="1"/>
            </p:cNvSpPr>
            <p:nvPr/>
          </p:nvSpPr>
          <p:spPr bwMode="auto">
            <a:xfrm>
              <a:off x="4734" y="1254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68" name="Oval 106"/>
            <p:cNvSpPr>
              <a:spLocks noChangeArrowheads="1"/>
            </p:cNvSpPr>
            <p:nvPr/>
          </p:nvSpPr>
          <p:spPr bwMode="auto">
            <a:xfrm>
              <a:off x="4444" y="1466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69" name="Oval 107"/>
            <p:cNvSpPr>
              <a:spLocks noChangeArrowheads="1"/>
            </p:cNvSpPr>
            <p:nvPr/>
          </p:nvSpPr>
          <p:spPr bwMode="auto">
            <a:xfrm>
              <a:off x="4740" y="1466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70" name="Oval 108"/>
            <p:cNvSpPr>
              <a:spLocks noChangeArrowheads="1"/>
            </p:cNvSpPr>
            <p:nvPr/>
          </p:nvSpPr>
          <p:spPr bwMode="auto">
            <a:xfrm>
              <a:off x="4590" y="1404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71" name="Oval 109"/>
            <p:cNvSpPr>
              <a:spLocks noChangeArrowheads="1"/>
            </p:cNvSpPr>
            <p:nvPr/>
          </p:nvSpPr>
          <p:spPr bwMode="auto">
            <a:xfrm>
              <a:off x="4528" y="1337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72" name="Oval 110"/>
            <p:cNvSpPr>
              <a:spLocks noChangeArrowheads="1"/>
            </p:cNvSpPr>
            <p:nvPr/>
          </p:nvSpPr>
          <p:spPr bwMode="auto">
            <a:xfrm>
              <a:off x="4508" y="1397"/>
              <a:ext cx="14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73" name="Oval 111"/>
            <p:cNvSpPr>
              <a:spLocks noChangeArrowheads="1"/>
            </p:cNvSpPr>
            <p:nvPr/>
          </p:nvSpPr>
          <p:spPr bwMode="auto">
            <a:xfrm>
              <a:off x="4656" y="1294"/>
              <a:ext cx="16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74" name="Oval 112"/>
            <p:cNvSpPr>
              <a:spLocks noChangeArrowheads="1"/>
            </p:cNvSpPr>
            <p:nvPr/>
          </p:nvSpPr>
          <p:spPr bwMode="auto">
            <a:xfrm>
              <a:off x="4538" y="1397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75" name="Oval 113"/>
            <p:cNvSpPr>
              <a:spLocks noChangeArrowheads="1"/>
            </p:cNvSpPr>
            <p:nvPr/>
          </p:nvSpPr>
          <p:spPr bwMode="auto">
            <a:xfrm>
              <a:off x="4881" y="1886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76" name="Oval 114"/>
            <p:cNvSpPr>
              <a:spLocks noChangeArrowheads="1"/>
            </p:cNvSpPr>
            <p:nvPr/>
          </p:nvSpPr>
          <p:spPr bwMode="auto">
            <a:xfrm>
              <a:off x="4980" y="170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77" name="Oval 115"/>
            <p:cNvSpPr>
              <a:spLocks noChangeArrowheads="1"/>
            </p:cNvSpPr>
            <p:nvPr/>
          </p:nvSpPr>
          <p:spPr bwMode="auto">
            <a:xfrm>
              <a:off x="4909" y="1747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78" name="Oval 116"/>
            <p:cNvSpPr>
              <a:spLocks noChangeArrowheads="1"/>
            </p:cNvSpPr>
            <p:nvPr/>
          </p:nvSpPr>
          <p:spPr bwMode="auto">
            <a:xfrm>
              <a:off x="4957" y="1843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79" name="Oval 117"/>
            <p:cNvSpPr>
              <a:spLocks noChangeArrowheads="1"/>
            </p:cNvSpPr>
            <p:nvPr/>
          </p:nvSpPr>
          <p:spPr bwMode="auto">
            <a:xfrm>
              <a:off x="5060" y="1777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80" name="Oval 118"/>
            <p:cNvSpPr>
              <a:spLocks noChangeArrowheads="1"/>
            </p:cNvSpPr>
            <p:nvPr/>
          </p:nvSpPr>
          <p:spPr bwMode="auto">
            <a:xfrm>
              <a:off x="5065" y="1710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81" name="Oval 119"/>
            <p:cNvSpPr>
              <a:spLocks noChangeArrowheads="1"/>
            </p:cNvSpPr>
            <p:nvPr/>
          </p:nvSpPr>
          <p:spPr bwMode="auto">
            <a:xfrm>
              <a:off x="5037" y="1920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82" name="Oval 120"/>
            <p:cNvSpPr>
              <a:spLocks noChangeArrowheads="1"/>
            </p:cNvSpPr>
            <p:nvPr/>
          </p:nvSpPr>
          <p:spPr bwMode="auto">
            <a:xfrm>
              <a:off x="4927" y="1929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83" name="Oval 121"/>
            <p:cNvSpPr>
              <a:spLocks noChangeArrowheads="1"/>
            </p:cNvSpPr>
            <p:nvPr/>
          </p:nvSpPr>
          <p:spPr bwMode="auto">
            <a:xfrm>
              <a:off x="5073" y="1867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84" name="Oval 122"/>
            <p:cNvSpPr>
              <a:spLocks noChangeArrowheads="1"/>
            </p:cNvSpPr>
            <p:nvPr/>
          </p:nvSpPr>
          <p:spPr bwMode="auto">
            <a:xfrm>
              <a:off x="5010" y="180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85" name="Oval 123"/>
            <p:cNvSpPr>
              <a:spLocks noChangeArrowheads="1"/>
            </p:cNvSpPr>
            <p:nvPr/>
          </p:nvSpPr>
          <p:spPr bwMode="auto">
            <a:xfrm>
              <a:off x="5020" y="186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86" name="Oval 124"/>
            <p:cNvSpPr>
              <a:spLocks noChangeArrowheads="1"/>
            </p:cNvSpPr>
            <p:nvPr/>
          </p:nvSpPr>
          <p:spPr bwMode="auto">
            <a:xfrm>
              <a:off x="4250" y="1426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87" name="Oval 125"/>
            <p:cNvSpPr>
              <a:spLocks noChangeArrowheads="1"/>
            </p:cNvSpPr>
            <p:nvPr/>
          </p:nvSpPr>
          <p:spPr bwMode="auto">
            <a:xfrm>
              <a:off x="4336" y="1378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88" name="Oval 126"/>
            <p:cNvSpPr>
              <a:spLocks noChangeArrowheads="1"/>
            </p:cNvSpPr>
            <p:nvPr/>
          </p:nvSpPr>
          <p:spPr bwMode="auto">
            <a:xfrm>
              <a:off x="4358" y="1450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89" name="Oval 127"/>
            <p:cNvSpPr>
              <a:spLocks noChangeArrowheads="1"/>
            </p:cNvSpPr>
            <p:nvPr/>
          </p:nvSpPr>
          <p:spPr bwMode="auto">
            <a:xfrm>
              <a:off x="4356" y="1526"/>
              <a:ext cx="14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90" name="Oval 128"/>
            <p:cNvSpPr>
              <a:spLocks noChangeArrowheads="1"/>
            </p:cNvSpPr>
            <p:nvPr/>
          </p:nvSpPr>
          <p:spPr bwMode="auto">
            <a:xfrm>
              <a:off x="4398" y="1258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91" name="Oval 129"/>
            <p:cNvSpPr>
              <a:spLocks noChangeArrowheads="1"/>
            </p:cNvSpPr>
            <p:nvPr/>
          </p:nvSpPr>
          <p:spPr bwMode="auto">
            <a:xfrm>
              <a:off x="4207" y="1464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92" name="Oval 130"/>
            <p:cNvSpPr>
              <a:spLocks noChangeArrowheads="1"/>
            </p:cNvSpPr>
            <p:nvPr/>
          </p:nvSpPr>
          <p:spPr bwMode="auto">
            <a:xfrm>
              <a:off x="4305" y="1471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93" name="Oval 131"/>
            <p:cNvSpPr>
              <a:spLocks noChangeArrowheads="1"/>
            </p:cNvSpPr>
            <p:nvPr/>
          </p:nvSpPr>
          <p:spPr bwMode="auto">
            <a:xfrm>
              <a:off x="4273" y="1354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</p:grpSp>
      <p:sp>
        <p:nvSpPr>
          <p:cNvPr id="46095" name="Rectangle 132"/>
          <p:cNvSpPr>
            <a:spLocks noChangeArrowheads="1"/>
          </p:cNvSpPr>
          <p:nvPr/>
        </p:nvSpPr>
        <p:spPr bwMode="auto">
          <a:xfrm>
            <a:off x="684213" y="3982244"/>
            <a:ext cx="2159000" cy="1701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grpSp>
        <p:nvGrpSpPr>
          <p:cNvPr id="6" name="Group 133"/>
          <p:cNvGrpSpPr>
            <a:grpSpLocks/>
          </p:cNvGrpSpPr>
          <p:nvPr/>
        </p:nvGrpSpPr>
        <p:grpSpPr bwMode="auto">
          <a:xfrm>
            <a:off x="946150" y="4153694"/>
            <a:ext cx="1752600" cy="1293812"/>
            <a:chOff x="566" y="1180"/>
            <a:chExt cx="1104" cy="815"/>
          </a:xfrm>
        </p:grpSpPr>
        <p:sp>
          <p:nvSpPr>
            <p:cNvPr id="46116" name="Line 134"/>
            <p:cNvSpPr>
              <a:spLocks noChangeShapeType="1"/>
            </p:cNvSpPr>
            <p:nvPr/>
          </p:nvSpPr>
          <p:spPr bwMode="auto">
            <a:xfrm>
              <a:off x="570" y="1180"/>
              <a:ext cx="0" cy="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  <p:sp>
          <p:nvSpPr>
            <p:cNvPr id="46117" name="Line 135"/>
            <p:cNvSpPr>
              <a:spLocks noChangeShapeType="1"/>
            </p:cNvSpPr>
            <p:nvPr/>
          </p:nvSpPr>
          <p:spPr bwMode="auto">
            <a:xfrm flipH="1">
              <a:off x="566" y="1995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>
                <a:latin typeface="+mn-lt"/>
              </a:endParaRPr>
            </a:p>
          </p:txBody>
        </p:sp>
      </p:grpSp>
      <p:sp>
        <p:nvSpPr>
          <p:cNvPr id="46097" name="Rectangle 136"/>
          <p:cNvSpPr>
            <a:spLocks noChangeArrowheads="1"/>
          </p:cNvSpPr>
          <p:nvPr/>
        </p:nvSpPr>
        <p:spPr bwMode="auto">
          <a:xfrm>
            <a:off x="687388" y="3961606"/>
            <a:ext cx="3270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i="0">
                <a:solidFill>
                  <a:srgbClr val="FF3300"/>
                </a:solidFill>
                <a:latin typeface="+mn-lt"/>
              </a:rPr>
              <a:t>Y</a:t>
            </a:r>
          </a:p>
        </p:txBody>
      </p:sp>
      <p:sp>
        <p:nvSpPr>
          <p:cNvPr id="46098" name="Rectangle 137"/>
          <p:cNvSpPr>
            <a:spLocks noChangeArrowheads="1"/>
          </p:cNvSpPr>
          <p:nvPr/>
        </p:nvSpPr>
        <p:spPr bwMode="auto">
          <a:xfrm>
            <a:off x="2525713" y="5399881"/>
            <a:ext cx="3270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i="0">
                <a:solidFill>
                  <a:srgbClr val="FF3300"/>
                </a:solidFill>
                <a:latin typeface="+mn-lt"/>
              </a:rPr>
              <a:t>X</a:t>
            </a:r>
          </a:p>
        </p:txBody>
      </p:sp>
      <p:sp>
        <p:nvSpPr>
          <p:cNvPr id="46099" name="Oval 138"/>
          <p:cNvSpPr>
            <a:spLocks noChangeArrowheads="1"/>
          </p:cNvSpPr>
          <p:nvPr/>
        </p:nvSpPr>
        <p:spPr bwMode="auto">
          <a:xfrm>
            <a:off x="1150938" y="4720431"/>
            <a:ext cx="30162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00" name="Oval 139"/>
          <p:cNvSpPr>
            <a:spLocks noChangeArrowheads="1"/>
          </p:cNvSpPr>
          <p:nvPr/>
        </p:nvSpPr>
        <p:spPr bwMode="auto">
          <a:xfrm>
            <a:off x="1231900" y="4720431"/>
            <a:ext cx="30163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01" name="Oval 140"/>
          <p:cNvSpPr>
            <a:spLocks noChangeArrowheads="1"/>
          </p:cNvSpPr>
          <p:nvPr/>
        </p:nvSpPr>
        <p:spPr bwMode="auto">
          <a:xfrm>
            <a:off x="1350963" y="4720431"/>
            <a:ext cx="30162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02" name="Oval 141"/>
          <p:cNvSpPr>
            <a:spLocks noChangeArrowheads="1"/>
          </p:cNvSpPr>
          <p:nvPr/>
        </p:nvSpPr>
        <p:spPr bwMode="auto">
          <a:xfrm>
            <a:off x="1560513" y="4720431"/>
            <a:ext cx="30162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03" name="Oval 142"/>
          <p:cNvSpPr>
            <a:spLocks noChangeArrowheads="1"/>
          </p:cNvSpPr>
          <p:nvPr/>
        </p:nvSpPr>
        <p:spPr bwMode="auto">
          <a:xfrm>
            <a:off x="1679575" y="4720431"/>
            <a:ext cx="30163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04" name="Oval 143"/>
          <p:cNvSpPr>
            <a:spLocks noChangeArrowheads="1"/>
          </p:cNvSpPr>
          <p:nvPr/>
        </p:nvSpPr>
        <p:spPr bwMode="auto">
          <a:xfrm>
            <a:off x="2041525" y="4720431"/>
            <a:ext cx="30163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05" name="Oval 144"/>
          <p:cNvSpPr>
            <a:spLocks noChangeArrowheads="1"/>
          </p:cNvSpPr>
          <p:nvPr/>
        </p:nvSpPr>
        <p:spPr bwMode="auto">
          <a:xfrm>
            <a:off x="2398713" y="4720431"/>
            <a:ext cx="30162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06" name="Oval 145"/>
          <p:cNvSpPr>
            <a:spLocks noChangeArrowheads="1"/>
          </p:cNvSpPr>
          <p:nvPr/>
        </p:nvSpPr>
        <p:spPr bwMode="auto">
          <a:xfrm>
            <a:off x="2593975" y="4720431"/>
            <a:ext cx="30163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07" name="Oval 146"/>
          <p:cNvSpPr>
            <a:spLocks noChangeArrowheads="1"/>
          </p:cNvSpPr>
          <p:nvPr/>
        </p:nvSpPr>
        <p:spPr bwMode="auto">
          <a:xfrm>
            <a:off x="1293813" y="4720431"/>
            <a:ext cx="30162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08" name="Oval 147"/>
          <p:cNvSpPr>
            <a:spLocks noChangeArrowheads="1"/>
          </p:cNvSpPr>
          <p:nvPr/>
        </p:nvSpPr>
        <p:spPr bwMode="auto">
          <a:xfrm>
            <a:off x="1465263" y="4720431"/>
            <a:ext cx="30162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09" name="Oval 148"/>
          <p:cNvSpPr>
            <a:spLocks noChangeArrowheads="1"/>
          </p:cNvSpPr>
          <p:nvPr/>
        </p:nvSpPr>
        <p:spPr bwMode="auto">
          <a:xfrm>
            <a:off x="1760538" y="4720431"/>
            <a:ext cx="30162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10" name="Oval 149"/>
          <p:cNvSpPr>
            <a:spLocks noChangeArrowheads="1"/>
          </p:cNvSpPr>
          <p:nvPr/>
        </p:nvSpPr>
        <p:spPr bwMode="auto">
          <a:xfrm>
            <a:off x="1893888" y="4720431"/>
            <a:ext cx="30162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11" name="Oval 150"/>
          <p:cNvSpPr>
            <a:spLocks noChangeArrowheads="1"/>
          </p:cNvSpPr>
          <p:nvPr/>
        </p:nvSpPr>
        <p:spPr bwMode="auto">
          <a:xfrm>
            <a:off x="2236788" y="4720431"/>
            <a:ext cx="30162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12" name="Oval 151"/>
          <p:cNvSpPr>
            <a:spLocks noChangeArrowheads="1"/>
          </p:cNvSpPr>
          <p:nvPr/>
        </p:nvSpPr>
        <p:spPr bwMode="auto">
          <a:xfrm>
            <a:off x="2522538" y="4720431"/>
            <a:ext cx="30162" cy="285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113" name="Rectangle 152"/>
          <p:cNvSpPr>
            <a:spLocks noChangeArrowheads="1"/>
          </p:cNvSpPr>
          <p:nvPr/>
        </p:nvSpPr>
        <p:spPr bwMode="auto">
          <a:xfrm>
            <a:off x="1185863" y="3566319"/>
            <a:ext cx="13049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i="0">
                <a:latin typeface="+mn-lt"/>
              </a:rPr>
              <a:t>Konstant Y</a:t>
            </a:r>
          </a:p>
        </p:txBody>
      </p:sp>
      <p:sp>
        <p:nvSpPr>
          <p:cNvPr id="46114" name="Rectangle 153"/>
          <p:cNvSpPr>
            <a:spLocks noChangeArrowheads="1"/>
          </p:cNvSpPr>
          <p:nvPr/>
        </p:nvSpPr>
        <p:spPr bwMode="auto">
          <a:xfrm>
            <a:off x="3348038" y="3601244"/>
            <a:ext cx="249106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i="0">
                <a:latin typeface="+mn-lt"/>
              </a:rPr>
              <a:t>Usystematisk variation</a:t>
            </a:r>
          </a:p>
        </p:txBody>
      </p:sp>
      <p:sp>
        <p:nvSpPr>
          <p:cNvPr id="46115" name="Rectangle 154"/>
          <p:cNvSpPr>
            <a:spLocks noChangeArrowheads="1"/>
          </p:cNvSpPr>
          <p:nvPr/>
        </p:nvSpPr>
        <p:spPr bwMode="auto">
          <a:xfrm>
            <a:off x="5885306" y="3601244"/>
            <a:ext cx="286296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i="0">
                <a:latin typeface="+mn-lt"/>
              </a:rPr>
              <a:t>Ikke-lineær</a:t>
            </a:r>
            <a:r>
              <a:rPr lang="en-US" sz="1800" i="0">
                <a:solidFill>
                  <a:srgbClr val="FF3300"/>
                </a:solidFill>
                <a:latin typeface="+mn-lt"/>
              </a:rPr>
              <a:t> </a:t>
            </a:r>
            <a:r>
              <a:rPr lang="en-US" sz="1800" i="0">
                <a:latin typeface="+mn-lt"/>
              </a:rPr>
              <a:t>sammenhæng</a:t>
            </a:r>
          </a:p>
        </p:txBody>
      </p:sp>
      <p:sp>
        <p:nvSpPr>
          <p:cNvPr id="155" name="Slide Number Placeholder 1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20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81845"/>
          </a:xfrm>
        </p:spPr>
        <p:txBody>
          <a:bodyPr/>
          <a:lstStyle/>
          <a:p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>
                <a:latin typeface="Symbol" pitchFamily="18" charset="2"/>
              </a:rPr>
              <a:t> = 0</a:t>
            </a:r>
            <a:r>
              <a:rPr lang="da-DK" sz="2200" dirty="0" smtClean="0"/>
              <a:t>	</a:t>
            </a:r>
            <a:r>
              <a:rPr lang="da-DK" sz="2200" dirty="0" err="1" smtClean="0"/>
              <a:t>vs</a:t>
            </a:r>
            <a:r>
              <a:rPr lang="da-DK" sz="2200" dirty="0" smtClean="0"/>
              <a:t> 	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>
                <a:latin typeface="Symbol" pitchFamily="18" charset="2"/>
              </a:rPr>
              <a:t> </a:t>
            </a:r>
            <a:r>
              <a:rPr lang="da-DK" sz="2200" dirty="0" smtClean="0">
                <a:latin typeface="Symbol" pitchFamily="18" charset="2"/>
                <a:sym typeface="Symbol"/>
              </a:rPr>
              <a:t></a:t>
            </a:r>
            <a:r>
              <a:rPr lang="da-DK" sz="2200" dirty="0" smtClean="0">
                <a:latin typeface="Symbol" pitchFamily="18" charset="2"/>
              </a:rPr>
              <a:t> 0</a:t>
            </a:r>
          </a:p>
          <a:p>
            <a:endParaRPr lang="da-DK" sz="2200" dirty="0">
              <a:latin typeface="Symbol" pitchFamily="18" charset="2"/>
            </a:endParaRPr>
          </a:p>
          <a:p>
            <a:r>
              <a:rPr lang="da-DK" sz="2200" dirty="0" smtClean="0"/>
              <a:t>Ifølge SPSS er </a:t>
            </a:r>
            <a:r>
              <a:rPr lang="da-DK" sz="2200" i="1" dirty="0" smtClean="0"/>
              <a:t>P</a:t>
            </a:r>
            <a:r>
              <a:rPr lang="da-DK" sz="2200" dirty="0" smtClean="0"/>
              <a:t>-værdien &lt; 0.0005</a:t>
            </a:r>
          </a:p>
          <a:p>
            <a:r>
              <a:rPr lang="da-DK" sz="2200" dirty="0" smtClean="0"/>
              <a:t>Dvs. vi </a:t>
            </a:r>
            <a:r>
              <a:rPr lang="da-DK" sz="2200" i="1" dirty="0" smtClean="0"/>
              <a:t>afviser</a:t>
            </a:r>
            <a:r>
              <a:rPr lang="da-DK" sz="2200" dirty="0" smtClean="0"/>
              <a:t>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.</a:t>
            </a:r>
          </a:p>
          <a:p>
            <a:r>
              <a:rPr lang="da-DK" sz="2200" dirty="0" smtClean="0"/>
              <a:t>Dvs. </a:t>
            </a:r>
            <a:r>
              <a:rPr lang="da-DK" sz="2200" smtClean="0"/>
              <a:t>der </a:t>
            </a:r>
            <a:r>
              <a:rPr lang="da-DK" sz="2200" i="1" dirty="0" smtClean="0"/>
              <a:t>er</a:t>
            </a:r>
            <a:r>
              <a:rPr lang="da-DK" sz="2200" dirty="0" smtClean="0"/>
              <a:t> en lineær sammenhæng ml. </a:t>
            </a:r>
            <a:r>
              <a:rPr lang="da-DK" sz="2200" dirty="0" err="1" smtClean="0"/>
              <a:t>poverty</a:t>
            </a:r>
            <a:r>
              <a:rPr lang="da-DK" sz="2200" dirty="0" smtClean="0"/>
              <a:t> og </a:t>
            </a:r>
            <a:r>
              <a:rPr lang="da-DK" sz="2200" dirty="0" err="1" smtClean="0"/>
              <a:t>murder</a:t>
            </a:r>
            <a:r>
              <a:rPr lang="da-DK" sz="2200" dirty="0" smtClean="0"/>
              <a:t>.</a:t>
            </a:r>
            <a:endParaRPr lang="da-DK" sz="2200" baseline="-25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 i SPSS</a:t>
            </a:r>
            <a:endParaRPr lang="da-D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268760"/>
            <a:ext cx="695736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2915816" y="2996952"/>
          <a:ext cx="2797100" cy="780999"/>
        </p:xfrm>
        <a:graphic>
          <a:graphicData uri="http://schemas.openxmlformats.org/presentationml/2006/ole">
            <p:oleObj spid="_x0000_s74754" name="Ligning" r:id="rId5" imgW="1409400" imgH="393480" progId="Equation.3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779912" y="2348880"/>
            <a:ext cx="576064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9" name="Straight Connector 8"/>
          <p:cNvCxnSpPr>
            <a:stCxn id="7" idx="2"/>
          </p:cNvCxnSpPr>
          <p:nvPr/>
        </p:nvCxnSpPr>
        <p:spPr>
          <a:xfrm rot="16200000" flipH="1">
            <a:off x="4031940" y="2672916"/>
            <a:ext cx="36004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716016" y="2348880"/>
            <a:ext cx="576064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>
          <a:xfrm rot="5400000">
            <a:off x="4391979" y="2960949"/>
            <a:ext cx="936106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516216" y="2348880"/>
            <a:ext cx="576064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8" name="Straight Connector 17"/>
          <p:cNvCxnSpPr>
            <a:stCxn id="17" idx="2"/>
          </p:cNvCxnSpPr>
          <p:nvPr/>
        </p:nvCxnSpPr>
        <p:spPr>
          <a:xfrm rot="5400000">
            <a:off x="5868144" y="2420888"/>
            <a:ext cx="720080" cy="11521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956376" y="4725144"/>
            <a:ext cx="720080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Rectangle 22"/>
          <p:cNvSpPr/>
          <p:nvPr/>
        </p:nvSpPr>
        <p:spPr>
          <a:xfrm>
            <a:off x="5652120" y="4725144"/>
            <a:ext cx="720080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1" name="Picture 2" descr="Y:\undervisning\oeconF11\R\tplot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4" y="3933056"/>
            <a:ext cx="3168352" cy="1577575"/>
          </a:xfrm>
          <a:prstGeom prst="rect">
            <a:avLst/>
          </a:prstGeom>
          <a:noFill/>
        </p:spPr>
      </p:pic>
      <p:sp>
        <p:nvSpPr>
          <p:cNvPr id="27" name="Rectangle 26"/>
          <p:cNvSpPr/>
          <p:nvPr/>
        </p:nvSpPr>
        <p:spPr>
          <a:xfrm>
            <a:off x="5940152" y="5373216"/>
            <a:ext cx="2448272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6012160" y="5229200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596335" y="5229200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84168" y="3573016"/>
            <a:ext cx="992579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</a:t>
            </a:r>
            <a:endParaRPr lang="da-DK" i="1" dirty="0" smtClean="0">
              <a:latin typeface="+mn-lt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6012160" y="4509120"/>
            <a:ext cx="936104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660232" y="4221088"/>
            <a:ext cx="1368152" cy="9361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7380312" y="2348880"/>
            <a:ext cx="576064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35" name="Straight Connector 34"/>
          <p:cNvCxnSpPr>
            <a:stCxn id="34" idx="2"/>
            <a:endCxn id="28" idx="0"/>
          </p:cNvCxnSpPr>
          <p:nvPr/>
        </p:nvCxnSpPr>
        <p:spPr>
          <a:xfrm rot="5400000">
            <a:off x="6656349" y="2561021"/>
            <a:ext cx="936104" cy="108788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668344" y="5445224"/>
            <a:ext cx="63190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sz="1400" dirty="0" smtClean="0">
                <a:latin typeface="+mn-lt"/>
              </a:rPr>
              <a:t>4.804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12160" y="5425479"/>
            <a:ext cx="69121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sz="1400" dirty="0" smtClean="0">
                <a:latin typeface="+mn-lt"/>
              </a:rPr>
              <a:t>-4.804</a:t>
            </a:r>
          </a:p>
        </p:txBody>
      </p:sp>
      <p:cxnSp>
        <p:nvCxnSpPr>
          <p:cNvPr id="45" name="Straight Connector 44"/>
          <p:cNvCxnSpPr>
            <a:stCxn id="28" idx="2"/>
          </p:cNvCxnSpPr>
          <p:nvPr/>
        </p:nvCxnSpPr>
        <p:spPr>
          <a:xfrm rot="16200000" flipH="1">
            <a:off x="6480975" y="4041831"/>
            <a:ext cx="278740" cy="797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24328" y="3356992"/>
            <a:ext cx="1619672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i="1" dirty="0" smtClean="0">
                <a:latin typeface="+mn-lt"/>
              </a:rPr>
              <a:t>t</a:t>
            </a:r>
            <a:r>
              <a:rPr lang="da-DK" dirty="0" smtClean="0">
                <a:latin typeface="+mn-lt"/>
              </a:rPr>
              <a:t>-fordeling med </a:t>
            </a:r>
            <a:r>
              <a:rPr lang="da-DK" i="1" dirty="0" err="1" smtClean="0">
                <a:latin typeface="+mn-lt"/>
              </a:rPr>
              <a:t>df</a:t>
            </a:r>
            <a:r>
              <a:rPr lang="da-DK" dirty="0" smtClean="0">
                <a:latin typeface="+mn-lt"/>
              </a:rPr>
              <a:t> = </a:t>
            </a:r>
            <a:r>
              <a:rPr lang="da-DK" i="1" dirty="0" smtClean="0">
                <a:latin typeface="+mn-lt"/>
              </a:rPr>
              <a:t>n</a:t>
            </a:r>
            <a:r>
              <a:rPr lang="da-DK" dirty="0" smtClean="0">
                <a:latin typeface="+mn-lt"/>
              </a:rPr>
              <a:t>-2</a:t>
            </a:r>
            <a:endParaRPr lang="da-DK" i="1" dirty="0" smtClean="0">
              <a:latin typeface="+mn-lt"/>
            </a:endParaRPr>
          </a:p>
        </p:txBody>
      </p:sp>
      <p:cxnSp>
        <p:nvCxnSpPr>
          <p:cNvPr id="33" name="Straight Connector 32"/>
          <p:cNvCxnSpPr>
            <a:stCxn id="29" idx="2"/>
          </p:cNvCxnSpPr>
          <p:nvPr/>
        </p:nvCxnSpPr>
        <p:spPr>
          <a:xfrm rot="5400000">
            <a:off x="7641214" y="3888178"/>
            <a:ext cx="576064" cy="809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21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05064"/>
            <a:ext cx="8270821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Konfidensintervaller</a:t>
            </a:r>
            <a:r>
              <a:rPr lang="da-DK" dirty="0" smtClean="0"/>
              <a:t> for </a:t>
            </a:r>
            <a:r>
              <a:rPr lang="da-DK" i="1" dirty="0" smtClean="0">
                <a:latin typeface="Symbol" pitchFamily="18" charset="2"/>
              </a:rPr>
              <a:t>b</a:t>
            </a:r>
            <a:endParaRPr lang="da-DK" dirty="0">
              <a:latin typeface="Symbol" pitchFamily="18" charset="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r>
              <a:rPr lang="da-DK" sz="2200" dirty="0" err="1" smtClean="0"/>
              <a:t>Konfidensintervallet</a:t>
            </a:r>
            <a:r>
              <a:rPr lang="da-DK" sz="2200" dirty="0" smtClean="0"/>
              <a:t> for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/>
              <a:t> følger det sædvanlige mønster:</a:t>
            </a:r>
          </a:p>
          <a:p>
            <a:pPr algn="ctr">
              <a:buNone/>
            </a:pP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±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4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-2,</a:t>
            </a:r>
            <a:r>
              <a:rPr lang="da-DK" sz="2400" baseline="-25000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400" baseline="-25000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 · se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da-DK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/>
              <a:t>Standardfejlen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da-DK" sz="2200" dirty="0" smtClean="0"/>
              <a:t> udregnes som før, og udregnes i praksis af SPSS.</a:t>
            </a:r>
          </a:p>
          <a:p>
            <a:endParaRPr lang="da-DK" sz="2200" dirty="0" smtClean="0"/>
          </a:p>
          <a:p>
            <a:r>
              <a:rPr lang="da-DK" sz="2200" dirty="0" smtClean="0"/>
              <a:t>I dialogboksen for lineær regression </a:t>
            </a:r>
            <a:r>
              <a:rPr lang="da-DK" sz="2200" dirty="0" err="1" smtClean="0"/>
              <a:t>tilvælges</a:t>
            </a:r>
            <a:r>
              <a:rPr lang="da-DK" sz="2200" dirty="0" smtClean="0"/>
              <a:t> </a:t>
            </a:r>
            <a:r>
              <a:rPr lang="da-DK" sz="2200" dirty="0" err="1" smtClean="0"/>
              <a:t>konfidensintervaller</a:t>
            </a:r>
            <a:r>
              <a:rPr lang="da-DK" sz="2200" dirty="0" smtClean="0"/>
              <a:t> under ’</a:t>
            </a:r>
            <a:r>
              <a:rPr lang="da-DK" sz="2200" dirty="0" err="1" smtClean="0"/>
              <a:t>statistics</a:t>
            </a:r>
            <a:r>
              <a:rPr lang="da-DK" sz="2200" dirty="0" smtClean="0"/>
              <a:t>’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95% </a:t>
            </a:r>
            <a:r>
              <a:rPr lang="da-DK" sz="2200" dirty="0" err="1" smtClean="0"/>
              <a:t>konf</a:t>
            </a:r>
            <a:r>
              <a:rPr lang="da-DK" sz="2200" dirty="0" smtClean="0"/>
              <a:t>. </a:t>
            </a:r>
            <a:r>
              <a:rPr lang="da-DK" sz="2200" dirty="0" err="1" smtClean="0"/>
              <a:t>int</a:t>
            </a:r>
            <a:r>
              <a:rPr lang="da-DK" sz="2200" dirty="0" smtClean="0"/>
              <a:t>.: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1.323 ± 2.01 · 0.275 = [ 0.770 ; 1.876 ]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15816" y="5085184"/>
            <a:ext cx="648072" cy="21602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 rot="5400000">
            <a:off x="2969822" y="5463226"/>
            <a:ext cx="432048" cy="108012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3851920" y="5085184"/>
            <a:ext cx="576064" cy="21602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0" name="Straight Connector 9"/>
          <p:cNvCxnSpPr>
            <a:stCxn id="9" idx="2"/>
          </p:cNvCxnSpPr>
          <p:nvPr/>
        </p:nvCxnSpPr>
        <p:spPr>
          <a:xfrm rot="16200000" flipH="1">
            <a:off x="4211960" y="5229200"/>
            <a:ext cx="432048" cy="576064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87824" y="6237312"/>
            <a:ext cx="1519968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da-DK" i="1" baseline="-25000" dirty="0" smtClean="0">
                <a:latin typeface="Times New Roman" pitchFamily="18" charset="0"/>
                <a:cs typeface="Times New Roman" pitchFamily="18" charset="0"/>
              </a:rPr>
              <a:t>49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da-DK" baseline="-25000" dirty="0" smtClean="0">
                <a:cs typeface="Times New Roman" pitchFamily="18" charset="0"/>
              </a:rPr>
              <a:t>0.025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2.01</a:t>
            </a:r>
            <a:endParaRPr lang="da-DK" dirty="0" smtClean="0">
              <a:latin typeface="+mn-lt"/>
            </a:endParaRPr>
          </a:p>
        </p:txBody>
      </p:sp>
      <p:cxnSp>
        <p:nvCxnSpPr>
          <p:cNvPr id="15" name="Straight Connector 14"/>
          <p:cNvCxnSpPr>
            <a:stCxn id="14" idx="0"/>
          </p:cNvCxnSpPr>
          <p:nvPr/>
        </p:nvCxnSpPr>
        <p:spPr>
          <a:xfrm rot="5400000" flipH="1" flipV="1">
            <a:off x="3691852" y="6077244"/>
            <a:ext cx="216024" cy="104112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6732240" y="5085184"/>
            <a:ext cx="1944216" cy="216024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22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Korrelationen </a:t>
            </a:r>
            <a:r>
              <a:rPr lang="da-DK" i="1" dirty="0" smtClean="0"/>
              <a:t>r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pPr eaLnBrk="1" hangingPunct="1"/>
            <a:r>
              <a:rPr lang="da-DK" sz="2200" dirty="0" smtClean="0"/>
              <a:t>Graden af lineær sammenhæng mellem </a:t>
            </a:r>
            <a:r>
              <a:rPr lang="da-DK" sz="2200" i="1" dirty="0" smtClean="0"/>
              <a:t>x og </a:t>
            </a:r>
            <a:r>
              <a:rPr lang="da-DK" sz="2200" dirty="0" smtClean="0"/>
              <a:t>y kan måles ved korrelationen </a:t>
            </a:r>
            <a:r>
              <a:rPr lang="da-DK" sz="2200" i="1" dirty="0" smtClean="0"/>
              <a:t>r</a:t>
            </a:r>
            <a:r>
              <a:rPr lang="da-DK" sz="2200" i="1" dirty="0" smtClean="0">
                <a:latin typeface="Symbol" pitchFamily="18" charset="2"/>
                <a:cs typeface="Arial" charset="0"/>
              </a:rPr>
              <a:t> </a:t>
            </a:r>
            <a:r>
              <a:rPr lang="da-DK" sz="2200" dirty="0" smtClean="0">
                <a:cs typeface="Arial" charset="0"/>
              </a:rPr>
              <a:t>.</a:t>
            </a:r>
          </a:p>
          <a:p>
            <a:pPr eaLnBrk="1" hangingPunct="1"/>
            <a:r>
              <a:rPr lang="da-DK" sz="2200" dirty="0" smtClean="0">
                <a:cs typeface="Arial" charset="0"/>
              </a:rPr>
              <a:t>Standardafvigelsen for hhv. </a:t>
            </a:r>
            <a:r>
              <a:rPr lang="da-DK" sz="2200" i="1" dirty="0" smtClean="0">
                <a:cs typeface="Arial" charset="0"/>
              </a:rPr>
              <a:t>x</a:t>
            </a:r>
            <a:r>
              <a:rPr lang="da-DK" sz="2200" dirty="0" smtClean="0">
                <a:cs typeface="Arial" charset="0"/>
              </a:rPr>
              <a:t> og y er:</a:t>
            </a:r>
          </a:p>
          <a:p>
            <a:pPr eaLnBrk="1" hangingPunct="1"/>
            <a:endParaRPr lang="da-DK" sz="2200" dirty="0" smtClean="0">
              <a:cs typeface="Arial" charset="0"/>
            </a:endParaRPr>
          </a:p>
          <a:p>
            <a:pPr eaLnBrk="1" hangingPunct="1"/>
            <a:endParaRPr lang="da-DK" sz="2200" dirty="0" smtClean="0">
              <a:cs typeface="Arial" charset="0"/>
            </a:endParaRPr>
          </a:p>
          <a:p>
            <a:pPr eaLnBrk="1" hangingPunct="1"/>
            <a:endParaRPr lang="da-DK" sz="2200" dirty="0" smtClean="0">
              <a:cs typeface="Arial" charset="0"/>
            </a:endParaRPr>
          </a:p>
          <a:p>
            <a:pPr eaLnBrk="1" hangingPunct="1"/>
            <a:r>
              <a:rPr lang="da-DK" sz="2200" dirty="0" smtClean="0">
                <a:cs typeface="Arial" charset="0"/>
              </a:rPr>
              <a:t>Korrelationen kan udregnes som</a:t>
            </a:r>
          </a:p>
          <a:p>
            <a:pPr eaLnBrk="1" hangingPunct="1"/>
            <a:endParaRPr lang="da-DK" sz="2200" dirty="0" smtClean="0">
              <a:cs typeface="Arial" charset="0"/>
            </a:endParaRPr>
          </a:p>
          <a:p>
            <a:pPr eaLnBrk="1" hangingPunct="1"/>
            <a:endParaRPr lang="da-DK" sz="2200" dirty="0" smtClean="0">
              <a:cs typeface="Arial" charset="0"/>
            </a:endParaRPr>
          </a:p>
          <a:p>
            <a:pPr eaLnBrk="1" hangingPunct="1"/>
            <a:endParaRPr lang="da-DK" sz="2200" dirty="0" smtClean="0">
              <a:cs typeface="Arial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91680" y="2564904"/>
          <a:ext cx="2208246" cy="936104"/>
        </p:xfrm>
        <a:graphic>
          <a:graphicData uri="http://schemas.openxmlformats.org/presentationml/2006/ole">
            <p:oleObj spid="_x0000_s100355" name="Ligning" r:id="rId3" imgW="1168200" imgH="495000" progId="Equation.3">
              <p:embed/>
            </p:oleObj>
          </a:graphicData>
        </a:graphic>
      </p:graphicFrame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4620419" y="2564904"/>
          <a:ext cx="2255837" cy="935038"/>
        </p:xfrm>
        <a:graphic>
          <a:graphicData uri="http://schemas.openxmlformats.org/presentationml/2006/ole">
            <p:oleObj spid="_x0000_s100356" name="Ligning" r:id="rId4" imgW="1193760" imgH="4950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95936" y="2924944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200" dirty="0" smtClean="0">
                <a:latin typeface="+mn-lt"/>
              </a:rPr>
              <a:t>og</a:t>
            </a:r>
          </a:p>
        </p:txBody>
      </p:sp>
      <p:graphicFrame>
        <p:nvGraphicFramePr>
          <p:cNvPr id="100357" name="Object 5"/>
          <p:cNvGraphicFramePr>
            <a:graphicFrameLocks noChangeAspect="1"/>
          </p:cNvGraphicFramePr>
          <p:nvPr/>
        </p:nvGraphicFramePr>
        <p:xfrm>
          <a:off x="3408363" y="4210050"/>
          <a:ext cx="1223962" cy="958850"/>
        </p:xfrm>
        <a:graphic>
          <a:graphicData uri="http://schemas.openxmlformats.org/presentationml/2006/ole">
            <p:oleObj spid="_x0000_s100357" name="Ligning" r:id="rId5" imgW="647640" imgH="50796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23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Korrelationen: Egenskaber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>
                <a:cs typeface="Arial" charset="0"/>
              </a:rPr>
              <a:t>Egenskaber ved korrelationen:</a:t>
            </a:r>
          </a:p>
          <a:p>
            <a:pPr lvl="1"/>
            <a:r>
              <a:rPr lang="da-DK" sz="2200" dirty="0" smtClean="0">
                <a:cs typeface="Arial" charset="0"/>
              </a:rPr>
              <a:t>-1 </a:t>
            </a:r>
            <a:r>
              <a:rPr lang="da-DK" sz="2200" dirty="0" smtClean="0">
                <a:cs typeface="Arial"/>
              </a:rPr>
              <a:t>≤ </a:t>
            </a:r>
            <a:r>
              <a:rPr lang="da-DK" sz="2200" i="1" dirty="0" smtClean="0">
                <a:cs typeface="Arial"/>
              </a:rPr>
              <a:t>r</a:t>
            </a:r>
            <a:r>
              <a:rPr lang="da-DK" sz="2200" dirty="0" smtClean="0">
                <a:cs typeface="Arial"/>
              </a:rPr>
              <a:t> ≤ 1</a:t>
            </a:r>
          </a:p>
          <a:p>
            <a:pPr lvl="1"/>
            <a:r>
              <a:rPr lang="da-DK" sz="2200" i="1" dirty="0" smtClean="0">
                <a:cs typeface="Arial"/>
              </a:rPr>
              <a:t>r</a:t>
            </a:r>
            <a:r>
              <a:rPr lang="da-DK" sz="2200" dirty="0" smtClean="0">
                <a:cs typeface="Arial"/>
              </a:rPr>
              <a:t> har samme fortegn som </a:t>
            </a:r>
            <a:r>
              <a:rPr lang="da-DK" sz="2200" i="1" dirty="0" smtClean="0">
                <a:cs typeface="Arial"/>
              </a:rPr>
              <a:t>b</a:t>
            </a:r>
            <a:endParaRPr lang="da-DK" sz="2200" i="1" dirty="0" smtClean="0">
              <a:cs typeface="Arial" charset="0"/>
            </a:endParaRPr>
          </a:p>
          <a:p>
            <a:pPr lvl="1"/>
            <a:r>
              <a:rPr lang="da-DK" sz="2200" i="1" dirty="0" smtClean="0">
                <a:cs typeface="Arial" charset="0"/>
              </a:rPr>
              <a:t>r</a:t>
            </a:r>
            <a:r>
              <a:rPr lang="da-DK" sz="2200" dirty="0" smtClean="0">
                <a:cs typeface="Arial" charset="0"/>
              </a:rPr>
              <a:t> = 0 : ingen lineær sammenhæng</a:t>
            </a:r>
            <a:endParaRPr lang="da-DK" sz="2200" i="1" dirty="0" smtClean="0">
              <a:cs typeface="Arial" charset="0"/>
            </a:endParaRPr>
          </a:p>
          <a:p>
            <a:pPr lvl="1"/>
            <a:r>
              <a:rPr lang="da-DK" sz="2200" i="1" dirty="0" smtClean="0">
                <a:cs typeface="Arial" charset="0"/>
              </a:rPr>
              <a:t>r</a:t>
            </a:r>
            <a:r>
              <a:rPr lang="da-DK" sz="2200" dirty="0" smtClean="0">
                <a:cs typeface="Arial" charset="0"/>
              </a:rPr>
              <a:t> = </a:t>
            </a:r>
            <a:r>
              <a:rPr lang="da-DK" sz="2200" dirty="0" smtClean="0">
                <a:cs typeface="Arial"/>
              </a:rPr>
              <a:t>± 1 : perfekt lineær sammenhæng</a:t>
            </a:r>
            <a:endParaRPr lang="da-DK" sz="2200" i="1" dirty="0" smtClean="0">
              <a:cs typeface="Arial" charset="0"/>
            </a:endParaRPr>
          </a:p>
          <a:p>
            <a:pPr lvl="1"/>
            <a:r>
              <a:rPr lang="da-DK" sz="2200" dirty="0" smtClean="0">
                <a:cs typeface="Arial" charset="0"/>
              </a:rPr>
              <a:t>Jo større absolut værdi, jo stærkere lineær sammenhæng</a:t>
            </a:r>
          </a:p>
          <a:p>
            <a:pPr lvl="1"/>
            <a:endParaRPr lang="da-DK" sz="220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24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Illustration af korrelation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3255963" y="1489075"/>
            <a:ext cx="2497137" cy="1771650"/>
            <a:chOff x="2220" y="1231"/>
            <a:chExt cx="1573" cy="1116"/>
          </a:xfrm>
        </p:grpSpPr>
        <p:sp>
          <p:nvSpPr>
            <p:cNvPr id="49370" name="Rectangle 5"/>
            <p:cNvSpPr>
              <a:spLocks noChangeArrowheads="1"/>
            </p:cNvSpPr>
            <p:nvPr/>
          </p:nvSpPr>
          <p:spPr bwMode="auto">
            <a:xfrm>
              <a:off x="2220" y="1244"/>
              <a:ext cx="1573" cy="107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411" y="1352"/>
              <a:ext cx="1277" cy="815"/>
              <a:chOff x="2347" y="1108"/>
              <a:chExt cx="1104" cy="815"/>
            </a:xfrm>
          </p:grpSpPr>
          <p:sp>
            <p:nvSpPr>
              <p:cNvPr id="49413" name="Line 7"/>
              <p:cNvSpPr>
                <a:spLocks noChangeShapeType="1"/>
              </p:cNvSpPr>
              <p:nvPr/>
            </p:nvSpPr>
            <p:spPr bwMode="auto">
              <a:xfrm>
                <a:off x="2351" y="1108"/>
                <a:ext cx="0" cy="8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14" name="Line 8"/>
              <p:cNvSpPr>
                <a:spLocks noChangeShapeType="1"/>
              </p:cNvSpPr>
              <p:nvPr/>
            </p:nvSpPr>
            <p:spPr bwMode="auto">
              <a:xfrm flipH="1">
                <a:off x="2347" y="1923"/>
                <a:ext cx="11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</p:grpSp>
        <p:sp>
          <p:nvSpPr>
            <p:cNvPr id="49372" name="Rectangle 9"/>
            <p:cNvSpPr>
              <a:spLocks noChangeArrowheads="1"/>
            </p:cNvSpPr>
            <p:nvPr/>
          </p:nvSpPr>
          <p:spPr bwMode="auto">
            <a:xfrm>
              <a:off x="2222" y="1231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49373" name="Rectangle 10"/>
            <p:cNvSpPr>
              <a:spLocks noChangeArrowheads="1"/>
            </p:cNvSpPr>
            <p:nvPr/>
          </p:nvSpPr>
          <p:spPr bwMode="auto">
            <a:xfrm>
              <a:off x="3562" y="2137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10603" name="Rectangle 11"/>
            <p:cNvSpPr>
              <a:spLocks noChangeArrowheads="1"/>
            </p:cNvSpPr>
            <p:nvPr/>
          </p:nvSpPr>
          <p:spPr bwMode="auto">
            <a:xfrm>
              <a:off x="3360" y="1296"/>
              <a:ext cx="368" cy="21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>
                <a:defRPr/>
              </a:pPr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1600" i="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0" dirty="0">
                  <a:latin typeface="Times New Roman" pitchFamily="18" charset="0"/>
                  <a:cs typeface="Times New Roman" pitchFamily="18" charset="0"/>
                </a:rPr>
                <a:t>= 0</a:t>
              </a:r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2619" y="1451"/>
              <a:ext cx="671" cy="568"/>
              <a:chOff x="2527" y="1207"/>
              <a:chExt cx="580" cy="568"/>
            </a:xfrm>
          </p:grpSpPr>
          <p:sp>
            <p:nvSpPr>
              <p:cNvPr id="49376" name="Oval 13"/>
              <p:cNvSpPr>
                <a:spLocks noChangeArrowheads="1"/>
              </p:cNvSpPr>
              <p:nvPr/>
            </p:nvSpPr>
            <p:spPr bwMode="auto">
              <a:xfrm>
                <a:off x="2611" y="1636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77" name="Oval 14"/>
              <p:cNvSpPr>
                <a:spLocks noChangeArrowheads="1"/>
              </p:cNvSpPr>
              <p:nvPr/>
            </p:nvSpPr>
            <p:spPr bwMode="auto">
              <a:xfrm>
                <a:off x="2527" y="148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78" name="Oval 15"/>
              <p:cNvSpPr>
                <a:spLocks noChangeArrowheads="1"/>
              </p:cNvSpPr>
              <p:nvPr/>
            </p:nvSpPr>
            <p:spPr bwMode="auto">
              <a:xfrm>
                <a:off x="2731" y="173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79" name="Oval 16"/>
              <p:cNvSpPr>
                <a:spLocks noChangeArrowheads="1"/>
              </p:cNvSpPr>
              <p:nvPr/>
            </p:nvSpPr>
            <p:spPr bwMode="auto">
              <a:xfrm>
                <a:off x="2728" y="1402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80" name="Oval 17"/>
              <p:cNvSpPr>
                <a:spLocks noChangeArrowheads="1"/>
              </p:cNvSpPr>
              <p:nvPr/>
            </p:nvSpPr>
            <p:spPr bwMode="auto">
              <a:xfrm>
                <a:off x="2644" y="1462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81" name="Oval 18"/>
              <p:cNvSpPr>
                <a:spLocks noChangeArrowheads="1"/>
              </p:cNvSpPr>
              <p:nvPr/>
            </p:nvSpPr>
            <p:spPr bwMode="auto">
              <a:xfrm>
                <a:off x="2749" y="128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82" name="Oval 19"/>
              <p:cNvSpPr>
                <a:spLocks noChangeArrowheads="1"/>
              </p:cNvSpPr>
              <p:nvPr/>
            </p:nvSpPr>
            <p:spPr bwMode="auto">
              <a:xfrm>
                <a:off x="2890" y="156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83" name="Oval 20"/>
              <p:cNvSpPr>
                <a:spLocks noChangeArrowheads="1"/>
              </p:cNvSpPr>
              <p:nvPr/>
            </p:nvSpPr>
            <p:spPr bwMode="auto">
              <a:xfrm>
                <a:off x="2842" y="130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84" name="Oval 21"/>
              <p:cNvSpPr>
                <a:spLocks noChangeArrowheads="1"/>
              </p:cNvSpPr>
              <p:nvPr/>
            </p:nvSpPr>
            <p:spPr bwMode="auto">
              <a:xfrm>
                <a:off x="2686" y="1387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85" name="Oval 22"/>
              <p:cNvSpPr>
                <a:spLocks noChangeArrowheads="1"/>
              </p:cNvSpPr>
              <p:nvPr/>
            </p:nvSpPr>
            <p:spPr bwMode="auto">
              <a:xfrm>
                <a:off x="2701" y="1582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86" name="Oval 23"/>
              <p:cNvSpPr>
                <a:spLocks noChangeArrowheads="1"/>
              </p:cNvSpPr>
              <p:nvPr/>
            </p:nvSpPr>
            <p:spPr bwMode="auto">
              <a:xfrm>
                <a:off x="2896" y="140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87" name="Oval 24"/>
              <p:cNvSpPr>
                <a:spLocks noChangeArrowheads="1"/>
              </p:cNvSpPr>
              <p:nvPr/>
            </p:nvSpPr>
            <p:spPr bwMode="auto">
              <a:xfrm>
                <a:off x="2833" y="1732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88" name="Oval 25"/>
              <p:cNvSpPr>
                <a:spLocks noChangeArrowheads="1"/>
              </p:cNvSpPr>
              <p:nvPr/>
            </p:nvSpPr>
            <p:spPr bwMode="auto">
              <a:xfrm>
                <a:off x="2623" y="1576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89" name="Oval 26"/>
              <p:cNvSpPr>
                <a:spLocks noChangeArrowheads="1"/>
              </p:cNvSpPr>
              <p:nvPr/>
            </p:nvSpPr>
            <p:spPr bwMode="auto">
              <a:xfrm>
                <a:off x="3007" y="1366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90" name="Oval 27"/>
              <p:cNvSpPr>
                <a:spLocks noChangeArrowheads="1"/>
              </p:cNvSpPr>
              <p:nvPr/>
            </p:nvSpPr>
            <p:spPr bwMode="auto">
              <a:xfrm>
                <a:off x="2824" y="149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91" name="Oval 28"/>
              <p:cNvSpPr>
                <a:spLocks noChangeArrowheads="1"/>
              </p:cNvSpPr>
              <p:nvPr/>
            </p:nvSpPr>
            <p:spPr bwMode="auto">
              <a:xfrm>
                <a:off x="2830" y="141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92" name="Oval 29"/>
              <p:cNvSpPr>
                <a:spLocks noChangeArrowheads="1"/>
              </p:cNvSpPr>
              <p:nvPr/>
            </p:nvSpPr>
            <p:spPr bwMode="auto">
              <a:xfrm>
                <a:off x="2935" y="1285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93" name="Oval 30"/>
              <p:cNvSpPr>
                <a:spLocks noChangeArrowheads="1"/>
              </p:cNvSpPr>
              <p:nvPr/>
            </p:nvSpPr>
            <p:spPr bwMode="auto">
              <a:xfrm>
                <a:off x="2887" y="1669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94" name="Oval 31"/>
              <p:cNvSpPr>
                <a:spLocks noChangeArrowheads="1"/>
              </p:cNvSpPr>
              <p:nvPr/>
            </p:nvSpPr>
            <p:spPr bwMode="auto">
              <a:xfrm>
                <a:off x="2848" y="1207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95" name="Oval 32"/>
              <p:cNvSpPr>
                <a:spLocks noChangeArrowheads="1"/>
              </p:cNvSpPr>
              <p:nvPr/>
            </p:nvSpPr>
            <p:spPr bwMode="auto">
              <a:xfrm>
                <a:off x="2719" y="1465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96" name="Oval 33"/>
              <p:cNvSpPr>
                <a:spLocks noChangeArrowheads="1"/>
              </p:cNvSpPr>
              <p:nvPr/>
            </p:nvSpPr>
            <p:spPr bwMode="auto">
              <a:xfrm>
                <a:off x="2797" y="167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97" name="Oval 34"/>
              <p:cNvSpPr>
                <a:spLocks noChangeArrowheads="1"/>
              </p:cNvSpPr>
              <p:nvPr/>
            </p:nvSpPr>
            <p:spPr bwMode="auto">
              <a:xfrm>
                <a:off x="2992" y="150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98" name="Oval 35"/>
              <p:cNvSpPr>
                <a:spLocks noChangeArrowheads="1"/>
              </p:cNvSpPr>
              <p:nvPr/>
            </p:nvSpPr>
            <p:spPr bwMode="auto">
              <a:xfrm>
                <a:off x="3019" y="159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99" name="Oval 36"/>
              <p:cNvSpPr>
                <a:spLocks noChangeArrowheads="1"/>
              </p:cNvSpPr>
              <p:nvPr/>
            </p:nvSpPr>
            <p:spPr bwMode="auto">
              <a:xfrm>
                <a:off x="3064" y="1477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00" name="Oval 37"/>
              <p:cNvSpPr>
                <a:spLocks noChangeArrowheads="1"/>
              </p:cNvSpPr>
              <p:nvPr/>
            </p:nvSpPr>
            <p:spPr bwMode="auto">
              <a:xfrm>
                <a:off x="2665" y="169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01" name="Oval 38"/>
              <p:cNvSpPr>
                <a:spLocks noChangeArrowheads="1"/>
              </p:cNvSpPr>
              <p:nvPr/>
            </p:nvSpPr>
            <p:spPr bwMode="auto">
              <a:xfrm>
                <a:off x="2947" y="172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02" name="Oval 39"/>
              <p:cNvSpPr>
                <a:spLocks noChangeArrowheads="1"/>
              </p:cNvSpPr>
              <p:nvPr/>
            </p:nvSpPr>
            <p:spPr bwMode="auto">
              <a:xfrm>
                <a:off x="3088" y="160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03" name="Oval 40"/>
              <p:cNvSpPr>
                <a:spLocks noChangeArrowheads="1"/>
              </p:cNvSpPr>
              <p:nvPr/>
            </p:nvSpPr>
            <p:spPr bwMode="auto">
              <a:xfrm>
                <a:off x="3016" y="169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04" name="Oval 41"/>
              <p:cNvSpPr>
                <a:spLocks noChangeArrowheads="1"/>
              </p:cNvSpPr>
              <p:nvPr/>
            </p:nvSpPr>
            <p:spPr bwMode="auto">
              <a:xfrm>
                <a:off x="2656" y="1303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05" name="Oval 42"/>
              <p:cNvSpPr>
                <a:spLocks noChangeArrowheads="1"/>
              </p:cNvSpPr>
              <p:nvPr/>
            </p:nvSpPr>
            <p:spPr bwMode="auto">
              <a:xfrm>
                <a:off x="3067" y="135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06" name="Oval 43"/>
              <p:cNvSpPr>
                <a:spLocks noChangeArrowheads="1"/>
              </p:cNvSpPr>
              <p:nvPr/>
            </p:nvSpPr>
            <p:spPr bwMode="auto">
              <a:xfrm>
                <a:off x="2839" y="1612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07" name="Oval 44"/>
              <p:cNvSpPr>
                <a:spLocks noChangeArrowheads="1"/>
              </p:cNvSpPr>
              <p:nvPr/>
            </p:nvSpPr>
            <p:spPr bwMode="auto">
              <a:xfrm>
                <a:off x="2764" y="152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08" name="Oval 45"/>
              <p:cNvSpPr>
                <a:spLocks noChangeArrowheads="1"/>
              </p:cNvSpPr>
              <p:nvPr/>
            </p:nvSpPr>
            <p:spPr bwMode="auto">
              <a:xfrm>
                <a:off x="2572" y="135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09" name="Oval 46"/>
              <p:cNvSpPr>
                <a:spLocks noChangeArrowheads="1"/>
              </p:cNvSpPr>
              <p:nvPr/>
            </p:nvSpPr>
            <p:spPr bwMode="auto">
              <a:xfrm>
                <a:off x="2956" y="1621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10" name="Oval 47"/>
              <p:cNvSpPr>
                <a:spLocks noChangeArrowheads="1"/>
              </p:cNvSpPr>
              <p:nvPr/>
            </p:nvSpPr>
            <p:spPr bwMode="auto">
              <a:xfrm>
                <a:off x="2917" y="147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11" name="Oval 48"/>
              <p:cNvSpPr>
                <a:spLocks noChangeArrowheads="1"/>
              </p:cNvSpPr>
              <p:nvPr/>
            </p:nvSpPr>
            <p:spPr bwMode="auto">
              <a:xfrm>
                <a:off x="2779" y="1336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412" name="Oval 49"/>
              <p:cNvSpPr>
                <a:spLocks noChangeArrowheads="1"/>
              </p:cNvSpPr>
              <p:nvPr/>
            </p:nvSpPr>
            <p:spPr bwMode="auto">
              <a:xfrm>
                <a:off x="2776" y="1603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</p:grp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395288" y="3554413"/>
            <a:ext cx="2497137" cy="1771650"/>
            <a:chOff x="418" y="2532"/>
            <a:chExt cx="1573" cy="1116"/>
          </a:xfrm>
        </p:grpSpPr>
        <p:sp>
          <p:nvSpPr>
            <p:cNvPr id="49332" name="Rectangle 51"/>
            <p:cNvSpPr>
              <a:spLocks noChangeArrowheads="1"/>
            </p:cNvSpPr>
            <p:nvPr/>
          </p:nvSpPr>
          <p:spPr bwMode="auto">
            <a:xfrm>
              <a:off x="418" y="2545"/>
              <a:ext cx="1573" cy="107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609" y="2653"/>
              <a:ext cx="1277" cy="815"/>
              <a:chOff x="571" y="2443"/>
              <a:chExt cx="1104" cy="815"/>
            </a:xfrm>
          </p:grpSpPr>
          <p:sp>
            <p:nvSpPr>
              <p:cNvPr id="49368" name="Line 53"/>
              <p:cNvSpPr>
                <a:spLocks noChangeShapeType="1"/>
              </p:cNvSpPr>
              <p:nvPr/>
            </p:nvSpPr>
            <p:spPr bwMode="auto">
              <a:xfrm>
                <a:off x="575" y="2443"/>
                <a:ext cx="0" cy="8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69" name="Line 54"/>
              <p:cNvSpPr>
                <a:spLocks noChangeShapeType="1"/>
              </p:cNvSpPr>
              <p:nvPr/>
            </p:nvSpPr>
            <p:spPr bwMode="auto">
              <a:xfrm flipH="1">
                <a:off x="571" y="3258"/>
                <a:ext cx="11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</p:grpSp>
        <p:sp>
          <p:nvSpPr>
            <p:cNvPr id="49334" name="Rectangle 55"/>
            <p:cNvSpPr>
              <a:spLocks noChangeArrowheads="1"/>
            </p:cNvSpPr>
            <p:nvPr/>
          </p:nvSpPr>
          <p:spPr bwMode="auto">
            <a:xfrm>
              <a:off x="420" y="2532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49335" name="Rectangle 56"/>
            <p:cNvSpPr>
              <a:spLocks noChangeArrowheads="1"/>
            </p:cNvSpPr>
            <p:nvPr/>
          </p:nvSpPr>
          <p:spPr bwMode="auto">
            <a:xfrm>
              <a:off x="1760" y="3438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10649" name="Rectangle 57"/>
            <p:cNvSpPr>
              <a:spLocks noChangeArrowheads="1"/>
            </p:cNvSpPr>
            <p:nvPr/>
          </p:nvSpPr>
          <p:spPr bwMode="auto">
            <a:xfrm>
              <a:off x="1488" y="2592"/>
              <a:ext cx="443" cy="21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>
                <a:defRPr/>
              </a:pPr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1600" i="0" dirty="0" smtClean="0"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1600" i="0" dirty="0">
                  <a:latin typeface="Times New Roman" pitchFamily="18" charset="0"/>
                  <a:cs typeface="Times New Roman" pitchFamily="18" charset="0"/>
                </a:rPr>
                <a:t>-.8</a:t>
              </a:r>
            </a:p>
          </p:txBody>
        </p:sp>
        <p:grpSp>
          <p:nvGrpSpPr>
            <p:cNvPr id="8" name="Group 58"/>
            <p:cNvGrpSpPr>
              <a:grpSpLocks/>
            </p:cNvGrpSpPr>
            <p:nvPr/>
          </p:nvGrpSpPr>
          <p:grpSpPr bwMode="auto">
            <a:xfrm>
              <a:off x="703" y="2722"/>
              <a:ext cx="799" cy="661"/>
              <a:chOff x="652" y="2512"/>
              <a:chExt cx="691" cy="661"/>
            </a:xfrm>
          </p:grpSpPr>
          <p:sp>
            <p:nvSpPr>
              <p:cNvPr id="49338" name="Oval 59"/>
              <p:cNvSpPr>
                <a:spLocks noChangeArrowheads="1"/>
              </p:cNvSpPr>
              <p:nvPr/>
            </p:nvSpPr>
            <p:spPr bwMode="auto">
              <a:xfrm>
                <a:off x="724" y="2626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39" name="Oval 60"/>
              <p:cNvSpPr>
                <a:spLocks noChangeArrowheads="1"/>
              </p:cNvSpPr>
              <p:nvPr/>
            </p:nvSpPr>
            <p:spPr bwMode="auto">
              <a:xfrm>
                <a:off x="745" y="2512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40" name="Oval 61"/>
              <p:cNvSpPr>
                <a:spLocks noChangeArrowheads="1"/>
              </p:cNvSpPr>
              <p:nvPr/>
            </p:nvSpPr>
            <p:spPr bwMode="auto">
              <a:xfrm>
                <a:off x="886" y="278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41" name="Oval 62"/>
              <p:cNvSpPr>
                <a:spLocks noChangeArrowheads="1"/>
              </p:cNvSpPr>
              <p:nvPr/>
            </p:nvSpPr>
            <p:spPr bwMode="auto">
              <a:xfrm>
                <a:off x="682" y="2611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42" name="Oval 63"/>
              <p:cNvSpPr>
                <a:spLocks noChangeArrowheads="1"/>
              </p:cNvSpPr>
              <p:nvPr/>
            </p:nvSpPr>
            <p:spPr bwMode="auto">
              <a:xfrm>
                <a:off x="892" y="2632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43" name="Oval 64"/>
              <p:cNvSpPr>
                <a:spLocks noChangeArrowheads="1"/>
              </p:cNvSpPr>
              <p:nvPr/>
            </p:nvSpPr>
            <p:spPr bwMode="auto">
              <a:xfrm>
                <a:off x="820" y="2722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44" name="Oval 65"/>
              <p:cNvSpPr>
                <a:spLocks noChangeArrowheads="1"/>
              </p:cNvSpPr>
              <p:nvPr/>
            </p:nvSpPr>
            <p:spPr bwMode="auto">
              <a:xfrm>
                <a:off x="826" y="263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45" name="Oval 66"/>
              <p:cNvSpPr>
                <a:spLocks noChangeArrowheads="1"/>
              </p:cNvSpPr>
              <p:nvPr/>
            </p:nvSpPr>
            <p:spPr bwMode="auto">
              <a:xfrm>
                <a:off x="988" y="272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46" name="Oval 67"/>
              <p:cNvSpPr>
                <a:spLocks noChangeArrowheads="1"/>
              </p:cNvSpPr>
              <p:nvPr/>
            </p:nvSpPr>
            <p:spPr bwMode="auto">
              <a:xfrm>
                <a:off x="1015" y="281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47" name="Oval 68"/>
              <p:cNvSpPr>
                <a:spLocks noChangeArrowheads="1"/>
              </p:cNvSpPr>
              <p:nvPr/>
            </p:nvSpPr>
            <p:spPr bwMode="auto">
              <a:xfrm>
                <a:off x="1084" y="282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48" name="Oval 69"/>
              <p:cNvSpPr>
                <a:spLocks noChangeArrowheads="1"/>
              </p:cNvSpPr>
              <p:nvPr/>
            </p:nvSpPr>
            <p:spPr bwMode="auto">
              <a:xfrm>
                <a:off x="1012" y="291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49" name="Oval 70"/>
              <p:cNvSpPr>
                <a:spLocks noChangeArrowheads="1"/>
              </p:cNvSpPr>
              <p:nvPr/>
            </p:nvSpPr>
            <p:spPr bwMode="auto">
              <a:xfrm>
                <a:off x="652" y="2527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50" name="Oval 71"/>
              <p:cNvSpPr>
                <a:spLocks noChangeArrowheads="1"/>
              </p:cNvSpPr>
              <p:nvPr/>
            </p:nvSpPr>
            <p:spPr bwMode="auto">
              <a:xfrm>
                <a:off x="952" y="2845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51" name="Oval 72"/>
              <p:cNvSpPr>
                <a:spLocks noChangeArrowheads="1"/>
              </p:cNvSpPr>
              <p:nvPr/>
            </p:nvSpPr>
            <p:spPr bwMode="auto">
              <a:xfrm>
                <a:off x="913" y="269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52" name="Oval 73"/>
              <p:cNvSpPr>
                <a:spLocks noChangeArrowheads="1"/>
              </p:cNvSpPr>
              <p:nvPr/>
            </p:nvSpPr>
            <p:spPr bwMode="auto">
              <a:xfrm>
                <a:off x="775" y="256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53" name="Oval 74"/>
              <p:cNvSpPr>
                <a:spLocks noChangeArrowheads="1"/>
              </p:cNvSpPr>
              <p:nvPr/>
            </p:nvSpPr>
            <p:spPr bwMode="auto">
              <a:xfrm>
                <a:off x="964" y="2848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54" name="Oval 75"/>
              <p:cNvSpPr>
                <a:spLocks noChangeArrowheads="1"/>
              </p:cNvSpPr>
              <p:nvPr/>
            </p:nvSpPr>
            <p:spPr bwMode="auto">
              <a:xfrm>
                <a:off x="985" y="273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55" name="Oval 76"/>
              <p:cNvSpPr>
                <a:spLocks noChangeArrowheads="1"/>
              </p:cNvSpPr>
              <p:nvPr/>
            </p:nvSpPr>
            <p:spPr bwMode="auto">
              <a:xfrm>
                <a:off x="1126" y="301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56" name="Oval 77"/>
              <p:cNvSpPr>
                <a:spLocks noChangeArrowheads="1"/>
              </p:cNvSpPr>
              <p:nvPr/>
            </p:nvSpPr>
            <p:spPr bwMode="auto">
              <a:xfrm>
                <a:off x="922" y="2833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57" name="Oval 78"/>
              <p:cNvSpPr>
                <a:spLocks noChangeArrowheads="1"/>
              </p:cNvSpPr>
              <p:nvPr/>
            </p:nvSpPr>
            <p:spPr bwMode="auto">
              <a:xfrm>
                <a:off x="1132" y="285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58" name="Oval 79"/>
              <p:cNvSpPr>
                <a:spLocks noChangeArrowheads="1"/>
              </p:cNvSpPr>
              <p:nvPr/>
            </p:nvSpPr>
            <p:spPr bwMode="auto">
              <a:xfrm>
                <a:off x="1060" y="2944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59" name="Oval 80"/>
              <p:cNvSpPr>
                <a:spLocks noChangeArrowheads="1"/>
              </p:cNvSpPr>
              <p:nvPr/>
            </p:nvSpPr>
            <p:spPr bwMode="auto">
              <a:xfrm>
                <a:off x="1066" y="286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60" name="Oval 81"/>
              <p:cNvSpPr>
                <a:spLocks noChangeArrowheads="1"/>
              </p:cNvSpPr>
              <p:nvPr/>
            </p:nvSpPr>
            <p:spPr bwMode="auto">
              <a:xfrm>
                <a:off x="1228" y="295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61" name="Oval 82"/>
              <p:cNvSpPr>
                <a:spLocks noChangeArrowheads="1"/>
              </p:cNvSpPr>
              <p:nvPr/>
            </p:nvSpPr>
            <p:spPr bwMode="auto">
              <a:xfrm>
                <a:off x="1255" y="304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62" name="Oval 83"/>
              <p:cNvSpPr>
                <a:spLocks noChangeArrowheads="1"/>
              </p:cNvSpPr>
              <p:nvPr/>
            </p:nvSpPr>
            <p:spPr bwMode="auto">
              <a:xfrm>
                <a:off x="1324" y="3046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63" name="Oval 84"/>
              <p:cNvSpPr>
                <a:spLocks noChangeArrowheads="1"/>
              </p:cNvSpPr>
              <p:nvPr/>
            </p:nvSpPr>
            <p:spPr bwMode="auto">
              <a:xfrm>
                <a:off x="1252" y="3136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64" name="Oval 85"/>
              <p:cNvSpPr>
                <a:spLocks noChangeArrowheads="1"/>
              </p:cNvSpPr>
              <p:nvPr/>
            </p:nvSpPr>
            <p:spPr bwMode="auto">
              <a:xfrm>
                <a:off x="892" y="2749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65" name="Oval 86"/>
              <p:cNvSpPr>
                <a:spLocks noChangeArrowheads="1"/>
              </p:cNvSpPr>
              <p:nvPr/>
            </p:nvSpPr>
            <p:spPr bwMode="auto">
              <a:xfrm>
                <a:off x="1174" y="3085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66" name="Oval 87"/>
              <p:cNvSpPr>
                <a:spLocks noChangeArrowheads="1"/>
              </p:cNvSpPr>
              <p:nvPr/>
            </p:nvSpPr>
            <p:spPr bwMode="auto">
              <a:xfrm>
                <a:off x="1153" y="2920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67" name="Oval 88"/>
              <p:cNvSpPr>
                <a:spLocks noChangeArrowheads="1"/>
              </p:cNvSpPr>
              <p:nvPr/>
            </p:nvSpPr>
            <p:spPr bwMode="auto">
              <a:xfrm>
                <a:off x="1015" y="2782"/>
                <a:ext cx="19" cy="37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</p:grpSp>
      </p:grpSp>
      <p:grpSp>
        <p:nvGrpSpPr>
          <p:cNvPr id="9" name="Group 89"/>
          <p:cNvGrpSpPr>
            <a:grpSpLocks/>
          </p:cNvGrpSpPr>
          <p:nvPr/>
        </p:nvGrpSpPr>
        <p:grpSpPr bwMode="auto">
          <a:xfrm>
            <a:off x="6215063" y="3554413"/>
            <a:ext cx="2497137" cy="1771650"/>
            <a:chOff x="4084" y="2532"/>
            <a:chExt cx="1573" cy="1116"/>
          </a:xfrm>
        </p:grpSpPr>
        <p:sp>
          <p:nvSpPr>
            <p:cNvPr id="49294" name="Rectangle 90"/>
            <p:cNvSpPr>
              <a:spLocks noChangeArrowheads="1"/>
            </p:cNvSpPr>
            <p:nvPr/>
          </p:nvSpPr>
          <p:spPr bwMode="auto">
            <a:xfrm>
              <a:off x="4084" y="2545"/>
              <a:ext cx="1573" cy="107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grpSp>
          <p:nvGrpSpPr>
            <p:cNvPr id="10" name="Group 91"/>
            <p:cNvGrpSpPr>
              <a:grpSpLocks/>
            </p:cNvGrpSpPr>
            <p:nvPr/>
          </p:nvGrpSpPr>
          <p:grpSpPr bwMode="auto">
            <a:xfrm>
              <a:off x="4275" y="2653"/>
              <a:ext cx="1277" cy="815"/>
              <a:chOff x="4237" y="2443"/>
              <a:chExt cx="1104" cy="815"/>
            </a:xfrm>
          </p:grpSpPr>
          <p:sp>
            <p:nvSpPr>
              <p:cNvPr id="49330" name="Line 92"/>
              <p:cNvSpPr>
                <a:spLocks noChangeShapeType="1"/>
              </p:cNvSpPr>
              <p:nvPr/>
            </p:nvSpPr>
            <p:spPr bwMode="auto">
              <a:xfrm>
                <a:off x="4241" y="2443"/>
                <a:ext cx="0" cy="8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31" name="Line 93"/>
              <p:cNvSpPr>
                <a:spLocks noChangeShapeType="1"/>
              </p:cNvSpPr>
              <p:nvPr/>
            </p:nvSpPr>
            <p:spPr bwMode="auto">
              <a:xfrm flipH="1">
                <a:off x="4237" y="3258"/>
                <a:ext cx="11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</p:grpSp>
        <p:sp>
          <p:nvSpPr>
            <p:cNvPr id="49296" name="Rectangle 94"/>
            <p:cNvSpPr>
              <a:spLocks noChangeArrowheads="1"/>
            </p:cNvSpPr>
            <p:nvPr/>
          </p:nvSpPr>
          <p:spPr bwMode="auto">
            <a:xfrm>
              <a:off x="4086" y="2532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49297" name="Rectangle 95"/>
            <p:cNvSpPr>
              <a:spLocks noChangeArrowheads="1"/>
            </p:cNvSpPr>
            <p:nvPr/>
          </p:nvSpPr>
          <p:spPr bwMode="auto">
            <a:xfrm>
              <a:off x="5426" y="3438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10688" name="Rectangle 96"/>
            <p:cNvSpPr>
              <a:spLocks noChangeArrowheads="1"/>
            </p:cNvSpPr>
            <p:nvPr/>
          </p:nvSpPr>
          <p:spPr bwMode="auto">
            <a:xfrm>
              <a:off x="5184" y="2784"/>
              <a:ext cx="400" cy="2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>
                <a:defRPr/>
              </a:pPr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1600" i="0" dirty="0" smtClean="0"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1600" i="0" dirty="0">
                  <a:latin typeface="Times New Roman" pitchFamily="18" charset="0"/>
                  <a:cs typeface="Times New Roman" pitchFamily="18" charset="0"/>
                </a:rPr>
                <a:t>.8</a:t>
              </a:r>
            </a:p>
          </p:txBody>
        </p:sp>
        <p:grpSp>
          <p:nvGrpSpPr>
            <p:cNvPr id="11" name="Group 97"/>
            <p:cNvGrpSpPr>
              <a:grpSpLocks/>
            </p:cNvGrpSpPr>
            <p:nvPr/>
          </p:nvGrpSpPr>
          <p:grpSpPr bwMode="auto">
            <a:xfrm>
              <a:off x="4385" y="2707"/>
              <a:ext cx="764" cy="691"/>
              <a:chOff x="4332" y="2497"/>
              <a:chExt cx="661" cy="691"/>
            </a:xfrm>
          </p:grpSpPr>
          <p:sp>
            <p:nvSpPr>
              <p:cNvPr id="49300" name="Oval 98"/>
              <p:cNvSpPr>
                <a:spLocks noChangeArrowheads="1"/>
              </p:cNvSpPr>
              <p:nvPr/>
            </p:nvSpPr>
            <p:spPr bwMode="auto">
              <a:xfrm>
                <a:off x="4842" y="2569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01" name="Oval 99"/>
              <p:cNvSpPr>
                <a:spLocks noChangeArrowheads="1"/>
              </p:cNvSpPr>
              <p:nvPr/>
            </p:nvSpPr>
            <p:spPr bwMode="auto">
              <a:xfrm>
                <a:off x="4956" y="2590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02" name="Oval 100"/>
              <p:cNvSpPr>
                <a:spLocks noChangeArrowheads="1"/>
              </p:cNvSpPr>
              <p:nvPr/>
            </p:nvSpPr>
            <p:spPr bwMode="auto">
              <a:xfrm>
                <a:off x="4680" y="2731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03" name="Oval 101"/>
              <p:cNvSpPr>
                <a:spLocks noChangeArrowheads="1"/>
              </p:cNvSpPr>
              <p:nvPr/>
            </p:nvSpPr>
            <p:spPr bwMode="auto">
              <a:xfrm>
                <a:off x="4857" y="2527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04" name="Oval 102"/>
              <p:cNvSpPr>
                <a:spLocks noChangeArrowheads="1"/>
              </p:cNvSpPr>
              <p:nvPr/>
            </p:nvSpPr>
            <p:spPr bwMode="auto">
              <a:xfrm>
                <a:off x="4836" y="2737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05" name="Oval 103"/>
              <p:cNvSpPr>
                <a:spLocks noChangeArrowheads="1"/>
              </p:cNvSpPr>
              <p:nvPr/>
            </p:nvSpPr>
            <p:spPr bwMode="auto">
              <a:xfrm>
                <a:off x="4746" y="2665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06" name="Oval 104"/>
              <p:cNvSpPr>
                <a:spLocks noChangeArrowheads="1"/>
              </p:cNvSpPr>
              <p:nvPr/>
            </p:nvSpPr>
            <p:spPr bwMode="auto">
              <a:xfrm>
                <a:off x="4830" y="2671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07" name="Oval 105"/>
              <p:cNvSpPr>
                <a:spLocks noChangeArrowheads="1"/>
              </p:cNvSpPr>
              <p:nvPr/>
            </p:nvSpPr>
            <p:spPr bwMode="auto">
              <a:xfrm>
                <a:off x="4740" y="2833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08" name="Oval 106"/>
              <p:cNvSpPr>
                <a:spLocks noChangeArrowheads="1"/>
              </p:cNvSpPr>
              <p:nvPr/>
            </p:nvSpPr>
            <p:spPr bwMode="auto">
              <a:xfrm>
                <a:off x="4650" y="2860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09" name="Oval 107"/>
              <p:cNvSpPr>
                <a:spLocks noChangeArrowheads="1"/>
              </p:cNvSpPr>
              <p:nvPr/>
            </p:nvSpPr>
            <p:spPr bwMode="auto">
              <a:xfrm>
                <a:off x="4644" y="2929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10" name="Oval 108"/>
              <p:cNvSpPr>
                <a:spLocks noChangeArrowheads="1"/>
              </p:cNvSpPr>
              <p:nvPr/>
            </p:nvSpPr>
            <p:spPr bwMode="auto">
              <a:xfrm>
                <a:off x="4554" y="2857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11" name="Oval 109"/>
              <p:cNvSpPr>
                <a:spLocks noChangeArrowheads="1"/>
              </p:cNvSpPr>
              <p:nvPr/>
            </p:nvSpPr>
            <p:spPr bwMode="auto">
              <a:xfrm>
                <a:off x="4941" y="2497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12" name="Oval 110"/>
              <p:cNvSpPr>
                <a:spLocks noChangeArrowheads="1"/>
              </p:cNvSpPr>
              <p:nvPr/>
            </p:nvSpPr>
            <p:spPr bwMode="auto">
              <a:xfrm>
                <a:off x="4623" y="2797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13" name="Oval 111"/>
              <p:cNvSpPr>
                <a:spLocks noChangeArrowheads="1"/>
              </p:cNvSpPr>
              <p:nvPr/>
            </p:nvSpPr>
            <p:spPr bwMode="auto">
              <a:xfrm>
                <a:off x="4770" y="2758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14" name="Oval 112"/>
              <p:cNvSpPr>
                <a:spLocks noChangeArrowheads="1"/>
              </p:cNvSpPr>
              <p:nvPr/>
            </p:nvSpPr>
            <p:spPr bwMode="auto">
              <a:xfrm>
                <a:off x="4908" y="2620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15" name="Oval 113"/>
              <p:cNvSpPr>
                <a:spLocks noChangeArrowheads="1"/>
              </p:cNvSpPr>
              <p:nvPr/>
            </p:nvSpPr>
            <p:spPr bwMode="auto">
              <a:xfrm>
                <a:off x="4620" y="2809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16" name="Oval 114"/>
              <p:cNvSpPr>
                <a:spLocks noChangeArrowheads="1"/>
              </p:cNvSpPr>
              <p:nvPr/>
            </p:nvSpPr>
            <p:spPr bwMode="auto">
              <a:xfrm>
                <a:off x="4734" y="2830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17" name="Oval 115"/>
              <p:cNvSpPr>
                <a:spLocks noChangeArrowheads="1"/>
              </p:cNvSpPr>
              <p:nvPr/>
            </p:nvSpPr>
            <p:spPr bwMode="auto">
              <a:xfrm>
                <a:off x="4458" y="2971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18" name="Oval 116"/>
              <p:cNvSpPr>
                <a:spLocks noChangeArrowheads="1"/>
              </p:cNvSpPr>
              <p:nvPr/>
            </p:nvSpPr>
            <p:spPr bwMode="auto">
              <a:xfrm>
                <a:off x="4635" y="2767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19" name="Oval 117"/>
              <p:cNvSpPr>
                <a:spLocks noChangeArrowheads="1"/>
              </p:cNvSpPr>
              <p:nvPr/>
            </p:nvSpPr>
            <p:spPr bwMode="auto">
              <a:xfrm>
                <a:off x="4614" y="2977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20" name="Oval 118"/>
              <p:cNvSpPr>
                <a:spLocks noChangeArrowheads="1"/>
              </p:cNvSpPr>
              <p:nvPr/>
            </p:nvSpPr>
            <p:spPr bwMode="auto">
              <a:xfrm>
                <a:off x="4524" y="2905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21" name="Oval 119"/>
              <p:cNvSpPr>
                <a:spLocks noChangeArrowheads="1"/>
              </p:cNvSpPr>
              <p:nvPr/>
            </p:nvSpPr>
            <p:spPr bwMode="auto">
              <a:xfrm>
                <a:off x="4608" y="2911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22" name="Oval 120"/>
              <p:cNvSpPr>
                <a:spLocks noChangeArrowheads="1"/>
              </p:cNvSpPr>
              <p:nvPr/>
            </p:nvSpPr>
            <p:spPr bwMode="auto">
              <a:xfrm>
                <a:off x="4518" y="3073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23" name="Oval 121"/>
              <p:cNvSpPr>
                <a:spLocks noChangeArrowheads="1"/>
              </p:cNvSpPr>
              <p:nvPr/>
            </p:nvSpPr>
            <p:spPr bwMode="auto">
              <a:xfrm>
                <a:off x="4428" y="3100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24" name="Oval 122"/>
              <p:cNvSpPr>
                <a:spLocks noChangeArrowheads="1"/>
              </p:cNvSpPr>
              <p:nvPr/>
            </p:nvSpPr>
            <p:spPr bwMode="auto">
              <a:xfrm>
                <a:off x="4422" y="3169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25" name="Oval 123"/>
              <p:cNvSpPr>
                <a:spLocks noChangeArrowheads="1"/>
              </p:cNvSpPr>
              <p:nvPr/>
            </p:nvSpPr>
            <p:spPr bwMode="auto">
              <a:xfrm>
                <a:off x="4332" y="3097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26" name="Oval 124"/>
              <p:cNvSpPr>
                <a:spLocks noChangeArrowheads="1"/>
              </p:cNvSpPr>
              <p:nvPr/>
            </p:nvSpPr>
            <p:spPr bwMode="auto">
              <a:xfrm>
                <a:off x="4719" y="2737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27" name="Oval 125"/>
              <p:cNvSpPr>
                <a:spLocks noChangeArrowheads="1"/>
              </p:cNvSpPr>
              <p:nvPr/>
            </p:nvSpPr>
            <p:spPr bwMode="auto">
              <a:xfrm>
                <a:off x="4383" y="3019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28" name="Oval 126"/>
              <p:cNvSpPr>
                <a:spLocks noChangeArrowheads="1"/>
              </p:cNvSpPr>
              <p:nvPr/>
            </p:nvSpPr>
            <p:spPr bwMode="auto">
              <a:xfrm>
                <a:off x="4548" y="2998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329" name="Oval 127"/>
              <p:cNvSpPr>
                <a:spLocks noChangeArrowheads="1"/>
              </p:cNvSpPr>
              <p:nvPr/>
            </p:nvSpPr>
            <p:spPr bwMode="auto">
              <a:xfrm>
                <a:off x="4686" y="2860"/>
                <a:ext cx="37" cy="19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</p:grpSp>
      </p:grpSp>
      <p:grpSp>
        <p:nvGrpSpPr>
          <p:cNvPr id="12" name="Group 128"/>
          <p:cNvGrpSpPr>
            <a:grpSpLocks/>
          </p:cNvGrpSpPr>
          <p:nvPr/>
        </p:nvGrpSpPr>
        <p:grpSpPr bwMode="auto">
          <a:xfrm>
            <a:off x="3236913" y="3573463"/>
            <a:ext cx="2497137" cy="1771650"/>
            <a:chOff x="2208" y="2544"/>
            <a:chExt cx="1573" cy="1116"/>
          </a:xfrm>
        </p:grpSpPr>
        <p:sp>
          <p:nvSpPr>
            <p:cNvPr id="49287" name="Rectangle 129"/>
            <p:cNvSpPr>
              <a:spLocks noChangeArrowheads="1"/>
            </p:cNvSpPr>
            <p:nvPr/>
          </p:nvSpPr>
          <p:spPr bwMode="auto">
            <a:xfrm>
              <a:off x="2208" y="2557"/>
              <a:ext cx="1573" cy="107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grpSp>
          <p:nvGrpSpPr>
            <p:cNvPr id="13" name="Group 130"/>
            <p:cNvGrpSpPr>
              <a:grpSpLocks/>
            </p:cNvGrpSpPr>
            <p:nvPr/>
          </p:nvGrpSpPr>
          <p:grpSpPr bwMode="auto">
            <a:xfrm>
              <a:off x="2399" y="2665"/>
              <a:ext cx="1277" cy="815"/>
              <a:chOff x="2347" y="2443"/>
              <a:chExt cx="1104" cy="815"/>
            </a:xfrm>
          </p:grpSpPr>
          <p:sp>
            <p:nvSpPr>
              <p:cNvPr id="49292" name="Line 131"/>
              <p:cNvSpPr>
                <a:spLocks noChangeShapeType="1"/>
              </p:cNvSpPr>
              <p:nvPr/>
            </p:nvSpPr>
            <p:spPr bwMode="auto">
              <a:xfrm>
                <a:off x="2351" y="2443"/>
                <a:ext cx="0" cy="8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293" name="Line 132"/>
              <p:cNvSpPr>
                <a:spLocks noChangeShapeType="1"/>
              </p:cNvSpPr>
              <p:nvPr/>
            </p:nvSpPr>
            <p:spPr bwMode="auto">
              <a:xfrm flipH="1">
                <a:off x="2347" y="3258"/>
                <a:ext cx="11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</p:grpSp>
        <p:sp>
          <p:nvSpPr>
            <p:cNvPr id="49289" name="Rectangle 133"/>
            <p:cNvSpPr>
              <a:spLocks noChangeArrowheads="1"/>
            </p:cNvSpPr>
            <p:nvPr/>
          </p:nvSpPr>
          <p:spPr bwMode="auto">
            <a:xfrm>
              <a:off x="2210" y="2544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49290" name="Rectangle 134"/>
            <p:cNvSpPr>
              <a:spLocks noChangeArrowheads="1"/>
            </p:cNvSpPr>
            <p:nvPr/>
          </p:nvSpPr>
          <p:spPr bwMode="auto">
            <a:xfrm>
              <a:off x="3550" y="3450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10727" name="Rectangle 135"/>
            <p:cNvSpPr>
              <a:spLocks noChangeArrowheads="1"/>
            </p:cNvSpPr>
            <p:nvPr/>
          </p:nvSpPr>
          <p:spPr bwMode="auto">
            <a:xfrm>
              <a:off x="3360" y="2592"/>
              <a:ext cx="368" cy="212"/>
            </a:xfrm>
            <a:prstGeom prst="rect">
              <a:avLst/>
            </a:prstGeom>
            <a:solidFill>
              <a:srgbClr val="66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>
                <a:defRPr/>
              </a:pPr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1600" i="0" dirty="0" smtClean="0"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1600" i="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</p:grpSp>
      <p:grpSp>
        <p:nvGrpSpPr>
          <p:cNvPr id="14" name="Group 136"/>
          <p:cNvGrpSpPr>
            <a:grpSpLocks/>
          </p:cNvGrpSpPr>
          <p:nvPr/>
        </p:nvGrpSpPr>
        <p:grpSpPr bwMode="auto">
          <a:xfrm>
            <a:off x="3578225" y="3836988"/>
            <a:ext cx="1803400" cy="1154113"/>
            <a:chOff x="2380" y="2500"/>
            <a:chExt cx="982" cy="727"/>
          </a:xfrm>
        </p:grpSpPr>
        <p:sp>
          <p:nvSpPr>
            <p:cNvPr id="49211" name="Oval 137"/>
            <p:cNvSpPr>
              <a:spLocks noChangeArrowheads="1"/>
            </p:cNvSpPr>
            <p:nvPr/>
          </p:nvSpPr>
          <p:spPr bwMode="auto">
            <a:xfrm>
              <a:off x="3102" y="2646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12" name="Oval 138"/>
            <p:cNvSpPr>
              <a:spLocks noChangeArrowheads="1"/>
            </p:cNvSpPr>
            <p:nvPr/>
          </p:nvSpPr>
          <p:spPr bwMode="auto">
            <a:xfrm>
              <a:off x="3031" y="2693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13" name="Oval 139"/>
            <p:cNvSpPr>
              <a:spLocks noChangeArrowheads="1"/>
            </p:cNvSpPr>
            <p:nvPr/>
          </p:nvSpPr>
          <p:spPr bwMode="auto">
            <a:xfrm>
              <a:off x="3120" y="2555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14" name="Oval 140"/>
            <p:cNvSpPr>
              <a:spLocks noChangeArrowheads="1"/>
            </p:cNvSpPr>
            <p:nvPr/>
          </p:nvSpPr>
          <p:spPr bwMode="auto">
            <a:xfrm>
              <a:off x="3067" y="2634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15" name="Oval 141"/>
            <p:cNvSpPr>
              <a:spLocks noChangeArrowheads="1"/>
            </p:cNvSpPr>
            <p:nvPr/>
          </p:nvSpPr>
          <p:spPr bwMode="auto">
            <a:xfrm>
              <a:off x="3079" y="2789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16" name="Oval 142"/>
            <p:cNvSpPr>
              <a:spLocks noChangeArrowheads="1"/>
            </p:cNvSpPr>
            <p:nvPr/>
          </p:nvSpPr>
          <p:spPr bwMode="auto">
            <a:xfrm>
              <a:off x="3243" y="265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17" name="Oval 143"/>
            <p:cNvSpPr>
              <a:spLocks noChangeArrowheads="1"/>
            </p:cNvSpPr>
            <p:nvPr/>
          </p:nvSpPr>
          <p:spPr bwMode="auto">
            <a:xfrm>
              <a:off x="3191" y="2908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18" name="Oval 144"/>
            <p:cNvSpPr>
              <a:spLocks noChangeArrowheads="1"/>
            </p:cNvSpPr>
            <p:nvPr/>
          </p:nvSpPr>
          <p:spPr bwMode="auto">
            <a:xfrm>
              <a:off x="3188" y="2655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19" name="Oval 145"/>
            <p:cNvSpPr>
              <a:spLocks noChangeArrowheads="1"/>
            </p:cNvSpPr>
            <p:nvPr/>
          </p:nvSpPr>
          <p:spPr bwMode="auto">
            <a:xfrm>
              <a:off x="3236" y="2858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20" name="Oval 146"/>
            <p:cNvSpPr>
              <a:spLocks noChangeArrowheads="1"/>
            </p:cNvSpPr>
            <p:nvPr/>
          </p:nvSpPr>
          <p:spPr bwMode="auto">
            <a:xfrm>
              <a:off x="3095" y="2695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21" name="Oval 147"/>
            <p:cNvSpPr>
              <a:spLocks noChangeArrowheads="1"/>
            </p:cNvSpPr>
            <p:nvPr/>
          </p:nvSpPr>
          <p:spPr bwMode="auto">
            <a:xfrm>
              <a:off x="3160" y="2865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22" name="Oval 148"/>
            <p:cNvSpPr>
              <a:spLocks noChangeArrowheads="1"/>
            </p:cNvSpPr>
            <p:nvPr/>
          </p:nvSpPr>
          <p:spPr bwMode="auto">
            <a:xfrm>
              <a:off x="3347" y="2798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23" name="Oval 149"/>
            <p:cNvSpPr>
              <a:spLocks noChangeArrowheads="1"/>
            </p:cNvSpPr>
            <p:nvPr/>
          </p:nvSpPr>
          <p:spPr bwMode="auto">
            <a:xfrm>
              <a:off x="3287" y="2899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24" name="Oval 150"/>
            <p:cNvSpPr>
              <a:spLocks noChangeArrowheads="1"/>
            </p:cNvSpPr>
            <p:nvPr/>
          </p:nvSpPr>
          <p:spPr bwMode="auto">
            <a:xfrm>
              <a:off x="3345" y="2875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25" name="Oval 151"/>
            <p:cNvSpPr>
              <a:spLocks noChangeArrowheads="1"/>
            </p:cNvSpPr>
            <p:nvPr/>
          </p:nvSpPr>
          <p:spPr bwMode="auto">
            <a:xfrm>
              <a:off x="3042" y="2567"/>
              <a:ext cx="14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26" name="Oval 152"/>
            <p:cNvSpPr>
              <a:spLocks noChangeArrowheads="1"/>
            </p:cNvSpPr>
            <p:nvPr/>
          </p:nvSpPr>
          <p:spPr bwMode="auto">
            <a:xfrm>
              <a:off x="3195" y="2812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27" name="Oval 153"/>
            <p:cNvSpPr>
              <a:spLocks noChangeArrowheads="1"/>
            </p:cNvSpPr>
            <p:nvPr/>
          </p:nvSpPr>
          <p:spPr bwMode="auto">
            <a:xfrm>
              <a:off x="3133" y="2746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28" name="Oval 154"/>
            <p:cNvSpPr>
              <a:spLocks noChangeArrowheads="1"/>
            </p:cNvSpPr>
            <p:nvPr/>
          </p:nvSpPr>
          <p:spPr bwMode="auto">
            <a:xfrm>
              <a:off x="2971" y="2608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29" name="Oval 155"/>
            <p:cNvSpPr>
              <a:spLocks noChangeArrowheads="1"/>
            </p:cNvSpPr>
            <p:nvPr/>
          </p:nvSpPr>
          <p:spPr bwMode="auto">
            <a:xfrm>
              <a:off x="3294" y="282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30" name="Oval 156"/>
            <p:cNvSpPr>
              <a:spLocks noChangeArrowheads="1"/>
            </p:cNvSpPr>
            <p:nvPr/>
          </p:nvSpPr>
          <p:spPr bwMode="auto">
            <a:xfrm>
              <a:off x="3262" y="2703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31" name="Oval 157"/>
            <p:cNvSpPr>
              <a:spLocks noChangeArrowheads="1"/>
            </p:cNvSpPr>
            <p:nvPr/>
          </p:nvSpPr>
          <p:spPr bwMode="auto">
            <a:xfrm>
              <a:off x="3146" y="2593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32" name="Oval 158"/>
            <p:cNvSpPr>
              <a:spLocks noChangeArrowheads="1"/>
            </p:cNvSpPr>
            <p:nvPr/>
          </p:nvSpPr>
          <p:spPr bwMode="auto">
            <a:xfrm>
              <a:off x="3143" y="2806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33" name="Oval 159"/>
            <p:cNvSpPr>
              <a:spLocks noChangeArrowheads="1"/>
            </p:cNvSpPr>
            <p:nvPr/>
          </p:nvSpPr>
          <p:spPr bwMode="auto">
            <a:xfrm>
              <a:off x="2486" y="3066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34" name="Oval 160"/>
            <p:cNvSpPr>
              <a:spLocks noChangeArrowheads="1"/>
            </p:cNvSpPr>
            <p:nvPr/>
          </p:nvSpPr>
          <p:spPr bwMode="auto">
            <a:xfrm>
              <a:off x="2445" y="2856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35" name="Oval 161"/>
            <p:cNvSpPr>
              <a:spLocks noChangeArrowheads="1"/>
            </p:cNvSpPr>
            <p:nvPr/>
          </p:nvSpPr>
          <p:spPr bwMode="auto">
            <a:xfrm>
              <a:off x="2439" y="3199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36" name="Oval 162"/>
            <p:cNvSpPr>
              <a:spLocks noChangeArrowheads="1"/>
            </p:cNvSpPr>
            <p:nvPr/>
          </p:nvSpPr>
          <p:spPr bwMode="auto">
            <a:xfrm>
              <a:off x="2584" y="2908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37" name="Oval 163"/>
            <p:cNvSpPr>
              <a:spLocks noChangeArrowheads="1"/>
            </p:cNvSpPr>
            <p:nvPr/>
          </p:nvSpPr>
          <p:spPr bwMode="auto">
            <a:xfrm>
              <a:off x="2431" y="3013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38" name="Oval 164"/>
            <p:cNvSpPr>
              <a:spLocks noChangeArrowheads="1"/>
            </p:cNvSpPr>
            <p:nvPr/>
          </p:nvSpPr>
          <p:spPr bwMode="auto">
            <a:xfrm>
              <a:off x="2436" y="2947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39" name="Oval 165"/>
            <p:cNvSpPr>
              <a:spLocks noChangeArrowheads="1"/>
            </p:cNvSpPr>
            <p:nvPr/>
          </p:nvSpPr>
          <p:spPr bwMode="auto">
            <a:xfrm>
              <a:off x="2524" y="2844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40" name="Oval 166"/>
            <p:cNvSpPr>
              <a:spLocks noChangeArrowheads="1"/>
            </p:cNvSpPr>
            <p:nvPr/>
          </p:nvSpPr>
          <p:spPr bwMode="auto">
            <a:xfrm>
              <a:off x="2484" y="3149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41" name="Oval 167"/>
            <p:cNvSpPr>
              <a:spLocks noChangeArrowheads="1"/>
            </p:cNvSpPr>
            <p:nvPr/>
          </p:nvSpPr>
          <p:spPr bwMode="auto">
            <a:xfrm>
              <a:off x="2451" y="2782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42" name="Oval 168"/>
            <p:cNvSpPr>
              <a:spLocks noChangeArrowheads="1"/>
            </p:cNvSpPr>
            <p:nvPr/>
          </p:nvSpPr>
          <p:spPr bwMode="auto">
            <a:xfrm>
              <a:off x="2408" y="3157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43" name="Oval 169"/>
            <p:cNvSpPr>
              <a:spLocks noChangeArrowheads="1"/>
            </p:cNvSpPr>
            <p:nvPr/>
          </p:nvSpPr>
          <p:spPr bwMode="auto">
            <a:xfrm>
              <a:off x="2443" y="3104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44" name="Oval 170"/>
            <p:cNvSpPr>
              <a:spLocks noChangeArrowheads="1"/>
            </p:cNvSpPr>
            <p:nvPr/>
          </p:nvSpPr>
          <p:spPr bwMode="auto">
            <a:xfrm>
              <a:off x="2380" y="3037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45" name="Oval 171"/>
            <p:cNvSpPr>
              <a:spLocks noChangeArrowheads="1"/>
            </p:cNvSpPr>
            <p:nvPr/>
          </p:nvSpPr>
          <p:spPr bwMode="auto">
            <a:xfrm>
              <a:off x="2509" y="2994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46" name="Oval 172"/>
            <p:cNvSpPr>
              <a:spLocks noChangeArrowheads="1"/>
            </p:cNvSpPr>
            <p:nvPr/>
          </p:nvSpPr>
          <p:spPr bwMode="auto">
            <a:xfrm>
              <a:off x="2392" y="2884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47" name="Oval 173"/>
            <p:cNvSpPr>
              <a:spLocks noChangeArrowheads="1"/>
            </p:cNvSpPr>
            <p:nvPr/>
          </p:nvSpPr>
          <p:spPr bwMode="auto">
            <a:xfrm>
              <a:off x="2391" y="3097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48" name="Oval 174"/>
            <p:cNvSpPr>
              <a:spLocks noChangeArrowheads="1"/>
            </p:cNvSpPr>
            <p:nvPr/>
          </p:nvSpPr>
          <p:spPr bwMode="auto">
            <a:xfrm>
              <a:off x="2652" y="2686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49" name="Oval 175"/>
            <p:cNvSpPr>
              <a:spLocks noChangeArrowheads="1"/>
            </p:cNvSpPr>
            <p:nvPr/>
          </p:nvSpPr>
          <p:spPr bwMode="auto">
            <a:xfrm>
              <a:off x="2582" y="2562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50" name="Oval 176"/>
            <p:cNvSpPr>
              <a:spLocks noChangeArrowheads="1"/>
            </p:cNvSpPr>
            <p:nvPr/>
          </p:nvSpPr>
          <p:spPr bwMode="auto">
            <a:xfrm>
              <a:off x="2751" y="250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51" name="Oval 177"/>
            <p:cNvSpPr>
              <a:spLocks noChangeArrowheads="1"/>
            </p:cNvSpPr>
            <p:nvPr/>
          </p:nvSpPr>
          <p:spPr bwMode="auto">
            <a:xfrm>
              <a:off x="2680" y="2548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52" name="Oval 178"/>
            <p:cNvSpPr>
              <a:spLocks noChangeArrowheads="1"/>
            </p:cNvSpPr>
            <p:nvPr/>
          </p:nvSpPr>
          <p:spPr bwMode="auto">
            <a:xfrm>
              <a:off x="2887" y="2629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53" name="Oval 179"/>
            <p:cNvSpPr>
              <a:spLocks noChangeArrowheads="1"/>
            </p:cNvSpPr>
            <p:nvPr/>
          </p:nvSpPr>
          <p:spPr bwMode="auto">
            <a:xfrm>
              <a:off x="2728" y="2643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54" name="Oval 180"/>
            <p:cNvSpPr>
              <a:spLocks noChangeArrowheads="1"/>
            </p:cNvSpPr>
            <p:nvPr/>
          </p:nvSpPr>
          <p:spPr bwMode="auto">
            <a:xfrm>
              <a:off x="2892" y="2505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55" name="Oval 181"/>
            <p:cNvSpPr>
              <a:spLocks noChangeArrowheads="1"/>
            </p:cNvSpPr>
            <p:nvPr/>
          </p:nvSpPr>
          <p:spPr bwMode="auto">
            <a:xfrm>
              <a:off x="2663" y="2638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56" name="Oval 182"/>
            <p:cNvSpPr>
              <a:spLocks noChangeArrowheads="1"/>
            </p:cNvSpPr>
            <p:nvPr/>
          </p:nvSpPr>
          <p:spPr bwMode="auto">
            <a:xfrm>
              <a:off x="2832" y="2576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57" name="Oval 183"/>
            <p:cNvSpPr>
              <a:spLocks noChangeArrowheads="1"/>
            </p:cNvSpPr>
            <p:nvPr/>
          </p:nvSpPr>
          <p:spPr bwMode="auto">
            <a:xfrm>
              <a:off x="2838" y="2509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58" name="Oval 184"/>
            <p:cNvSpPr>
              <a:spLocks noChangeArrowheads="1"/>
            </p:cNvSpPr>
            <p:nvPr/>
          </p:nvSpPr>
          <p:spPr bwMode="auto">
            <a:xfrm>
              <a:off x="2744" y="255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59" name="Oval 185"/>
            <p:cNvSpPr>
              <a:spLocks noChangeArrowheads="1"/>
            </p:cNvSpPr>
            <p:nvPr/>
          </p:nvSpPr>
          <p:spPr bwMode="auto">
            <a:xfrm>
              <a:off x="2996" y="2653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60" name="Oval 186"/>
            <p:cNvSpPr>
              <a:spLocks noChangeArrowheads="1"/>
            </p:cNvSpPr>
            <p:nvPr/>
          </p:nvSpPr>
          <p:spPr bwMode="auto">
            <a:xfrm>
              <a:off x="2988" y="2517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61" name="Oval 187"/>
            <p:cNvSpPr>
              <a:spLocks noChangeArrowheads="1"/>
            </p:cNvSpPr>
            <p:nvPr/>
          </p:nvSpPr>
          <p:spPr bwMode="auto">
            <a:xfrm>
              <a:off x="2698" y="2729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62" name="Oval 188"/>
            <p:cNvSpPr>
              <a:spLocks noChangeArrowheads="1"/>
            </p:cNvSpPr>
            <p:nvPr/>
          </p:nvSpPr>
          <p:spPr bwMode="auto">
            <a:xfrm>
              <a:off x="2994" y="2729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63" name="Oval 189"/>
            <p:cNvSpPr>
              <a:spLocks noChangeArrowheads="1"/>
            </p:cNvSpPr>
            <p:nvPr/>
          </p:nvSpPr>
          <p:spPr bwMode="auto">
            <a:xfrm>
              <a:off x="2844" y="2667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64" name="Oval 190"/>
            <p:cNvSpPr>
              <a:spLocks noChangeArrowheads="1"/>
            </p:cNvSpPr>
            <p:nvPr/>
          </p:nvSpPr>
          <p:spPr bwMode="auto">
            <a:xfrm>
              <a:off x="2782" y="2600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65" name="Oval 191"/>
            <p:cNvSpPr>
              <a:spLocks noChangeArrowheads="1"/>
            </p:cNvSpPr>
            <p:nvPr/>
          </p:nvSpPr>
          <p:spPr bwMode="auto">
            <a:xfrm>
              <a:off x="2762" y="2660"/>
              <a:ext cx="14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66" name="Oval 192"/>
            <p:cNvSpPr>
              <a:spLocks noChangeArrowheads="1"/>
            </p:cNvSpPr>
            <p:nvPr/>
          </p:nvSpPr>
          <p:spPr bwMode="auto">
            <a:xfrm>
              <a:off x="2910" y="2557"/>
              <a:ext cx="16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67" name="Oval 193"/>
            <p:cNvSpPr>
              <a:spLocks noChangeArrowheads="1"/>
            </p:cNvSpPr>
            <p:nvPr/>
          </p:nvSpPr>
          <p:spPr bwMode="auto">
            <a:xfrm>
              <a:off x="2792" y="2660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68" name="Oval 194"/>
            <p:cNvSpPr>
              <a:spLocks noChangeArrowheads="1"/>
            </p:cNvSpPr>
            <p:nvPr/>
          </p:nvSpPr>
          <p:spPr bwMode="auto">
            <a:xfrm>
              <a:off x="3135" y="3149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69" name="Oval 195"/>
            <p:cNvSpPr>
              <a:spLocks noChangeArrowheads="1"/>
            </p:cNvSpPr>
            <p:nvPr/>
          </p:nvSpPr>
          <p:spPr bwMode="auto">
            <a:xfrm>
              <a:off x="3234" y="2963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70" name="Oval 196"/>
            <p:cNvSpPr>
              <a:spLocks noChangeArrowheads="1"/>
            </p:cNvSpPr>
            <p:nvPr/>
          </p:nvSpPr>
          <p:spPr bwMode="auto">
            <a:xfrm>
              <a:off x="3163" y="301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71" name="Oval 197"/>
            <p:cNvSpPr>
              <a:spLocks noChangeArrowheads="1"/>
            </p:cNvSpPr>
            <p:nvPr/>
          </p:nvSpPr>
          <p:spPr bwMode="auto">
            <a:xfrm>
              <a:off x="3211" y="3106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72" name="Oval 198"/>
            <p:cNvSpPr>
              <a:spLocks noChangeArrowheads="1"/>
            </p:cNvSpPr>
            <p:nvPr/>
          </p:nvSpPr>
          <p:spPr bwMode="auto">
            <a:xfrm>
              <a:off x="3314" y="3040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73" name="Oval 199"/>
            <p:cNvSpPr>
              <a:spLocks noChangeArrowheads="1"/>
            </p:cNvSpPr>
            <p:nvPr/>
          </p:nvSpPr>
          <p:spPr bwMode="auto">
            <a:xfrm>
              <a:off x="3319" y="2973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74" name="Oval 200"/>
            <p:cNvSpPr>
              <a:spLocks noChangeArrowheads="1"/>
            </p:cNvSpPr>
            <p:nvPr/>
          </p:nvSpPr>
          <p:spPr bwMode="auto">
            <a:xfrm>
              <a:off x="3291" y="3183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75" name="Oval 201"/>
            <p:cNvSpPr>
              <a:spLocks noChangeArrowheads="1"/>
            </p:cNvSpPr>
            <p:nvPr/>
          </p:nvSpPr>
          <p:spPr bwMode="auto">
            <a:xfrm>
              <a:off x="3181" y="3192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76" name="Oval 202"/>
            <p:cNvSpPr>
              <a:spLocks noChangeArrowheads="1"/>
            </p:cNvSpPr>
            <p:nvPr/>
          </p:nvSpPr>
          <p:spPr bwMode="auto">
            <a:xfrm>
              <a:off x="3327" y="3130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77" name="Oval 203"/>
            <p:cNvSpPr>
              <a:spLocks noChangeArrowheads="1"/>
            </p:cNvSpPr>
            <p:nvPr/>
          </p:nvSpPr>
          <p:spPr bwMode="auto">
            <a:xfrm>
              <a:off x="3264" y="3063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78" name="Oval 204"/>
            <p:cNvSpPr>
              <a:spLocks noChangeArrowheads="1"/>
            </p:cNvSpPr>
            <p:nvPr/>
          </p:nvSpPr>
          <p:spPr bwMode="auto">
            <a:xfrm>
              <a:off x="3274" y="3123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79" name="Oval 205"/>
            <p:cNvSpPr>
              <a:spLocks noChangeArrowheads="1"/>
            </p:cNvSpPr>
            <p:nvPr/>
          </p:nvSpPr>
          <p:spPr bwMode="auto">
            <a:xfrm>
              <a:off x="2504" y="2689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80" name="Oval 206"/>
            <p:cNvSpPr>
              <a:spLocks noChangeArrowheads="1"/>
            </p:cNvSpPr>
            <p:nvPr/>
          </p:nvSpPr>
          <p:spPr bwMode="auto">
            <a:xfrm>
              <a:off x="2590" y="2641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81" name="Oval 207"/>
            <p:cNvSpPr>
              <a:spLocks noChangeArrowheads="1"/>
            </p:cNvSpPr>
            <p:nvPr/>
          </p:nvSpPr>
          <p:spPr bwMode="auto">
            <a:xfrm>
              <a:off x="2612" y="2713"/>
              <a:ext cx="15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82" name="Oval 208"/>
            <p:cNvSpPr>
              <a:spLocks noChangeArrowheads="1"/>
            </p:cNvSpPr>
            <p:nvPr/>
          </p:nvSpPr>
          <p:spPr bwMode="auto">
            <a:xfrm>
              <a:off x="2610" y="2789"/>
              <a:ext cx="14" cy="2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83" name="Oval 209"/>
            <p:cNvSpPr>
              <a:spLocks noChangeArrowheads="1"/>
            </p:cNvSpPr>
            <p:nvPr/>
          </p:nvSpPr>
          <p:spPr bwMode="auto">
            <a:xfrm>
              <a:off x="2652" y="2521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84" name="Oval 210"/>
            <p:cNvSpPr>
              <a:spLocks noChangeArrowheads="1"/>
            </p:cNvSpPr>
            <p:nvPr/>
          </p:nvSpPr>
          <p:spPr bwMode="auto">
            <a:xfrm>
              <a:off x="2461" y="2727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85" name="Oval 211"/>
            <p:cNvSpPr>
              <a:spLocks noChangeArrowheads="1"/>
            </p:cNvSpPr>
            <p:nvPr/>
          </p:nvSpPr>
          <p:spPr bwMode="auto">
            <a:xfrm>
              <a:off x="2559" y="2734"/>
              <a:ext cx="15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9286" name="Oval 212"/>
            <p:cNvSpPr>
              <a:spLocks noChangeArrowheads="1"/>
            </p:cNvSpPr>
            <p:nvPr/>
          </p:nvSpPr>
          <p:spPr bwMode="auto">
            <a:xfrm>
              <a:off x="2527" y="2617"/>
              <a:ext cx="14" cy="2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</p:grpSp>
      <p:grpSp>
        <p:nvGrpSpPr>
          <p:cNvPr id="15" name="Group 213"/>
          <p:cNvGrpSpPr>
            <a:grpSpLocks/>
          </p:cNvGrpSpPr>
          <p:nvPr/>
        </p:nvGrpSpPr>
        <p:grpSpPr bwMode="auto">
          <a:xfrm>
            <a:off x="428625" y="1474788"/>
            <a:ext cx="2622550" cy="1771650"/>
            <a:chOff x="439" y="1222"/>
            <a:chExt cx="1652" cy="1116"/>
          </a:xfrm>
        </p:grpSpPr>
        <p:sp>
          <p:nvSpPr>
            <p:cNvPr id="49187" name="Rectangle 214"/>
            <p:cNvSpPr>
              <a:spLocks noChangeArrowheads="1"/>
            </p:cNvSpPr>
            <p:nvPr/>
          </p:nvSpPr>
          <p:spPr bwMode="auto">
            <a:xfrm>
              <a:off x="439" y="1235"/>
              <a:ext cx="1652" cy="107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grpSp>
          <p:nvGrpSpPr>
            <p:cNvPr id="16" name="Group 215"/>
            <p:cNvGrpSpPr>
              <a:grpSpLocks/>
            </p:cNvGrpSpPr>
            <p:nvPr/>
          </p:nvGrpSpPr>
          <p:grpSpPr bwMode="auto">
            <a:xfrm>
              <a:off x="639" y="1343"/>
              <a:ext cx="1341" cy="815"/>
              <a:chOff x="571" y="1108"/>
              <a:chExt cx="1104" cy="815"/>
            </a:xfrm>
          </p:grpSpPr>
          <p:sp>
            <p:nvSpPr>
              <p:cNvPr id="49209" name="Line 216"/>
              <p:cNvSpPr>
                <a:spLocks noChangeShapeType="1"/>
              </p:cNvSpPr>
              <p:nvPr/>
            </p:nvSpPr>
            <p:spPr bwMode="auto">
              <a:xfrm>
                <a:off x="575" y="1108"/>
                <a:ext cx="0" cy="8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210" name="Line 217"/>
              <p:cNvSpPr>
                <a:spLocks noChangeShapeType="1"/>
              </p:cNvSpPr>
              <p:nvPr/>
            </p:nvSpPr>
            <p:spPr bwMode="auto">
              <a:xfrm flipH="1">
                <a:off x="571" y="1923"/>
                <a:ext cx="11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</p:grpSp>
        <p:sp>
          <p:nvSpPr>
            <p:cNvPr id="49189" name="Rectangle 218"/>
            <p:cNvSpPr>
              <a:spLocks noChangeArrowheads="1"/>
            </p:cNvSpPr>
            <p:nvPr/>
          </p:nvSpPr>
          <p:spPr bwMode="auto">
            <a:xfrm>
              <a:off x="441" y="1222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49190" name="Rectangle 219"/>
            <p:cNvSpPr>
              <a:spLocks noChangeArrowheads="1"/>
            </p:cNvSpPr>
            <p:nvPr/>
          </p:nvSpPr>
          <p:spPr bwMode="auto">
            <a:xfrm>
              <a:off x="1848" y="2128"/>
              <a:ext cx="20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10812" name="Rectangle 220"/>
            <p:cNvSpPr>
              <a:spLocks noChangeArrowheads="1"/>
            </p:cNvSpPr>
            <p:nvPr/>
          </p:nvSpPr>
          <p:spPr bwMode="auto">
            <a:xfrm>
              <a:off x="1584" y="1296"/>
              <a:ext cx="476" cy="212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>
                <a:defRPr/>
              </a:pPr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1600" i="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1600" i="0" dirty="0" smtClean="0"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US" sz="1600" i="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grpSp>
          <p:nvGrpSpPr>
            <p:cNvPr id="17" name="Group 221"/>
            <p:cNvGrpSpPr>
              <a:grpSpLocks/>
            </p:cNvGrpSpPr>
            <p:nvPr/>
          </p:nvGrpSpPr>
          <p:grpSpPr bwMode="auto">
            <a:xfrm>
              <a:off x="712" y="1465"/>
              <a:ext cx="797" cy="657"/>
              <a:chOff x="631" y="1230"/>
              <a:chExt cx="656" cy="657"/>
            </a:xfrm>
          </p:grpSpPr>
          <p:grpSp>
            <p:nvGrpSpPr>
              <p:cNvPr id="18" name="Group 222"/>
              <p:cNvGrpSpPr>
                <a:grpSpLocks/>
              </p:cNvGrpSpPr>
              <p:nvPr/>
            </p:nvGrpSpPr>
            <p:grpSpPr bwMode="auto">
              <a:xfrm>
                <a:off x="631" y="1230"/>
                <a:ext cx="605" cy="606"/>
                <a:chOff x="631" y="1230"/>
                <a:chExt cx="605" cy="606"/>
              </a:xfrm>
            </p:grpSpPr>
            <p:sp>
              <p:nvSpPr>
                <p:cNvPr id="49202" name="Oval 223"/>
                <p:cNvSpPr>
                  <a:spLocks noChangeArrowheads="1"/>
                </p:cNvSpPr>
                <p:nvPr/>
              </p:nvSpPr>
              <p:spPr bwMode="auto">
                <a:xfrm>
                  <a:off x="631" y="1230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203" name="Oval 224"/>
                <p:cNvSpPr>
                  <a:spLocks noChangeArrowheads="1"/>
                </p:cNvSpPr>
                <p:nvPr/>
              </p:nvSpPr>
              <p:spPr bwMode="auto">
                <a:xfrm>
                  <a:off x="727" y="1326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204" name="Oval 225"/>
                <p:cNvSpPr>
                  <a:spLocks noChangeArrowheads="1"/>
                </p:cNvSpPr>
                <p:nvPr/>
              </p:nvSpPr>
              <p:spPr bwMode="auto">
                <a:xfrm>
                  <a:off x="823" y="1422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205" name="Oval 226"/>
                <p:cNvSpPr>
                  <a:spLocks noChangeArrowheads="1"/>
                </p:cNvSpPr>
                <p:nvPr/>
              </p:nvSpPr>
              <p:spPr bwMode="auto">
                <a:xfrm>
                  <a:off x="919" y="1518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206" name="Oval 227"/>
                <p:cNvSpPr>
                  <a:spLocks noChangeArrowheads="1"/>
                </p:cNvSpPr>
                <p:nvPr/>
              </p:nvSpPr>
              <p:spPr bwMode="auto">
                <a:xfrm>
                  <a:off x="1015" y="1614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207" name="Oval 228"/>
                <p:cNvSpPr>
                  <a:spLocks noChangeArrowheads="1"/>
                </p:cNvSpPr>
                <p:nvPr/>
              </p:nvSpPr>
              <p:spPr bwMode="auto">
                <a:xfrm>
                  <a:off x="1111" y="1710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208" name="Oval 229"/>
                <p:cNvSpPr>
                  <a:spLocks noChangeArrowheads="1"/>
                </p:cNvSpPr>
                <p:nvPr/>
              </p:nvSpPr>
              <p:spPr bwMode="auto">
                <a:xfrm>
                  <a:off x="1207" y="1806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</p:grpSp>
          <p:grpSp>
            <p:nvGrpSpPr>
              <p:cNvPr id="19" name="Group 230"/>
              <p:cNvGrpSpPr>
                <a:grpSpLocks/>
              </p:cNvGrpSpPr>
              <p:nvPr/>
            </p:nvGrpSpPr>
            <p:grpSpPr bwMode="auto">
              <a:xfrm>
                <a:off x="682" y="1281"/>
                <a:ext cx="605" cy="606"/>
                <a:chOff x="682" y="1281"/>
                <a:chExt cx="605" cy="606"/>
              </a:xfrm>
            </p:grpSpPr>
            <p:sp>
              <p:nvSpPr>
                <p:cNvPr id="49195" name="Oval 231"/>
                <p:cNvSpPr>
                  <a:spLocks noChangeArrowheads="1"/>
                </p:cNvSpPr>
                <p:nvPr/>
              </p:nvSpPr>
              <p:spPr bwMode="auto">
                <a:xfrm>
                  <a:off x="682" y="1281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96" name="Oval 232"/>
                <p:cNvSpPr>
                  <a:spLocks noChangeArrowheads="1"/>
                </p:cNvSpPr>
                <p:nvPr/>
              </p:nvSpPr>
              <p:spPr bwMode="auto">
                <a:xfrm>
                  <a:off x="778" y="1377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97" name="Oval 233"/>
                <p:cNvSpPr>
                  <a:spLocks noChangeArrowheads="1"/>
                </p:cNvSpPr>
                <p:nvPr/>
              </p:nvSpPr>
              <p:spPr bwMode="auto">
                <a:xfrm>
                  <a:off x="874" y="1473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98" name="Oval 234"/>
                <p:cNvSpPr>
                  <a:spLocks noChangeArrowheads="1"/>
                </p:cNvSpPr>
                <p:nvPr/>
              </p:nvSpPr>
              <p:spPr bwMode="auto">
                <a:xfrm>
                  <a:off x="970" y="1569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99" name="Oval 235"/>
                <p:cNvSpPr>
                  <a:spLocks noChangeArrowheads="1"/>
                </p:cNvSpPr>
                <p:nvPr/>
              </p:nvSpPr>
              <p:spPr bwMode="auto">
                <a:xfrm>
                  <a:off x="1066" y="1665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200" name="Oval 236"/>
                <p:cNvSpPr>
                  <a:spLocks noChangeArrowheads="1"/>
                </p:cNvSpPr>
                <p:nvPr/>
              </p:nvSpPr>
              <p:spPr bwMode="auto">
                <a:xfrm>
                  <a:off x="1162" y="1761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201" name="Oval 237"/>
                <p:cNvSpPr>
                  <a:spLocks noChangeArrowheads="1"/>
                </p:cNvSpPr>
                <p:nvPr/>
              </p:nvSpPr>
              <p:spPr bwMode="auto">
                <a:xfrm>
                  <a:off x="1258" y="1857"/>
                  <a:ext cx="29" cy="30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</p:grpSp>
        </p:grpSp>
      </p:grpSp>
      <p:grpSp>
        <p:nvGrpSpPr>
          <p:cNvPr id="20" name="Group 238"/>
          <p:cNvGrpSpPr>
            <a:grpSpLocks/>
          </p:cNvGrpSpPr>
          <p:nvPr/>
        </p:nvGrpSpPr>
        <p:grpSpPr bwMode="auto">
          <a:xfrm>
            <a:off x="6167438" y="1412875"/>
            <a:ext cx="2498725" cy="1771650"/>
            <a:chOff x="4054" y="1183"/>
            <a:chExt cx="1574" cy="1116"/>
          </a:xfrm>
        </p:grpSpPr>
        <p:sp>
          <p:nvSpPr>
            <p:cNvPr id="49163" name="Rectangle 239"/>
            <p:cNvSpPr>
              <a:spLocks noChangeArrowheads="1"/>
            </p:cNvSpPr>
            <p:nvPr/>
          </p:nvSpPr>
          <p:spPr bwMode="auto">
            <a:xfrm>
              <a:off x="4054" y="1196"/>
              <a:ext cx="1574" cy="107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grpSp>
          <p:nvGrpSpPr>
            <p:cNvPr id="21" name="Group 240"/>
            <p:cNvGrpSpPr>
              <a:grpSpLocks/>
            </p:cNvGrpSpPr>
            <p:nvPr/>
          </p:nvGrpSpPr>
          <p:grpSpPr bwMode="auto">
            <a:xfrm>
              <a:off x="4245" y="1304"/>
              <a:ext cx="1278" cy="815"/>
              <a:chOff x="4237" y="1108"/>
              <a:chExt cx="1104" cy="815"/>
            </a:xfrm>
          </p:grpSpPr>
          <p:sp>
            <p:nvSpPr>
              <p:cNvPr id="49185" name="Line 241"/>
              <p:cNvSpPr>
                <a:spLocks noChangeShapeType="1"/>
              </p:cNvSpPr>
              <p:nvPr/>
            </p:nvSpPr>
            <p:spPr bwMode="auto">
              <a:xfrm>
                <a:off x="4241" y="1108"/>
                <a:ext cx="0" cy="8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  <p:sp>
            <p:nvSpPr>
              <p:cNvPr id="49186" name="Line 242"/>
              <p:cNvSpPr>
                <a:spLocks noChangeShapeType="1"/>
              </p:cNvSpPr>
              <p:nvPr/>
            </p:nvSpPr>
            <p:spPr bwMode="auto">
              <a:xfrm flipH="1">
                <a:off x="4237" y="1923"/>
                <a:ext cx="11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a-DK"/>
              </a:p>
            </p:txBody>
          </p:sp>
        </p:grpSp>
        <p:sp>
          <p:nvSpPr>
            <p:cNvPr id="49165" name="Rectangle 243"/>
            <p:cNvSpPr>
              <a:spLocks noChangeArrowheads="1"/>
            </p:cNvSpPr>
            <p:nvPr/>
          </p:nvSpPr>
          <p:spPr bwMode="auto">
            <a:xfrm>
              <a:off x="4056" y="1183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49166" name="Rectangle 244"/>
            <p:cNvSpPr>
              <a:spLocks noChangeArrowheads="1"/>
            </p:cNvSpPr>
            <p:nvPr/>
          </p:nvSpPr>
          <p:spPr bwMode="auto">
            <a:xfrm>
              <a:off x="5397" y="2089"/>
              <a:ext cx="2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i="0">
                  <a:solidFill>
                    <a:srgbClr val="FF3300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10837" name="Rectangle 245"/>
            <p:cNvSpPr>
              <a:spLocks noChangeArrowheads="1"/>
            </p:cNvSpPr>
            <p:nvPr/>
          </p:nvSpPr>
          <p:spPr bwMode="auto">
            <a:xfrm>
              <a:off x="5184" y="1488"/>
              <a:ext cx="368" cy="212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>
                <a:defRPr/>
              </a:pPr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1600" i="0" dirty="0" smtClean="0"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1600" i="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grpSp>
          <p:nvGrpSpPr>
            <p:cNvPr id="22" name="Group 246"/>
            <p:cNvGrpSpPr>
              <a:grpSpLocks/>
            </p:cNvGrpSpPr>
            <p:nvPr/>
          </p:nvGrpSpPr>
          <p:grpSpPr bwMode="auto">
            <a:xfrm>
              <a:off x="4421" y="1420"/>
              <a:ext cx="760" cy="656"/>
              <a:chOff x="4389" y="1224"/>
              <a:chExt cx="657" cy="656"/>
            </a:xfrm>
          </p:grpSpPr>
          <p:grpSp>
            <p:nvGrpSpPr>
              <p:cNvPr id="23" name="Group 247"/>
              <p:cNvGrpSpPr>
                <a:grpSpLocks/>
              </p:cNvGrpSpPr>
              <p:nvPr/>
            </p:nvGrpSpPr>
            <p:grpSpPr bwMode="auto">
              <a:xfrm>
                <a:off x="4440" y="1224"/>
                <a:ext cx="606" cy="605"/>
                <a:chOff x="4440" y="1224"/>
                <a:chExt cx="606" cy="605"/>
              </a:xfrm>
            </p:grpSpPr>
            <p:sp>
              <p:nvSpPr>
                <p:cNvPr id="49178" name="Oval 248"/>
                <p:cNvSpPr>
                  <a:spLocks noChangeArrowheads="1"/>
                </p:cNvSpPr>
                <p:nvPr/>
              </p:nvSpPr>
              <p:spPr bwMode="auto">
                <a:xfrm>
                  <a:off x="5016" y="1224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79" name="Oval 249"/>
                <p:cNvSpPr>
                  <a:spLocks noChangeArrowheads="1"/>
                </p:cNvSpPr>
                <p:nvPr/>
              </p:nvSpPr>
              <p:spPr bwMode="auto">
                <a:xfrm>
                  <a:off x="4920" y="1320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80" name="Oval 250"/>
                <p:cNvSpPr>
                  <a:spLocks noChangeArrowheads="1"/>
                </p:cNvSpPr>
                <p:nvPr/>
              </p:nvSpPr>
              <p:spPr bwMode="auto">
                <a:xfrm>
                  <a:off x="4824" y="1416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81" name="Oval 251"/>
                <p:cNvSpPr>
                  <a:spLocks noChangeArrowheads="1"/>
                </p:cNvSpPr>
                <p:nvPr/>
              </p:nvSpPr>
              <p:spPr bwMode="auto">
                <a:xfrm>
                  <a:off x="4728" y="1512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82" name="Oval 252"/>
                <p:cNvSpPr>
                  <a:spLocks noChangeArrowheads="1"/>
                </p:cNvSpPr>
                <p:nvPr/>
              </p:nvSpPr>
              <p:spPr bwMode="auto">
                <a:xfrm>
                  <a:off x="4632" y="1608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83" name="Oval 253"/>
                <p:cNvSpPr>
                  <a:spLocks noChangeArrowheads="1"/>
                </p:cNvSpPr>
                <p:nvPr/>
              </p:nvSpPr>
              <p:spPr bwMode="auto">
                <a:xfrm>
                  <a:off x="4536" y="1704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84" name="Oval 254"/>
                <p:cNvSpPr>
                  <a:spLocks noChangeArrowheads="1"/>
                </p:cNvSpPr>
                <p:nvPr/>
              </p:nvSpPr>
              <p:spPr bwMode="auto">
                <a:xfrm>
                  <a:off x="4440" y="1800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</p:grpSp>
          <p:grpSp>
            <p:nvGrpSpPr>
              <p:cNvPr id="24" name="Group 255"/>
              <p:cNvGrpSpPr>
                <a:grpSpLocks/>
              </p:cNvGrpSpPr>
              <p:nvPr/>
            </p:nvGrpSpPr>
            <p:grpSpPr bwMode="auto">
              <a:xfrm>
                <a:off x="4389" y="1275"/>
                <a:ext cx="606" cy="605"/>
                <a:chOff x="4389" y="1275"/>
                <a:chExt cx="606" cy="605"/>
              </a:xfrm>
            </p:grpSpPr>
            <p:sp>
              <p:nvSpPr>
                <p:cNvPr id="49171" name="Oval 256"/>
                <p:cNvSpPr>
                  <a:spLocks noChangeArrowheads="1"/>
                </p:cNvSpPr>
                <p:nvPr/>
              </p:nvSpPr>
              <p:spPr bwMode="auto">
                <a:xfrm>
                  <a:off x="4965" y="1275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72" name="Oval 257"/>
                <p:cNvSpPr>
                  <a:spLocks noChangeArrowheads="1"/>
                </p:cNvSpPr>
                <p:nvPr/>
              </p:nvSpPr>
              <p:spPr bwMode="auto">
                <a:xfrm>
                  <a:off x="4869" y="1371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73" name="Oval 258"/>
                <p:cNvSpPr>
                  <a:spLocks noChangeArrowheads="1"/>
                </p:cNvSpPr>
                <p:nvPr/>
              </p:nvSpPr>
              <p:spPr bwMode="auto">
                <a:xfrm>
                  <a:off x="4773" y="1467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74" name="Oval 259"/>
                <p:cNvSpPr>
                  <a:spLocks noChangeArrowheads="1"/>
                </p:cNvSpPr>
                <p:nvPr/>
              </p:nvSpPr>
              <p:spPr bwMode="auto">
                <a:xfrm>
                  <a:off x="4677" y="1563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75" name="Oval 260"/>
                <p:cNvSpPr>
                  <a:spLocks noChangeArrowheads="1"/>
                </p:cNvSpPr>
                <p:nvPr/>
              </p:nvSpPr>
              <p:spPr bwMode="auto">
                <a:xfrm>
                  <a:off x="4581" y="1659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76" name="Oval 261"/>
                <p:cNvSpPr>
                  <a:spLocks noChangeArrowheads="1"/>
                </p:cNvSpPr>
                <p:nvPr/>
              </p:nvSpPr>
              <p:spPr bwMode="auto">
                <a:xfrm>
                  <a:off x="4485" y="1755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  <p:sp>
              <p:nvSpPr>
                <p:cNvPr id="49177" name="Oval 262"/>
                <p:cNvSpPr>
                  <a:spLocks noChangeArrowheads="1"/>
                </p:cNvSpPr>
                <p:nvPr/>
              </p:nvSpPr>
              <p:spPr bwMode="auto">
                <a:xfrm>
                  <a:off x="4389" y="1851"/>
                  <a:ext cx="30" cy="29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a-DK"/>
                </a:p>
              </p:txBody>
            </p:sp>
          </p:grpSp>
        </p:grpSp>
      </p:grpSp>
      <p:sp>
        <p:nvSpPr>
          <p:cNvPr id="262" name="Slide Number Placeholder 2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25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Korrelation i SPSS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Som en del af </a:t>
            </a:r>
            <a:r>
              <a:rPr lang="da-DK" sz="2200" dirty="0" err="1" smtClean="0"/>
              <a:t>output’et</a:t>
            </a:r>
            <a:r>
              <a:rPr lang="da-DK" sz="2200" dirty="0" smtClean="0"/>
              <a:t> for lineær regression får man bl.a. følgende kasse: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Korrelationen er her </a:t>
            </a:r>
            <a:r>
              <a:rPr lang="da-DK" sz="2200" i="1" dirty="0" smtClean="0"/>
              <a:t>r</a:t>
            </a:r>
            <a:r>
              <a:rPr lang="da-DK" sz="2200" dirty="0" smtClean="0"/>
              <a:t> = 0.565, dvs. en middel lineær sammenhæng. </a:t>
            </a:r>
            <a:endParaRPr lang="da-DK" sz="2200" dirty="0"/>
          </a:p>
        </p:txBody>
      </p:sp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76872"/>
            <a:ext cx="5388189" cy="167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75656" y="4077072"/>
            <a:ext cx="1697901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Korrelationen </a:t>
            </a:r>
            <a:r>
              <a:rPr lang="da-DK" i="1" dirty="0" smtClean="0">
                <a:latin typeface="+mn-lt"/>
              </a:rPr>
              <a:t>r</a:t>
            </a:r>
            <a:endParaRPr lang="da-DK" dirty="0" smtClean="0">
              <a:latin typeface="+mn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99792" y="3140968"/>
            <a:ext cx="720080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8" name="Straight Connector 7"/>
          <p:cNvCxnSpPr>
            <a:stCxn id="5" idx="0"/>
            <a:endCxn id="6" idx="2"/>
          </p:cNvCxnSpPr>
          <p:nvPr/>
        </p:nvCxnSpPr>
        <p:spPr>
          <a:xfrm rot="5400000" flipH="1" flipV="1">
            <a:off x="2404187" y="3421428"/>
            <a:ext cx="576064" cy="735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26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Kvadratsummer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24536"/>
          </a:xfrm>
        </p:spPr>
        <p:txBody>
          <a:bodyPr/>
          <a:lstStyle/>
          <a:p>
            <a:r>
              <a:rPr lang="da-DK" sz="2200" dirty="0" smtClean="0"/>
              <a:t>Sums of </a:t>
            </a:r>
            <a:r>
              <a:rPr lang="da-DK" sz="2200" dirty="0" err="1" smtClean="0"/>
              <a:t>squares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Total sum of </a:t>
            </a:r>
            <a:r>
              <a:rPr lang="da-DK" sz="2200" dirty="0" err="1" smtClean="0"/>
              <a:t>squares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TSS</a:t>
            </a:r>
            <a:r>
              <a:rPr lang="da-DK" sz="2200" dirty="0" smtClean="0"/>
              <a:t> er den </a:t>
            </a:r>
            <a:r>
              <a:rPr lang="da-DK" sz="2200" i="1" dirty="0" smtClean="0"/>
              <a:t>totale</a:t>
            </a:r>
            <a:r>
              <a:rPr lang="da-DK" sz="2200" dirty="0" smtClean="0"/>
              <a:t> variation i </a:t>
            </a:r>
            <a:r>
              <a:rPr lang="da-DK" sz="2200" i="1" dirty="0" err="1" smtClean="0"/>
              <a:t>y</a:t>
            </a:r>
            <a:r>
              <a:rPr lang="da-DK" sz="2200" baseline="-25000" dirty="0" err="1" smtClean="0"/>
              <a:t>i</a:t>
            </a:r>
            <a:r>
              <a:rPr lang="da-DK" sz="2200" dirty="0" err="1" smtClean="0"/>
              <a:t>’erne</a:t>
            </a:r>
            <a:r>
              <a:rPr lang="da-DK" sz="2200" dirty="0" smtClean="0"/>
              <a:t>. </a:t>
            </a:r>
          </a:p>
          <a:p>
            <a:pPr lvl="1"/>
            <a:endParaRPr lang="da-DK" sz="2200" dirty="0" smtClean="0"/>
          </a:p>
          <a:p>
            <a:pPr lvl="1"/>
            <a:r>
              <a:rPr lang="da-DK" sz="2200" dirty="0" smtClean="0"/>
              <a:t>Sum of </a:t>
            </a:r>
            <a:r>
              <a:rPr lang="da-DK" sz="2200" dirty="0" err="1" smtClean="0"/>
              <a:t>squared</a:t>
            </a:r>
            <a:r>
              <a:rPr lang="da-DK" sz="2200" dirty="0" smtClean="0"/>
              <a:t>  </a:t>
            </a:r>
            <a:r>
              <a:rPr lang="da-DK" sz="2200" dirty="0" err="1" smtClean="0"/>
              <a:t>errors</a:t>
            </a:r>
            <a:r>
              <a:rPr lang="da-DK" sz="2200" dirty="0" smtClean="0"/>
              <a:t>: </a:t>
            </a:r>
          </a:p>
          <a:p>
            <a:pPr lvl="1"/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SSE</a:t>
            </a:r>
            <a:r>
              <a:rPr lang="da-DK" sz="2200" dirty="0" smtClean="0"/>
              <a:t> er den </a:t>
            </a:r>
            <a:r>
              <a:rPr lang="da-DK" sz="2200" i="1" dirty="0" smtClean="0"/>
              <a:t>uforklarede</a:t>
            </a:r>
            <a:r>
              <a:rPr lang="da-DK" sz="2200" dirty="0" smtClean="0"/>
              <a:t> del af variationen i </a:t>
            </a:r>
            <a:r>
              <a:rPr lang="da-DK" sz="2200" i="1" dirty="0" err="1" smtClean="0"/>
              <a:t>y</a:t>
            </a:r>
            <a:r>
              <a:rPr lang="da-DK" sz="2200" baseline="-25000" dirty="0" err="1" smtClean="0"/>
              <a:t>i</a:t>
            </a:r>
            <a:r>
              <a:rPr lang="da-DK" sz="2200" dirty="0" err="1" smtClean="0"/>
              <a:t>’erne</a:t>
            </a:r>
            <a:r>
              <a:rPr lang="da-DK" sz="2200" dirty="0" smtClean="0"/>
              <a:t>. </a:t>
            </a:r>
          </a:p>
          <a:p>
            <a:pPr lvl="1"/>
            <a:endParaRPr lang="da-DK" sz="1100" dirty="0" smtClean="0"/>
          </a:p>
          <a:p>
            <a:pPr lvl="1"/>
            <a:endParaRPr lang="da-DK" sz="1100" dirty="0" smtClean="0"/>
          </a:p>
          <a:p>
            <a:pPr lvl="1"/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SSE ≤ TSS</a:t>
            </a:r>
          </a:p>
          <a:p>
            <a:pPr lvl="1"/>
            <a:endParaRPr lang="da-DK" sz="1100" dirty="0" smtClean="0"/>
          </a:p>
          <a:p>
            <a:pPr lvl="1"/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TSS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SSE ≥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da-DK" sz="2200" dirty="0" smtClean="0"/>
              <a:t>den </a:t>
            </a:r>
            <a:r>
              <a:rPr lang="da-DK" sz="2200" i="1" dirty="0" smtClean="0"/>
              <a:t>forklarede</a:t>
            </a:r>
            <a:r>
              <a:rPr lang="da-DK" sz="2200" dirty="0" smtClean="0"/>
              <a:t> variation.</a:t>
            </a:r>
          </a:p>
          <a:p>
            <a:pPr lvl="1"/>
            <a:endParaRPr lang="da-DK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da-DK" sz="11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99992" y="2924944"/>
          <a:ext cx="3001424" cy="504056"/>
        </p:xfrm>
        <a:graphic>
          <a:graphicData uri="http://schemas.openxmlformats.org/presentationml/2006/ole">
            <p:oleObj spid="_x0000_s103426" name="Ligning" r:id="rId3" imgW="1663560" imgH="279360" progId="Equation.3">
              <p:embed/>
            </p:oleObj>
          </a:graphicData>
        </a:graphic>
      </p:graphicFrame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4499992" y="1700808"/>
          <a:ext cx="2014538" cy="504825"/>
        </p:xfrm>
        <a:graphic>
          <a:graphicData uri="http://schemas.openxmlformats.org/presentationml/2006/ole">
            <p:oleObj spid="_x0000_s103427" name="Ligning" r:id="rId4" imgW="1117440" imgH="27936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27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435975" cy="1139825"/>
          </a:xfrm>
        </p:spPr>
        <p:txBody>
          <a:bodyPr/>
          <a:lstStyle/>
          <a:p>
            <a:r>
              <a:rPr lang="da-DK" sz="4000" dirty="0" smtClean="0"/>
              <a:t>Total og uforklaret variation - illustration</a:t>
            </a:r>
          </a:p>
        </p:txBody>
      </p:sp>
      <p:pic>
        <p:nvPicPr>
          <p:cNvPr id="33795" name="Content Placeholder 479" descr="1216137653542424074narrowhouse_cartoon_eye.svg.me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1188" y="2492375"/>
            <a:ext cx="398462" cy="398463"/>
          </a:xfrm>
        </p:spPr>
      </p:pic>
      <p:sp>
        <p:nvSpPr>
          <p:cNvPr id="33797" name="CustomShape 6"/>
          <p:cNvSpPr>
            <a:spLocks noChangeArrowheads="1"/>
          </p:cNvSpPr>
          <p:nvPr/>
        </p:nvSpPr>
        <p:spPr bwMode="auto">
          <a:xfrm>
            <a:off x="3522663" y="2233613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798" name="CustomShape 7"/>
          <p:cNvSpPr>
            <a:spLocks noChangeArrowheads="1"/>
          </p:cNvSpPr>
          <p:nvPr/>
        </p:nvSpPr>
        <p:spPr bwMode="auto">
          <a:xfrm>
            <a:off x="3440113" y="2495550"/>
            <a:ext cx="46037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799" name="CustomShape 8"/>
          <p:cNvSpPr>
            <a:spLocks noChangeArrowheads="1"/>
          </p:cNvSpPr>
          <p:nvPr/>
        </p:nvSpPr>
        <p:spPr bwMode="auto">
          <a:xfrm>
            <a:off x="3359150" y="2530475"/>
            <a:ext cx="46038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00" name="CustomShape 9"/>
          <p:cNvSpPr>
            <a:spLocks noChangeArrowheads="1"/>
          </p:cNvSpPr>
          <p:nvPr/>
        </p:nvSpPr>
        <p:spPr bwMode="auto">
          <a:xfrm>
            <a:off x="3278188" y="2597150"/>
            <a:ext cx="46037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01" name="CustomShape 10"/>
          <p:cNvSpPr>
            <a:spLocks noChangeArrowheads="1"/>
          </p:cNvSpPr>
          <p:nvPr/>
        </p:nvSpPr>
        <p:spPr bwMode="auto">
          <a:xfrm>
            <a:off x="3195638" y="2562225"/>
            <a:ext cx="46037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02" name="CustomShape 11"/>
          <p:cNvSpPr>
            <a:spLocks noChangeArrowheads="1"/>
          </p:cNvSpPr>
          <p:nvPr/>
        </p:nvSpPr>
        <p:spPr bwMode="auto">
          <a:xfrm>
            <a:off x="3114675" y="2662238"/>
            <a:ext cx="46038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03" name="CustomShape 12"/>
          <p:cNvSpPr>
            <a:spLocks noChangeArrowheads="1"/>
          </p:cNvSpPr>
          <p:nvPr/>
        </p:nvSpPr>
        <p:spPr bwMode="auto">
          <a:xfrm>
            <a:off x="3033713" y="2662238"/>
            <a:ext cx="44450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04" name="CustomShape 13"/>
          <p:cNvSpPr>
            <a:spLocks noChangeArrowheads="1"/>
          </p:cNvSpPr>
          <p:nvPr/>
        </p:nvSpPr>
        <p:spPr bwMode="auto">
          <a:xfrm>
            <a:off x="2952750" y="2601913"/>
            <a:ext cx="46038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05" name="CustomShape 14"/>
          <p:cNvSpPr>
            <a:spLocks noChangeArrowheads="1"/>
          </p:cNvSpPr>
          <p:nvPr/>
        </p:nvSpPr>
        <p:spPr bwMode="auto">
          <a:xfrm>
            <a:off x="2871788" y="2601913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06" name="CustomShape 15"/>
          <p:cNvSpPr>
            <a:spLocks noChangeArrowheads="1"/>
          </p:cNvSpPr>
          <p:nvPr/>
        </p:nvSpPr>
        <p:spPr bwMode="auto">
          <a:xfrm>
            <a:off x="2789238" y="2778125"/>
            <a:ext cx="46037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07" name="CustomShape 16"/>
          <p:cNvSpPr>
            <a:spLocks noChangeArrowheads="1"/>
          </p:cNvSpPr>
          <p:nvPr/>
        </p:nvSpPr>
        <p:spPr bwMode="auto">
          <a:xfrm>
            <a:off x="2714625" y="2857500"/>
            <a:ext cx="46038" cy="46038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08" name="CustomShape 17"/>
          <p:cNvSpPr>
            <a:spLocks noChangeArrowheads="1"/>
          </p:cNvSpPr>
          <p:nvPr/>
        </p:nvSpPr>
        <p:spPr bwMode="auto">
          <a:xfrm>
            <a:off x="2633663" y="2670175"/>
            <a:ext cx="44450" cy="46038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09" name="CustomShape 18"/>
          <p:cNvSpPr>
            <a:spLocks noChangeArrowheads="1"/>
          </p:cNvSpPr>
          <p:nvPr/>
        </p:nvSpPr>
        <p:spPr bwMode="auto">
          <a:xfrm>
            <a:off x="2551113" y="2717800"/>
            <a:ext cx="46037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10" name="CustomShape 19"/>
          <p:cNvSpPr>
            <a:spLocks noChangeArrowheads="1"/>
          </p:cNvSpPr>
          <p:nvPr/>
        </p:nvSpPr>
        <p:spPr bwMode="auto">
          <a:xfrm>
            <a:off x="2470150" y="2763838"/>
            <a:ext cx="46038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11" name="CustomShape 20"/>
          <p:cNvSpPr>
            <a:spLocks noChangeArrowheads="1"/>
          </p:cNvSpPr>
          <p:nvPr/>
        </p:nvSpPr>
        <p:spPr bwMode="auto">
          <a:xfrm>
            <a:off x="2389188" y="2938463"/>
            <a:ext cx="44450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12" name="CustomShape 21"/>
          <p:cNvSpPr>
            <a:spLocks noChangeArrowheads="1"/>
          </p:cNvSpPr>
          <p:nvPr/>
        </p:nvSpPr>
        <p:spPr bwMode="auto">
          <a:xfrm>
            <a:off x="2306638" y="2846388"/>
            <a:ext cx="46037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13" name="CustomShape 22"/>
          <p:cNvSpPr>
            <a:spLocks noChangeArrowheads="1"/>
          </p:cNvSpPr>
          <p:nvPr/>
        </p:nvSpPr>
        <p:spPr bwMode="auto">
          <a:xfrm>
            <a:off x="2225675" y="2938463"/>
            <a:ext cx="46038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14" name="CustomShape 23"/>
          <p:cNvSpPr>
            <a:spLocks noChangeArrowheads="1"/>
          </p:cNvSpPr>
          <p:nvPr/>
        </p:nvSpPr>
        <p:spPr bwMode="auto">
          <a:xfrm>
            <a:off x="2143125" y="2832100"/>
            <a:ext cx="46038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15" name="CustomShape 24"/>
          <p:cNvSpPr>
            <a:spLocks noChangeArrowheads="1"/>
          </p:cNvSpPr>
          <p:nvPr/>
        </p:nvSpPr>
        <p:spPr bwMode="auto">
          <a:xfrm>
            <a:off x="2062163" y="2871788"/>
            <a:ext cx="46037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16" name="CustomShape 25"/>
          <p:cNvSpPr>
            <a:spLocks noChangeArrowheads="1"/>
          </p:cNvSpPr>
          <p:nvPr/>
        </p:nvSpPr>
        <p:spPr bwMode="auto">
          <a:xfrm>
            <a:off x="1981200" y="2978150"/>
            <a:ext cx="44450" cy="46038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17" name="CustomShape 26"/>
          <p:cNvSpPr>
            <a:spLocks noChangeArrowheads="1"/>
          </p:cNvSpPr>
          <p:nvPr/>
        </p:nvSpPr>
        <p:spPr bwMode="auto">
          <a:xfrm>
            <a:off x="1900238" y="2967038"/>
            <a:ext cx="44450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18" name="CustomShape 27"/>
          <p:cNvSpPr>
            <a:spLocks noChangeArrowheads="1"/>
          </p:cNvSpPr>
          <p:nvPr/>
        </p:nvSpPr>
        <p:spPr bwMode="auto">
          <a:xfrm>
            <a:off x="1817688" y="3167063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19" name="CustomShape 28"/>
          <p:cNvSpPr>
            <a:spLocks noChangeArrowheads="1"/>
          </p:cNvSpPr>
          <p:nvPr/>
        </p:nvSpPr>
        <p:spPr bwMode="auto">
          <a:xfrm>
            <a:off x="1736725" y="3100388"/>
            <a:ext cx="44450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20" name="CustomShape 29"/>
          <p:cNvSpPr>
            <a:spLocks noChangeArrowheads="1"/>
          </p:cNvSpPr>
          <p:nvPr/>
        </p:nvSpPr>
        <p:spPr bwMode="auto">
          <a:xfrm>
            <a:off x="1654175" y="2932113"/>
            <a:ext cx="46038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21" name="CustomShape 30"/>
          <p:cNvSpPr>
            <a:spLocks noChangeArrowheads="1"/>
          </p:cNvSpPr>
          <p:nvPr/>
        </p:nvSpPr>
        <p:spPr bwMode="auto">
          <a:xfrm>
            <a:off x="1573213" y="3052763"/>
            <a:ext cx="46037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1" name="CustomShape 31"/>
          <p:cNvSpPr/>
          <p:nvPr/>
        </p:nvSpPr>
        <p:spPr>
          <a:xfrm>
            <a:off x="3448050" y="3841750"/>
            <a:ext cx="63500" cy="31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2" name="CustomShape 32"/>
          <p:cNvSpPr/>
          <p:nvPr/>
        </p:nvSpPr>
        <p:spPr>
          <a:xfrm>
            <a:off x="3476625" y="3814763"/>
            <a:ext cx="7938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3" name="CustomShape 33"/>
          <p:cNvSpPr/>
          <p:nvPr/>
        </p:nvSpPr>
        <p:spPr>
          <a:xfrm>
            <a:off x="3367088" y="3835400"/>
            <a:ext cx="61912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4" name="CustomShape 34"/>
          <p:cNvSpPr/>
          <p:nvPr/>
        </p:nvSpPr>
        <p:spPr>
          <a:xfrm>
            <a:off x="3395663" y="3808413"/>
            <a:ext cx="7937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" name="CustomShape 35"/>
          <p:cNvSpPr/>
          <p:nvPr/>
        </p:nvSpPr>
        <p:spPr>
          <a:xfrm>
            <a:off x="3286125" y="3875088"/>
            <a:ext cx="61913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" name="CustomShape 36"/>
          <p:cNvSpPr/>
          <p:nvPr/>
        </p:nvSpPr>
        <p:spPr>
          <a:xfrm>
            <a:off x="3313113" y="3848100"/>
            <a:ext cx="7937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" name="CustomShape 37"/>
          <p:cNvSpPr/>
          <p:nvPr/>
        </p:nvSpPr>
        <p:spPr>
          <a:xfrm>
            <a:off x="3203575" y="3883025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" name="CustomShape 38"/>
          <p:cNvSpPr/>
          <p:nvPr/>
        </p:nvSpPr>
        <p:spPr>
          <a:xfrm>
            <a:off x="3232150" y="3854450"/>
            <a:ext cx="7938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9" name="CustomShape 39"/>
          <p:cNvSpPr/>
          <p:nvPr/>
        </p:nvSpPr>
        <p:spPr>
          <a:xfrm>
            <a:off x="3122613" y="3875088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40" name="CustomShape 40"/>
          <p:cNvSpPr/>
          <p:nvPr/>
        </p:nvSpPr>
        <p:spPr>
          <a:xfrm>
            <a:off x="3151188" y="3848100"/>
            <a:ext cx="7937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41" name="CustomShape 41"/>
          <p:cNvSpPr/>
          <p:nvPr/>
        </p:nvSpPr>
        <p:spPr>
          <a:xfrm>
            <a:off x="3041650" y="3908425"/>
            <a:ext cx="61913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42" name="CustomShape 42"/>
          <p:cNvSpPr/>
          <p:nvPr/>
        </p:nvSpPr>
        <p:spPr>
          <a:xfrm>
            <a:off x="3068638" y="3883025"/>
            <a:ext cx="7937" cy="539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43" name="CustomShape 43"/>
          <p:cNvSpPr/>
          <p:nvPr/>
        </p:nvSpPr>
        <p:spPr>
          <a:xfrm>
            <a:off x="2959100" y="3935413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44" name="CustomShape 44"/>
          <p:cNvSpPr/>
          <p:nvPr/>
        </p:nvSpPr>
        <p:spPr>
          <a:xfrm>
            <a:off x="2987675" y="3908425"/>
            <a:ext cx="7938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45" name="CustomShape 45"/>
          <p:cNvSpPr/>
          <p:nvPr/>
        </p:nvSpPr>
        <p:spPr>
          <a:xfrm>
            <a:off x="2879725" y="3914775"/>
            <a:ext cx="61913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46" name="CustomShape 46"/>
          <p:cNvSpPr/>
          <p:nvPr/>
        </p:nvSpPr>
        <p:spPr>
          <a:xfrm>
            <a:off x="2906713" y="3889375"/>
            <a:ext cx="7937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47" name="CustomShape 47"/>
          <p:cNvSpPr/>
          <p:nvPr/>
        </p:nvSpPr>
        <p:spPr>
          <a:xfrm>
            <a:off x="2797175" y="3983038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48" name="CustomShape 48"/>
          <p:cNvSpPr/>
          <p:nvPr/>
        </p:nvSpPr>
        <p:spPr>
          <a:xfrm>
            <a:off x="2824163" y="3957638"/>
            <a:ext cx="7937" cy="539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49" name="CustomShape 49"/>
          <p:cNvSpPr/>
          <p:nvPr/>
        </p:nvSpPr>
        <p:spPr>
          <a:xfrm>
            <a:off x="2716213" y="3983038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50" name="CustomShape 50"/>
          <p:cNvSpPr/>
          <p:nvPr/>
        </p:nvSpPr>
        <p:spPr>
          <a:xfrm>
            <a:off x="2743200" y="3957638"/>
            <a:ext cx="7938" cy="539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51" name="CustomShape 51"/>
          <p:cNvSpPr/>
          <p:nvPr/>
        </p:nvSpPr>
        <p:spPr>
          <a:xfrm>
            <a:off x="2641600" y="3957638"/>
            <a:ext cx="61913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52" name="CustomShape 52"/>
          <p:cNvSpPr/>
          <p:nvPr/>
        </p:nvSpPr>
        <p:spPr>
          <a:xfrm>
            <a:off x="2667000" y="3929063"/>
            <a:ext cx="11113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53" name="CustomShape 53"/>
          <p:cNvSpPr/>
          <p:nvPr/>
        </p:nvSpPr>
        <p:spPr>
          <a:xfrm>
            <a:off x="2559050" y="3970338"/>
            <a:ext cx="63500" cy="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54" name="CustomShape 54"/>
          <p:cNvSpPr/>
          <p:nvPr/>
        </p:nvSpPr>
        <p:spPr>
          <a:xfrm>
            <a:off x="2586038" y="3943350"/>
            <a:ext cx="9525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55" name="CustomShape 55"/>
          <p:cNvSpPr/>
          <p:nvPr/>
        </p:nvSpPr>
        <p:spPr>
          <a:xfrm>
            <a:off x="2478088" y="4022725"/>
            <a:ext cx="61912" cy="31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56" name="CustomShape 56"/>
          <p:cNvSpPr/>
          <p:nvPr/>
        </p:nvSpPr>
        <p:spPr>
          <a:xfrm>
            <a:off x="2505075" y="3997325"/>
            <a:ext cx="9525" cy="539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57" name="CustomShape 57"/>
          <p:cNvSpPr/>
          <p:nvPr/>
        </p:nvSpPr>
        <p:spPr>
          <a:xfrm>
            <a:off x="2397125" y="4043363"/>
            <a:ext cx="61913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58" name="CustomShape 58"/>
          <p:cNvSpPr/>
          <p:nvPr/>
        </p:nvSpPr>
        <p:spPr>
          <a:xfrm>
            <a:off x="2422525" y="4017963"/>
            <a:ext cx="9525" cy="539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59" name="CustomShape 59"/>
          <p:cNvSpPr/>
          <p:nvPr/>
        </p:nvSpPr>
        <p:spPr>
          <a:xfrm>
            <a:off x="2314575" y="4003675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60" name="CustomShape 60"/>
          <p:cNvSpPr/>
          <p:nvPr/>
        </p:nvSpPr>
        <p:spPr>
          <a:xfrm>
            <a:off x="2341563" y="3976688"/>
            <a:ext cx="9525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61" name="CustomShape 61"/>
          <p:cNvSpPr/>
          <p:nvPr/>
        </p:nvSpPr>
        <p:spPr>
          <a:xfrm>
            <a:off x="2233613" y="4022725"/>
            <a:ext cx="61912" cy="31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62" name="CustomShape 62"/>
          <p:cNvSpPr/>
          <p:nvPr/>
        </p:nvSpPr>
        <p:spPr>
          <a:xfrm>
            <a:off x="2260600" y="3997325"/>
            <a:ext cx="7938" cy="539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63" name="CustomShape 63"/>
          <p:cNvSpPr/>
          <p:nvPr/>
        </p:nvSpPr>
        <p:spPr>
          <a:xfrm>
            <a:off x="2152650" y="4070350"/>
            <a:ext cx="61913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64" name="CustomShape 64"/>
          <p:cNvSpPr/>
          <p:nvPr/>
        </p:nvSpPr>
        <p:spPr>
          <a:xfrm>
            <a:off x="2178050" y="4043363"/>
            <a:ext cx="9525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65" name="CustomShape 65"/>
          <p:cNvSpPr/>
          <p:nvPr/>
        </p:nvSpPr>
        <p:spPr>
          <a:xfrm>
            <a:off x="2070100" y="4090988"/>
            <a:ext cx="63500" cy="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66" name="CustomShape 66"/>
          <p:cNvSpPr/>
          <p:nvPr/>
        </p:nvSpPr>
        <p:spPr>
          <a:xfrm>
            <a:off x="2097088" y="4064000"/>
            <a:ext cx="9525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67" name="CustomShape 67"/>
          <p:cNvSpPr/>
          <p:nvPr/>
        </p:nvSpPr>
        <p:spPr>
          <a:xfrm>
            <a:off x="1989138" y="4103688"/>
            <a:ext cx="61912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68" name="CustomShape 68"/>
          <p:cNvSpPr/>
          <p:nvPr/>
        </p:nvSpPr>
        <p:spPr>
          <a:xfrm>
            <a:off x="2017713" y="4078288"/>
            <a:ext cx="6350" cy="539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69" name="CustomShape 69"/>
          <p:cNvSpPr/>
          <p:nvPr/>
        </p:nvSpPr>
        <p:spPr>
          <a:xfrm>
            <a:off x="1906588" y="4064000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70" name="CustomShape 70"/>
          <p:cNvSpPr/>
          <p:nvPr/>
        </p:nvSpPr>
        <p:spPr>
          <a:xfrm>
            <a:off x="1935163" y="4037013"/>
            <a:ext cx="7937" cy="539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71" name="CustomShape 71"/>
          <p:cNvSpPr/>
          <p:nvPr/>
        </p:nvSpPr>
        <p:spPr>
          <a:xfrm>
            <a:off x="1825625" y="4097338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72" name="CustomShape 72"/>
          <p:cNvSpPr/>
          <p:nvPr/>
        </p:nvSpPr>
        <p:spPr>
          <a:xfrm>
            <a:off x="1854200" y="4070350"/>
            <a:ext cx="7938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73" name="CustomShape 73"/>
          <p:cNvSpPr/>
          <p:nvPr/>
        </p:nvSpPr>
        <p:spPr>
          <a:xfrm>
            <a:off x="1744663" y="4130675"/>
            <a:ext cx="61912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74" name="CustomShape 74"/>
          <p:cNvSpPr/>
          <p:nvPr/>
        </p:nvSpPr>
        <p:spPr>
          <a:xfrm>
            <a:off x="1771650" y="4103688"/>
            <a:ext cx="7938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75" name="CustomShape 75"/>
          <p:cNvSpPr/>
          <p:nvPr/>
        </p:nvSpPr>
        <p:spPr>
          <a:xfrm>
            <a:off x="1662113" y="4124325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76" name="CustomShape 76"/>
          <p:cNvSpPr/>
          <p:nvPr/>
        </p:nvSpPr>
        <p:spPr>
          <a:xfrm>
            <a:off x="1690688" y="4097338"/>
            <a:ext cx="7937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77" name="CustomShape 77"/>
          <p:cNvSpPr/>
          <p:nvPr/>
        </p:nvSpPr>
        <p:spPr>
          <a:xfrm>
            <a:off x="1581150" y="4164013"/>
            <a:ext cx="61913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78" name="CustomShape 78"/>
          <p:cNvSpPr/>
          <p:nvPr/>
        </p:nvSpPr>
        <p:spPr>
          <a:xfrm>
            <a:off x="1609725" y="4138613"/>
            <a:ext cx="7938" cy="53975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79" name="CustomShape 79"/>
          <p:cNvSpPr/>
          <p:nvPr/>
        </p:nvSpPr>
        <p:spPr>
          <a:xfrm>
            <a:off x="1500188" y="4151313"/>
            <a:ext cx="61912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80" name="CustomShape 80"/>
          <p:cNvSpPr/>
          <p:nvPr/>
        </p:nvSpPr>
        <p:spPr>
          <a:xfrm>
            <a:off x="1527175" y="4124325"/>
            <a:ext cx="7938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3872" name="Line 81"/>
          <p:cNvSpPr>
            <a:spLocks noChangeShapeType="1"/>
          </p:cNvSpPr>
          <p:nvPr/>
        </p:nvSpPr>
        <p:spPr bwMode="auto">
          <a:xfrm>
            <a:off x="1331913" y="1817688"/>
            <a:ext cx="0" cy="27273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73" name="Line 82"/>
          <p:cNvSpPr>
            <a:spLocks noChangeShapeType="1"/>
          </p:cNvSpPr>
          <p:nvPr/>
        </p:nvSpPr>
        <p:spPr bwMode="auto">
          <a:xfrm flipH="1">
            <a:off x="1316038" y="4551363"/>
            <a:ext cx="2693987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74" name="CustomShape 83"/>
          <p:cNvSpPr>
            <a:spLocks noChangeArrowheads="1"/>
          </p:cNvSpPr>
          <p:nvPr/>
        </p:nvSpPr>
        <p:spPr bwMode="auto">
          <a:xfrm>
            <a:off x="3943350" y="4443413"/>
            <a:ext cx="2682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360" tIns="44280" rIns="90360" bIns="44280"/>
          <a:lstStyle/>
          <a:p>
            <a:pPr>
              <a:buFont typeface="Times New Roman" pitchFamily="18" charset="0"/>
              <a:buChar char="•"/>
            </a:pPr>
            <a:endParaRPr lang="da-DK" sz="2000" dirty="0">
              <a:latin typeface="+mn-lt"/>
            </a:endParaRPr>
          </a:p>
        </p:txBody>
      </p:sp>
      <p:sp>
        <p:nvSpPr>
          <p:cNvPr id="33875" name="CustomShape 84"/>
          <p:cNvSpPr>
            <a:spLocks noChangeArrowheads="1"/>
          </p:cNvSpPr>
          <p:nvPr/>
        </p:nvSpPr>
        <p:spPr bwMode="auto">
          <a:xfrm>
            <a:off x="3879850" y="2216150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76" name="CustomShape 85"/>
          <p:cNvSpPr>
            <a:spLocks noChangeArrowheads="1"/>
          </p:cNvSpPr>
          <p:nvPr/>
        </p:nvSpPr>
        <p:spPr bwMode="auto">
          <a:xfrm>
            <a:off x="3879850" y="2476500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77" name="CustomShape 86"/>
          <p:cNvSpPr>
            <a:spLocks noChangeArrowheads="1"/>
          </p:cNvSpPr>
          <p:nvPr/>
        </p:nvSpPr>
        <p:spPr bwMode="auto">
          <a:xfrm>
            <a:off x="3879850" y="2511425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78" name="CustomShape 87"/>
          <p:cNvSpPr>
            <a:spLocks noChangeArrowheads="1"/>
          </p:cNvSpPr>
          <p:nvPr/>
        </p:nvSpPr>
        <p:spPr bwMode="auto">
          <a:xfrm>
            <a:off x="3879850" y="2578100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79" name="CustomShape 88"/>
          <p:cNvSpPr>
            <a:spLocks noChangeArrowheads="1"/>
          </p:cNvSpPr>
          <p:nvPr/>
        </p:nvSpPr>
        <p:spPr bwMode="auto">
          <a:xfrm>
            <a:off x="3879850" y="2543175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80" name="CustomShape 89"/>
          <p:cNvSpPr>
            <a:spLocks noChangeArrowheads="1"/>
          </p:cNvSpPr>
          <p:nvPr/>
        </p:nvSpPr>
        <p:spPr bwMode="auto">
          <a:xfrm>
            <a:off x="3879850" y="2644775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81" name="CustomShape 90"/>
          <p:cNvSpPr>
            <a:spLocks noChangeArrowheads="1"/>
          </p:cNvSpPr>
          <p:nvPr/>
        </p:nvSpPr>
        <p:spPr bwMode="auto">
          <a:xfrm>
            <a:off x="3879850" y="2644775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82" name="CustomShape 91"/>
          <p:cNvSpPr>
            <a:spLocks noChangeArrowheads="1"/>
          </p:cNvSpPr>
          <p:nvPr/>
        </p:nvSpPr>
        <p:spPr bwMode="auto">
          <a:xfrm>
            <a:off x="3879850" y="2584450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83" name="CustomShape 92"/>
          <p:cNvSpPr>
            <a:spLocks noChangeArrowheads="1"/>
          </p:cNvSpPr>
          <p:nvPr/>
        </p:nvSpPr>
        <p:spPr bwMode="auto">
          <a:xfrm>
            <a:off x="3879850" y="2584450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84" name="CustomShape 93"/>
          <p:cNvSpPr>
            <a:spLocks noChangeArrowheads="1"/>
          </p:cNvSpPr>
          <p:nvPr/>
        </p:nvSpPr>
        <p:spPr bwMode="auto">
          <a:xfrm>
            <a:off x="3879850" y="2759075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85" name="CustomShape 94"/>
          <p:cNvSpPr>
            <a:spLocks noChangeArrowheads="1"/>
          </p:cNvSpPr>
          <p:nvPr/>
        </p:nvSpPr>
        <p:spPr bwMode="auto">
          <a:xfrm>
            <a:off x="3879850" y="2840038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86" name="CustomShape 95"/>
          <p:cNvSpPr>
            <a:spLocks noChangeArrowheads="1"/>
          </p:cNvSpPr>
          <p:nvPr/>
        </p:nvSpPr>
        <p:spPr bwMode="auto">
          <a:xfrm>
            <a:off x="3879850" y="2651125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87" name="CustomShape 96"/>
          <p:cNvSpPr>
            <a:spLocks noChangeArrowheads="1"/>
          </p:cNvSpPr>
          <p:nvPr/>
        </p:nvSpPr>
        <p:spPr bwMode="auto">
          <a:xfrm>
            <a:off x="3879850" y="2698750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88" name="CustomShape 97"/>
          <p:cNvSpPr>
            <a:spLocks noChangeArrowheads="1"/>
          </p:cNvSpPr>
          <p:nvPr/>
        </p:nvSpPr>
        <p:spPr bwMode="auto">
          <a:xfrm>
            <a:off x="3879850" y="274478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89" name="CustomShape 98"/>
          <p:cNvSpPr>
            <a:spLocks noChangeArrowheads="1"/>
          </p:cNvSpPr>
          <p:nvPr/>
        </p:nvSpPr>
        <p:spPr bwMode="auto">
          <a:xfrm>
            <a:off x="3879850" y="2919413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90" name="CustomShape 99"/>
          <p:cNvSpPr>
            <a:spLocks noChangeArrowheads="1"/>
          </p:cNvSpPr>
          <p:nvPr/>
        </p:nvSpPr>
        <p:spPr bwMode="auto">
          <a:xfrm>
            <a:off x="3879850" y="2827338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91" name="CustomShape 100"/>
          <p:cNvSpPr>
            <a:spLocks noChangeArrowheads="1"/>
          </p:cNvSpPr>
          <p:nvPr/>
        </p:nvSpPr>
        <p:spPr bwMode="auto">
          <a:xfrm>
            <a:off x="3879850" y="2919413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92" name="CustomShape 101"/>
          <p:cNvSpPr>
            <a:spLocks noChangeArrowheads="1"/>
          </p:cNvSpPr>
          <p:nvPr/>
        </p:nvSpPr>
        <p:spPr bwMode="auto">
          <a:xfrm>
            <a:off x="3879850" y="2813050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93" name="CustomShape 102"/>
          <p:cNvSpPr>
            <a:spLocks noChangeArrowheads="1"/>
          </p:cNvSpPr>
          <p:nvPr/>
        </p:nvSpPr>
        <p:spPr bwMode="auto">
          <a:xfrm>
            <a:off x="3879850" y="285273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94" name="CustomShape 103"/>
          <p:cNvSpPr>
            <a:spLocks noChangeArrowheads="1"/>
          </p:cNvSpPr>
          <p:nvPr/>
        </p:nvSpPr>
        <p:spPr bwMode="auto">
          <a:xfrm>
            <a:off x="3879850" y="2960688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95" name="CustomShape 104"/>
          <p:cNvSpPr>
            <a:spLocks noChangeArrowheads="1"/>
          </p:cNvSpPr>
          <p:nvPr/>
        </p:nvSpPr>
        <p:spPr bwMode="auto">
          <a:xfrm>
            <a:off x="3879850" y="2947988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96" name="CustomShape 105"/>
          <p:cNvSpPr>
            <a:spLocks noChangeArrowheads="1"/>
          </p:cNvSpPr>
          <p:nvPr/>
        </p:nvSpPr>
        <p:spPr bwMode="auto">
          <a:xfrm>
            <a:off x="3879850" y="3149600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97" name="CustomShape 106"/>
          <p:cNvSpPr>
            <a:spLocks noChangeArrowheads="1"/>
          </p:cNvSpPr>
          <p:nvPr/>
        </p:nvSpPr>
        <p:spPr bwMode="auto">
          <a:xfrm>
            <a:off x="3879850" y="3082925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98" name="CustomShape 107"/>
          <p:cNvSpPr>
            <a:spLocks noChangeArrowheads="1"/>
          </p:cNvSpPr>
          <p:nvPr/>
        </p:nvSpPr>
        <p:spPr bwMode="auto">
          <a:xfrm>
            <a:off x="3879850" y="2914650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899" name="CustomShape 108"/>
          <p:cNvSpPr>
            <a:spLocks noChangeArrowheads="1"/>
          </p:cNvSpPr>
          <p:nvPr/>
        </p:nvSpPr>
        <p:spPr bwMode="auto">
          <a:xfrm>
            <a:off x="3879850" y="3035300"/>
            <a:ext cx="46038" cy="44450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110" name="CustomShape 110"/>
          <p:cNvSpPr/>
          <p:nvPr/>
        </p:nvSpPr>
        <p:spPr>
          <a:xfrm>
            <a:off x="3829050" y="3833813"/>
            <a:ext cx="63500" cy="1587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11" name="CustomShape 111"/>
          <p:cNvSpPr/>
          <p:nvPr/>
        </p:nvSpPr>
        <p:spPr>
          <a:xfrm>
            <a:off x="3857625" y="3805238"/>
            <a:ext cx="7938" cy="55562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12" name="CustomShape 112"/>
          <p:cNvSpPr/>
          <p:nvPr/>
        </p:nvSpPr>
        <p:spPr>
          <a:xfrm>
            <a:off x="3829050" y="3825875"/>
            <a:ext cx="63500" cy="1588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13" name="CustomShape 113"/>
          <p:cNvSpPr/>
          <p:nvPr/>
        </p:nvSpPr>
        <p:spPr>
          <a:xfrm>
            <a:off x="3857625" y="3798888"/>
            <a:ext cx="7938" cy="55562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14" name="CustomShape 114"/>
          <p:cNvSpPr/>
          <p:nvPr/>
        </p:nvSpPr>
        <p:spPr>
          <a:xfrm>
            <a:off x="3829050" y="3865563"/>
            <a:ext cx="63500" cy="1587"/>
          </a:xfrm>
          <a:prstGeom prst="pie">
            <a:avLst/>
          </a:prstGeom>
          <a:blipFill>
            <a:blip r:embed="rId6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15" name="CustomShape 115"/>
          <p:cNvSpPr/>
          <p:nvPr/>
        </p:nvSpPr>
        <p:spPr>
          <a:xfrm>
            <a:off x="3857625" y="3840163"/>
            <a:ext cx="7938" cy="55562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16" name="CustomShape 116"/>
          <p:cNvSpPr/>
          <p:nvPr/>
        </p:nvSpPr>
        <p:spPr>
          <a:xfrm>
            <a:off x="3829050" y="3873500"/>
            <a:ext cx="63500" cy="1588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17" name="CustomShape 117"/>
          <p:cNvSpPr/>
          <p:nvPr/>
        </p:nvSpPr>
        <p:spPr>
          <a:xfrm>
            <a:off x="3857625" y="3844925"/>
            <a:ext cx="7938" cy="57150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18" name="CustomShape 118"/>
          <p:cNvSpPr/>
          <p:nvPr/>
        </p:nvSpPr>
        <p:spPr>
          <a:xfrm>
            <a:off x="3829050" y="3865563"/>
            <a:ext cx="63500" cy="1587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19" name="CustomShape 119"/>
          <p:cNvSpPr/>
          <p:nvPr/>
        </p:nvSpPr>
        <p:spPr>
          <a:xfrm>
            <a:off x="3857625" y="3840163"/>
            <a:ext cx="7938" cy="55562"/>
          </a:xfrm>
          <a:prstGeom prst="pie">
            <a:avLst/>
          </a:prstGeom>
          <a:blipFill>
            <a:blip r:embed="rId6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20" name="CustomShape 120"/>
          <p:cNvSpPr/>
          <p:nvPr/>
        </p:nvSpPr>
        <p:spPr>
          <a:xfrm>
            <a:off x="3829050" y="3900488"/>
            <a:ext cx="63500" cy="1587"/>
          </a:xfrm>
          <a:prstGeom prst="pie">
            <a:avLst/>
          </a:prstGeom>
          <a:blipFill>
            <a:blip r:embed="rId6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21" name="CustomShape 121"/>
          <p:cNvSpPr/>
          <p:nvPr/>
        </p:nvSpPr>
        <p:spPr>
          <a:xfrm>
            <a:off x="3857625" y="3873500"/>
            <a:ext cx="7938" cy="53975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22" name="CustomShape 122"/>
          <p:cNvSpPr/>
          <p:nvPr/>
        </p:nvSpPr>
        <p:spPr>
          <a:xfrm>
            <a:off x="3829050" y="3925888"/>
            <a:ext cx="63500" cy="1587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23" name="CustomShape 123"/>
          <p:cNvSpPr/>
          <p:nvPr/>
        </p:nvSpPr>
        <p:spPr>
          <a:xfrm>
            <a:off x="3857625" y="3900488"/>
            <a:ext cx="7938" cy="55562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24" name="CustomShape 124"/>
          <p:cNvSpPr/>
          <p:nvPr/>
        </p:nvSpPr>
        <p:spPr>
          <a:xfrm>
            <a:off x="3829050" y="3905250"/>
            <a:ext cx="63500" cy="3175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25" name="CustomShape 125"/>
          <p:cNvSpPr/>
          <p:nvPr/>
        </p:nvSpPr>
        <p:spPr>
          <a:xfrm>
            <a:off x="3857625" y="3879850"/>
            <a:ext cx="7938" cy="55563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26" name="CustomShape 126"/>
          <p:cNvSpPr/>
          <p:nvPr/>
        </p:nvSpPr>
        <p:spPr>
          <a:xfrm>
            <a:off x="3829050" y="3973513"/>
            <a:ext cx="63500" cy="1587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27" name="CustomShape 127"/>
          <p:cNvSpPr/>
          <p:nvPr/>
        </p:nvSpPr>
        <p:spPr>
          <a:xfrm>
            <a:off x="3857625" y="3948113"/>
            <a:ext cx="7938" cy="53975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28" name="CustomShape 128"/>
          <p:cNvSpPr/>
          <p:nvPr/>
        </p:nvSpPr>
        <p:spPr>
          <a:xfrm>
            <a:off x="3829050" y="3973513"/>
            <a:ext cx="63500" cy="1587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29" name="CustomShape 129"/>
          <p:cNvSpPr/>
          <p:nvPr/>
        </p:nvSpPr>
        <p:spPr>
          <a:xfrm>
            <a:off x="3857625" y="3948113"/>
            <a:ext cx="7938" cy="53975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30" name="CustomShape 130"/>
          <p:cNvSpPr/>
          <p:nvPr/>
        </p:nvSpPr>
        <p:spPr>
          <a:xfrm>
            <a:off x="3829050" y="3948113"/>
            <a:ext cx="63500" cy="1587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31" name="CustomShape 131"/>
          <p:cNvSpPr/>
          <p:nvPr/>
        </p:nvSpPr>
        <p:spPr>
          <a:xfrm>
            <a:off x="3857625" y="3919538"/>
            <a:ext cx="7938" cy="55562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32" name="CustomShape 132"/>
          <p:cNvSpPr/>
          <p:nvPr/>
        </p:nvSpPr>
        <p:spPr>
          <a:xfrm>
            <a:off x="3829050" y="3960813"/>
            <a:ext cx="63500" cy="1587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33" name="CustomShape 133"/>
          <p:cNvSpPr/>
          <p:nvPr/>
        </p:nvSpPr>
        <p:spPr>
          <a:xfrm>
            <a:off x="3857625" y="3933825"/>
            <a:ext cx="7938" cy="55563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34" name="CustomShape 134"/>
          <p:cNvSpPr/>
          <p:nvPr/>
        </p:nvSpPr>
        <p:spPr>
          <a:xfrm>
            <a:off x="3829050" y="4014788"/>
            <a:ext cx="63500" cy="1587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35" name="CustomShape 135"/>
          <p:cNvSpPr/>
          <p:nvPr/>
        </p:nvSpPr>
        <p:spPr>
          <a:xfrm>
            <a:off x="3857625" y="3987800"/>
            <a:ext cx="7938" cy="53975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36" name="CustomShape 136"/>
          <p:cNvSpPr/>
          <p:nvPr/>
        </p:nvSpPr>
        <p:spPr>
          <a:xfrm>
            <a:off x="3829050" y="4033838"/>
            <a:ext cx="63500" cy="3175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37" name="CustomShape 137"/>
          <p:cNvSpPr/>
          <p:nvPr/>
        </p:nvSpPr>
        <p:spPr>
          <a:xfrm>
            <a:off x="3857625" y="4008438"/>
            <a:ext cx="7938" cy="53975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38" name="CustomShape 138"/>
          <p:cNvSpPr/>
          <p:nvPr/>
        </p:nvSpPr>
        <p:spPr>
          <a:xfrm>
            <a:off x="3829050" y="3994150"/>
            <a:ext cx="63500" cy="1588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39" name="CustomShape 139"/>
          <p:cNvSpPr/>
          <p:nvPr/>
        </p:nvSpPr>
        <p:spPr>
          <a:xfrm>
            <a:off x="3857625" y="3968750"/>
            <a:ext cx="7938" cy="53975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40" name="CustomShape 140"/>
          <p:cNvSpPr/>
          <p:nvPr/>
        </p:nvSpPr>
        <p:spPr>
          <a:xfrm>
            <a:off x="3829050" y="4014788"/>
            <a:ext cx="63500" cy="1587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41" name="CustomShape 141"/>
          <p:cNvSpPr/>
          <p:nvPr/>
        </p:nvSpPr>
        <p:spPr>
          <a:xfrm>
            <a:off x="3857625" y="3987800"/>
            <a:ext cx="7938" cy="53975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42" name="CustomShape 142"/>
          <p:cNvSpPr/>
          <p:nvPr/>
        </p:nvSpPr>
        <p:spPr>
          <a:xfrm>
            <a:off x="3829050" y="4060825"/>
            <a:ext cx="63500" cy="1588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43" name="CustomShape 143"/>
          <p:cNvSpPr/>
          <p:nvPr/>
        </p:nvSpPr>
        <p:spPr>
          <a:xfrm>
            <a:off x="3857625" y="4033838"/>
            <a:ext cx="7938" cy="57150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44" name="CustomShape 144"/>
          <p:cNvSpPr/>
          <p:nvPr/>
        </p:nvSpPr>
        <p:spPr>
          <a:xfrm>
            <a:off x="3829050" y="4081463"/>
            <a:ext cx="63500" cy="1587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45" name="CustomShape 145"/>
          <p:cNvSpPr/>
          <p:nvPr/>
        </p:nvSpPr>
        <p:spPr>
          <a:xfrm>
            <a:off x="3857625" y="4054475"/>
            <a:ext cx="7938" cy="55563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46" name="CustomShape 146"/>
          <p:cNvSpPr/>
          <p:nvPr/>
        </p:nvSpPr>
        <p:spPr>
          <a:xfrm>
            <a:off x="3829050" y="4094163"/>
            <a:ext cx="63500" cy="3175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47" name="CustomShape 147"/>
          <p:cNvSpPr/>
          <p:nvPr/>
        </p:nvSpPr>
        <p:spPr>
          <a:xfrm>
            <a:off x="3857625" y="4068763"/>
            <a:ext cx="7938" cy="53975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48" name="CustomShape 148"/>
          <p:cNvSpPr/>
          <p:nvPr/>
        </p:nvSpPr>
        <p:spPr>
          <a:xfrm>
            <a:off x="3829050" y="4054475"/>
            <a:ext cx="63500" cy="1588"/>
          </a:xfrm>
          <a:prstGeom prst="pie">
            <a:avLst/>
          </a:prstGeom>
          <a:blipFill>
            <a:blip r:embed="rId6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49" name="CustomShape 149"/>
          <p:cNvSpPr/>
          <p:nvPr/>
        </p:nvSpPr>
        <p:spPr>
          <a:xfrm>
            <a:off x="3857625" y="4029075"/>
            <a:ext cx="7938" cy="53975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50" name="CustomShape 150"/>
          <p:cNvSpPr/>
          <p:nvPr/>
        </p:nvSpPr>
        <p:spPr>
          <a:xfrm>
            <a:off x="3829050" y="4089400"/>
            <a:ext cx="63500" cy="1588"/>
          </a:xfrm>
          <a:prstGeom prst="pie">
            <a:avLst/>
          </a:prstGeom>
          <a:blipFill>
            <a:blip r:embed="rId6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51" name="CustomShape 151"/>
          <p:cNvSpPr/>
          <p:nvPr/>
        </p:nvSpPr>
        <p:spPr>
          <a:xfrm>
            <a:off x="3857625" y="4060825"/>
            <a:ext cx="7938" cy="55563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52" name="CustomShape 152"/>
          <p:cNvSpPr/>
          <p:nvPr/>
        </p:nvSpPr>
        <p:spPr>
          <a:xfrm>
            <a:off x="3829050" y="4121150"/>
            <a:ext cx="63500" cy="1588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53" name="CustomShape 153"/>
          <p:cNvSpPr/>
          <p:nvPr/>
        </p:nvSpPr>
        <p:spPr>
          <a:xfrm>
            <a:off x="3857625" y="4094163"/>
            <a:ext cx="7938" cy="57150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54" name="CustomShape 154"/>
          <p:cNvSpPr/>
          <p:nvPr/>
        </p:nvSpPr>
        <p:spPr>
          <a:xfrm>
            <a:off x="3829050" y="4114800"/>
            <a:ext cx="63500" cy="1588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55" name="CustomShape 155"/>
          <p:cNvSpPr/>
          <p:nvPr/>
        </p:nvSpPr>
        <p:spPr>
          <a:xfrm>
            <a:off x="3857625" y="4089400"/>
            <a:ext cx="7938" cy="53975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56" name="CustomShape 156"/>
          <p:cNvSpPr/>
          <p:nvPr/>
        </p:nvSpPr>
        <p:spPr>
          <a:xfrm>
            <a:off x="3829050" y="4156075"/>
            <a:ext cx="63500" cy="1588"/>
          </a:xfrm>
          <a:prstGeom prst="pie">
            <a:avLst/>
          </a:prstGeom>
          <a:blipFill>
            <a:blip r:embed="rId6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57" name="CustomShape 157"/>
          <p:cNvSpPr/>
          <p:nvPr/>
        </p:nvSpPr>
        <p:spPr>
          <a:xfrm>
            <a:off x="3857625" y="4129088"/>
            <a:ext cx="7938" cy="53975"/>
          </a:xfrm>
          <a:prstGeom prst="pie">
            <a:avLst/>
          </a:prstGeom>
          <a:blipFill>
            <a:blip r:embed="rId4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58" name="CustomShape 158"/>
          <p:cNvSpPr/>
          <p:nvPr/>
        </p:nvSpPr>
        <p:spPr>
          <a:xfrm>
            <a:off x="3829050" y="4141788"/>
            <a:ext cx="63500" cy="1587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159" name="CustomShape 159"/>
          <p:cNvSpPr/>
          <p:nvPr/>
        </p:nvSpPr>
        <p:spPr>
          <a:xfrm>
            <a:off x="3857625" y="4114800"/>
            <a:ext cx="7938" cy="55563"/>
          </a:xfrm>
          <a:prstGeom prst="pie">
            <a:avLst/>
          </a:prstGeom>
          <a:blipFill>
            <a:blip r:embed="rId5" cstate="print"/>
            <a:tile/>
          </a:blipFill>
          <a:ln w="12600">
            <a:solidFill>
              <a:srgbClr val="000000"/>
            </a:solidFill>
            <a:round/>
          </a:ln>
        </p:spPr>
      </p:sp>
      <p:sp>
        <p:nvSpPr>
          <p:cNvPr id="33950" name="Line 160"/>
          <p:cNvSpPr>
            <a:spLocks noChangeShapeType="1"/>
          </p:cNvSpPr>
          <p:nvPr/>
        </p:nvSpPr>
        <p:spPr bwMode="auto">
          <a:xfrm>
            <a:off x="1055688" y="3994150"/>
            <a:ext cx="2725737" cy="1588"/>
          </a:xfrm>
          <a:prstGeom prst="line">
            <a:avLst/>
          </a:prstGeom>
          <a:noFill/>
          <a:ln w="12600">
            <a:solidFill>
              <a:srgbClr val="5F5F5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51" name="Line 161"/>
          <p:cNvSpPr>
            <a:spLocks noChangeShapeType="1"/>
          </p:cNvSpPr>
          <p:nvPr/>
        </p:nvSpPr>
        <p:spPr bwMode="auto">
          <a:xfrm flipV="1">
            <a:off x="1041400" y="2708275"/>
            <a:ext cx="2790825" cy="14288"/>
          </a:xfrm>
          <a:prstGeom prst="line">
            <a:avLst/>
          </a:prstGeom>
          <a:noFill/>
          <a:ln w="12600">
            <a:solidFill>
              <a:srgbClr val="5F5F5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52" name="CustomShape 162"/>
          <p:cNvSpPr>
            <a:spLocks noChangeArrowheads="1"/>
          </p:cNvSpPr>
          <p:nvPr/>
        </p:nvSpPr>
        <p:spPr bwMode="auto">
          <a:xfrm>
            <a:off x="7834313" y="2151063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53" name="CustomShape 163"/>
          <p:cNvSpPr>
            <a:spLocks noChangeArrowheads="1"/>
          </p:cNvSpPr>
          <p:nvPr/>
        </p:nvSpPr>
        <p:spPr bwMode="auto">
          <a:xfrm>
            <a:off x="7751763" y="2419350"/>
            <a:ext cx="46037" cy="46038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54" name="CustomShape 164"/>
          <p:cNvSpPr>
            <a:spLocks noChangeArrowheads="1"/>
          </p:cNvSpPr>
          <p:nvPr/>
        </p:nvSpPr>
        <p:spPr bwMode="auto">
          <a:xfrm>
            <a:off x="7669213" y="2454275"/>
            <a:ext cx="44450" cy="46038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55" name="CustomShape 165"/>
          <p:cNvSpPr>
            <a:spLocks noChangeArrowheads="1"/>
          </p:cNvSpPr>
          <p:nvPr/>
        </p:nvSpPr>
        <p:spPr bwMode="auto">
          <a:xfrm>
            <a:off x="7586663" y="2522538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56" name="CustomShape 166"/>
          <p:cNvSpPr>
            <a:spLocks noChangeArrowheads="1"/>
          </p:cNvSpPr>
          <p:nvPr/>
        </p:nvSpPr>
        <p:spPr bwMode="auto">
          <a:xfrm>
            <a:off x="7504113" y="2487613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57" name="CustomShape 167"/>
          <p:cNvSpPr>
            <a:spLocks noChangeArrowheads="1"/>
          </p:cNvSpPr>
          <p:nvPr/>
        </p:nvSpPr>
        <p:spPr bwMode="auto">
          <a:xfrm>
            <a:off x="7421563" y="2590800"/>
            <a:ext cx="46037" cy="46038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58" name="CustomShape 168"/>
          <p:cNvSpPr>
            <a:spLocks noChangeArrowheads="1"/>
          </p:cNvSpPr>
          <p:nvPr/>
        </p:nvSpPr>
        <p:spPr bwMode="auto">
          <a:xfrm>
            <a:off x="7337425" y="2590800"/>
            <a:ext cx="46038" cy="46038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59" name="CustomShape 169"/>
          <p:cNvSpPr>
            <a:spLocks noChangeArrowheads="1"/>
          </p:cNvSpPr>
          <p:nvPr/>
        </p:nvSpPr>
        <p:spPr bwMode="auto">
          <a:xfrm>
            <a:off x="7256463" y="2528888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60" name="CustomShape 170"/>
          <p:cNvSpPr>
            <a:spLocks noChangeArrowheads="1"/>
          </p:cNvSpPr>
          <p:nvPr/>
        </p:nvSpPr>
        <p:spPr bwMode="auto">
          <a:xfrm>
            <a:off x="7173913" y="2528888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61" name="CustomShape 171"/>
          <p:cNvSpPr>
            <a:spLocks noChangeArrowheads="1"/>
          </p:cNvSpPr>
          <p:nvPr/>
        </p:nvSpPr>
        <p:spPr bwMode="auto">
          <a:xfrm>
            <a:off x="7091363" y="2708275"/>
            <a:ext cx="47625" cy="46038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62" name="CustomShape 172"/>
          <p:cNvSpPr>
            <a:spLocks noChangeArrowheads="1"/>
          </p:cNvSpPr>
          <p:nvPr/>
        </p:nvSpPr>
        <p:spPr bwMode="auto">
          <a:xfrm>
            <a:off x="7015163" y="2789238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63" name="CustomShape 173"/>
          <p:cNvSpPr>
            <a:spLocks noChangeArrowheads="1"/>
          </p:cNvSpPr>
          <p:nvPr/>
        </p:nvSpPr>
        <p:spPr bwMode="auto">
          <a:xfrm>
            <a:off x="6932613" y="2598738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64" name="CustomShape 174"/>
          <p:cNvSpPr>
            <a:spLocks noChangeArrowheads="1"/>
          </p:cNvSpPr>
          <p:nvPr/>
        </p:nvSpPr>
        <p:spPr bwMode="auto">
          <a:xfrm>
            <a:off x="6851650" y="2646363"/>
            <a:ext cx="44450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65" name="CustomShape 175"/>
          <p:cNvSpPr>
            <a:spLocks noChangeArrowheads="1"/>
          </p:cNvSpPr>
          <p:nvPr/>
        </p:nvSpPr>
        <p:spPr bwMode="auto">
          <a:xfrm>
            <a:off x="6767513" y="2693988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66" name="CustomShape 176"/>
          <p:cNvSpPr>
            <a:spLocks noChangeArrowheads="1"/>
          </p:cNvSpPr>
          <p:nvPr/>
        </p:nvSpPr>
        <p:spPr bwMode="auto">
          <a:xfrm>
            <a:off x="6684963" y="2871788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67" name="CustomShape 177"/>
          <p:cNvSpPr>
            <a:spLocks noChangeArrowheads="1"/>
          </p:cNvSpPr>
          <p:nvPr/>
        </p:nvSpPr>
        <p:spPr bwMode="auto">
          <a:xfrm>
            <a:off x="6602413" y="2776538"/>
            <a:ext cx="47625" cy="47625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68" name="CustomShape 178"/>
          <p:cNvSpPr>
            <a:spLocks noChangeArrowheads="1"/>
          </p:cNvSpPr>
          <p:nvPr/>
        </p:nvSpPr>
        <p:spPr bwMode="auto">
          <a:xfrm>
            <a:off x="6519863" y="2871788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69" name="CustomShape 179"/>
          <p:cNvSpPr>
            <a:spLocks noChangeArrowheads="1"/>
          </p:cNvSpPr>
          <p:nvPr/>
        </p:nvSpPr>
        <p:spPr bwMode="auto">
          <a:xfrm>
            <a:off x="6437313" y="2762250"/>
            <a:ext cx="46037" cy="46038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70" name="CustomShape 180"/>
          <p:cNvSpPr>
            <a:spLocks noChangeArrowheads="1"/>
          </p:cNvSpPr>
          <p:nvPr/>
        </p:nvSpPr>
        <p:spPr bwMode="auto">
          <a:xfrm>
            <a:off x="6354763" y="2805113"/>
            <a:ext cx="46037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71" name="CustomShape 181"/>
          <p:cNvSpPr>
            <a:spLocks noChangeArrowheads="1"/>
          </p:cNvSpPr>
          <p:nvPr/>
        </p:nvSpPr>
        <p:spPr bwMode="auto">
          <a:xfrm>
            <a:off x="6272213" y="2913063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72" name="CustomShape 182"/>
          <p:cNvSpPr>
            <a:spLocks noChangeArrowheads="1"/>
          </p:cNvSpPr>
          <p:nvPr/>
        </p:nvSpPr>
        <p:spPr bwMode="auto">
          <a:xfrm>
            <a:off x="6189663" y="2900363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73" name="CustomShape 183"/>
          <p:cNvSpPr>
            <a:spLocks noChangeArrowheads="1"/>
          </p:cNvSpPr>
          <p:nvPr/>
        </p:nvSpPr>
        <p:spPr bwMode="auto">
          <a:xfrm>
            <a:off x="6107113" y="3106738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74" name="CustomShape 184"/>
          <p:cNvSpPr>
            <a:spLocks noChangeArrowheads="1"/>
          </p:cNvSpPr>
          <p:nvPr/>
        </p:nvSpPr>
        <p:spPr bwMode="auto">
          <a:xfrm>
            <a:off x="6024563" y="3038475"/>
            <a:ext cx="46037" cy="46038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75" name="CustomShape 185"/>
          <p:cNvSpPr>
            <a:spLocks noChangeArrowheads="1"/>
          </p:cNvSpPr>
          <p:nvPr/>
        </p:nvSpPr>
        <p:spPr bwMode="auto">
          <a:xfrm>
            <a:off x="5942013" y="2867025"/>
            <a:ext cx="46037" cy="44450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3976" name="CustomShape 186"/>
          <p:cNvSpPr>
            <a:spLocks noChangeArrowheads="1"/>
          </p:cNvSpPr>
          <p:nvPr/>
        </p:nvSpPr>
        <p:spPr bwMode="auto">
          <a:xfrm>
            <a:off x="5859463" y="2989263"/>
            <a:ext cx="46037" cy="46037"/>
          </a:xfrm>
          <a:prstGeom prst="ellips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6" name="CustomShape 187"/>
          <p:cNvSpPr/>
          <p:nvPr/>
        </p:nvSpPr>
        <p:spPr>
          <a:xfrm>
            <a:off x="7759700" y="3797300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47" name="CustomShape 188"/>
          <p:cNvSpPr/>
          <p:nvPr/>
        </p:nvSpPr>
        <p:spPr>
          <a:xfrm>
            <a:off x="7788275" y="3768725"/>
            <a:ext cx="6350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48" name="CustomShape 189"/>
          <p:cNvSpPr/>
          <p:nvPr/>
        </p:nvSpPr>
        <p:spPr>
          <a:xfrm>
            <a:off x="7677150" y="3789363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49" name="CustomShape 190"/>
          <p:cNvSpPr/>
          <p:nvPr/>
        </p:nvSpPr>
        <p:spPr>
          <a:xfrm>
            <a:off x="7705725" y="3762375"/>
            <a:ext cx="7938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0" name="CustomShape 191"/>
          <p:cNvSpPr/>
          <p:nvPr/>
        </p:nvSpPr>
        <p:spPr>
          <a:xfrm>
            <a:off x="7594600" y="3830638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1" name="CustomShape 192"/>
          <p:cNvSpPr/>
          <p:nvPr/>
        </p:nvSpPr>
        <p:spPr>
          <a:xfrm>
            <a:off x="7623175" y="3803650"/>
            <a:ext cx="7938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2" name="CustomShape 193"/>
          <p:cNvSpPr/>
          <p:nvPr/>
        </p:nvSpPr>
        <p:spPr>
          <a:xfrm>
            <a:off x="7512050" y="3838575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3" name="CustomShape 194"/>
          <p:cNvSpPr/>
          <p:nvPr/>
        </p:nvSpPr>
        <p:spPr>
          <a:xfrm>
            <a:off x="7540625" y="3810000"/>
            <a:ext cx="6350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4" name="CustomShape 195"/>
          <p:cNvSpPr/>
          <p:nvPr/>
        </p:nvSpPr>
        <p:spPr>
          <a:xfrm>
            <a:off x="7429500" y="3830638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5" name="CustomShape 196"/>
          <p:cNvSpPr/>
          <p:nvPr/>
        </p:nvSpPr>
        <p:spPr>
          <a:xfrm>
            <a:off x="7456488" y="3803650"/>
            <a:ext cx="7937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6" name="CustomShape 197"/>
          <p:cNvSpPr/>
          <p:nvPr/>
        </p:nvSpPr>
        <p:spPr>
          <a:xfrm>
            <a:off x="7346950" y="3865563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7" name="CustomShape 198"/>
          <p:cNvSpPr/>
          <p:nvPr/>
        </p:nvSpPr>
        <p:spPr>
          <a:xfrm>
            <a:off x="7375525" y="3838575"/>
            <a:ext cx="7938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8" name="CustomShape 199"/>
          <p:cNvSpPr/>
          <p:nvPr/>
        </p:nvSpPr>
        <p:spPr>
          <a:xfrm>
            <a:off x="7262813" y="3892550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59" name="CustomShape 200"/>
          <p:cNvSpPr/>
          <p:nvPr/>
        </p:nvSpPr>
        <p:spPr>
          <a:xfrm>
            <a:off x="7291388" y="3865563"/>
            <a:ext cx="7937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0" name="CustomShape 201"/>
          <p:cNvSpPr/>
          <p:nvPr/>
        </p:nvSpPr>
        <p:spPr>
          <a:xfrm>
            <a:off x="7181850" y="3871913"/>
            <a:ext cx="65088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1" name="CustomShape 202"/>
          <p:cNvSpPr/>
          <p:nvPr/>
        </p:nvSpPr>
        <p:spPr>
          <a:xfrm>
            <a:off x="7208838" y="3844925"/>
            <a:ext cx="7937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2" name="CustomShape 203"/>
          <p:cNvSpPr/>
          <p:nvPr/>
        </p:nvSpPr>
        <p:spPr>
          <a:xfrm>
            <a:off x="7100888" y="3941763"/>
            <a:ext cx="61912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3" name="CustomShape 204"/>
          <p:cNvSpPr/>
          <p:nvPr/>
        </p:nvSpPr>
        <p:spPr>
          <a:xfrm>
            <a:off x="7126288" y="3914775"/>
            <a:ext cx="9525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4" name="CustomShape 205"/>
          <p:cNvSpPr/>
          <p:nvPr/>
        </p:nvSpPr>
        <p:spPr>
          <a:xfrm>
            <a:off x="7016750" y="3941763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5" name="CustomShape 206"/>
          <p:cNvSpPr/>
          <p:nvPr/>
        </p:nvSpPr>
        <p:spPr>
          <a:xfrm>
            <a:off x="7045325" y="3914775"/>
            <a:ext cx="7938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6" name="CustomShape 207"/>
          <p:cNvSpPr/>
          <p:nvPr/>
        </p:nvSpPr>
        <p:spPr>
          <a:xfrm>
            <a:off x="6942138" y="3914775"/>
            <a:ext cx="61912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7" name="CustomShape 208"/>
          <p:cNvSpPr/>
          <p:nvPr/>
        </p:nvSpPr>
        <p:spPr>
          <a:xfrm>
            <a:off x="6967538" y="3886200"/>
            <a:ext cx="9525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8" name="CustomShape 209"/>
          <p:cNvSpPr/>
          <p:nvPr/>
        </p:nvSpPr>
        <p:spPr>
          <a:xfrm>
            <a:off x="6858000" y="3927475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69" name="CustomShape 210"/>
          <p:cNvSpPr/>
          <p:nvPr/>
        </p:nvSpPr>
        <p:spPr>
          <a:xfrm>
            <a:off x="6886575" y="3900488"/>
            <a:ext cx="7938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0" name="CustomShape 211"/>
          <p:cNvSpPr/>
          <p:nvPr/>
        </p:nvSpPr>
        <p:spPr>
          <a:xfrm>
            <a:off x="6775450" y="3983038"/>
            <a:ext cx="65088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1" name="CustomShape 212"/>
          <p:cNvSpPr/>
          <p:nvPr/>
        </p:nvSpPr>
        <p:spPr>
          <a:xfrm>
            <a:off x="6802438" y="3956050"/>
            <a:ext cx="9525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2" name="CustomShape 213"/>
          <p:cNvSpPr/>
          <p:nvPr/>
        </p:nvSpPr>
        <p:spPr>
          <a:xfrm>
            <a:off x="6692900" y="4003675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3" name="CustomShape 214"/>
          <p:cNvSpPr/>
          <p:nvPr/>
        </p:nvSpPr>
        <p:spPr>
          <a:xfrm>
            <a:off x="6719888" y="3976688"/>
            <a:ext cx="9525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4" name="CustomShape 215"/>
          <p:cNvSpPr/>
          <p:nvPr/>
        </p:nvSpPr>
        <p:spPr>
          <a:xfrm>
            <a:off x="6610350" y="3962400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5" name="CustomShape 216"/>
          <p:cNvSpPr/>
          <p:nvPr/>
        </p:nvSpPr>
        <p:spPr>
          <a:xfrm>
            <a:off x="6637338" y="3935413"/>
            <a:ext cx="9525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6" name="CustomShape 217"/>
          <p:cNvSpPr/>
          <p:nvPr/>
        </p:nvSpPr>
        <p:spPr>
          <a:xfrm>
            <a:off x="6527800" y="3983038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7" name="CustomShape 218"/>
          <p:cNvSpPr/>
          <p:nvPr/>
        </p:nvSpPr>
        <p:spPr>
          <a:xfrm>
            <a:off x="6554788" y="3956050"/>
            <a:ext cx="9525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8" name="CustomShape 219"/>
          <p:cNvSpPr/>
          <p:nvPr/>
        </p:nvSpPr>
        <p:spPr>
          <a:xfrm>
            <a:off x="6445250" y="4030663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79" name="CustomShape 220"/>
          <p:cNvSpPr/>
          <p:nvPr/>
        </p:nvSpPr>
        <p:spPr>
          <a:xfrm>
            <a:off x="6472238" y="4003675"/>
            <a:ext cx="9525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0" name="CustomShape 221"/>
          <p:cNvSpPr/>
          <p:nvPr/>
        </p:nvSpPr>
        <p:spPr>
          <a:xfrm>
            <a:off x="6362700" y="4051300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1" name="CustomShape 222"/>
          <p:cNvSpPr/>
          <p:nvPr/>
        </p:nvSpPr>
        <p:spPr>
          <a:xfrm>
            <a:off x="6389688" y="4024313"/>
            <a:ext cx="9525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2" name="CustomShape 223"/>
          <p:cNvSpPr/>
          <p:nvPr/>
        </p:nvSpPr>
        <p:spPr>
          <a:xfrm>
            <a:off x="6280150" y="4065588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3" name="CustomShape 224"/>
          <p:cNvSpPr/>
          <p:nvPr/>
        </p:nvSpPr>
        <p:spPr>
          <a:xfrm>
            <a:off x="6308725" y="4038600"/>
            <a:ext cx="7938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4" name="CustomShape 225"/>
          <p:cNvSpPr/>
          <p:nvPr/>
        </p:nvSpPr>
        <p:spPr>
          <a:xfrm>
            <a:off x="6197600" y="4024313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5" name="CustomShape 226"/>
          <p:cNvSpPr/>
          <p:nvPr/>
        </p:nvSpPr>
        <p:spPr>
          <a:xfrm>
            <a:off x="6226175" y="3997325"/>
            <a:ext cx="7938" cy="55563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6" name="CustomShape 227"/>
          <p:cNvSpPr/>
          <p:nvPr/>
        </p:nvSpPr>
        <p:spPr>
          <a:xfrm>
            <a:off x="6115050" y="4059238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7" name="CustomShape 228"/>
          <p:cNvSpPr/>
          <p:nvPr/>
        </p:nvSpPr>
        <p:spPr>
          <a:xfrm>
            <a:off x="6143625" y="4030663"/>
            <a:ext cx="7938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8" name="CustomShape 229"/>
          <p:cNvSpPr/>
          <p:nvPr/>
        </p:nvSpPr>
        <p:spPr>
          <a:xfrm>
            <a:off x="6032500" y="4092575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89" name="CustomShape 230"/>
          <p:cNvSpPr/>
          <p:nvPr/>
        </p:nvSpPr>
        <p:spPr>
          <a:xfrm>
            <a:off x="6061075" y="4065588"/>
            <a:ext cx="7938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90" name="CustomShape 231"/>
          <p:cNvSpPr/>
          <p:nvPr/>
        </p:nvSpPr>
        <p:spPr>
          <a:xfrm>
            <a:off x="5949950" y="4086225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91" name="CustomShape 232"/>
          <p:cNvSpPr/>
          <p:nvPr/>
        </p:nvSpPr>
        <p:spPr>
          <a:xfrm>
            <a:off x="5978525" y="4059238"/>
            <a:ext cx="7938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92" name="CustomShape 233"/>
          <p:cNvSpPr/>
          <p:nvPr/>
        </p:nvSpPr>
        <p:spPr>
          <a:xfrm>
            <a:off x="5867400" y="4127500"/>
            <a:ext cx="63500" cy="1588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93" name="CustomShape 234"/>
          <p:cNvSpPr/>
          <p:nvPr/>
        </p:nvSpPr>
        <p:spPr>
          <a:xfrm>
            <a:off x="5895975" y="4100513"/>
            <a:ext cx="7938" cy="55562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94" name="CustomShape 235"/>
          <p:cNvSpPr/>
          <p:nvPr/>
        </p:nvSpPr>
        <p:spPr>
          <a:xfrm>
            <a:off x="5784850" y="4113213"/>
            <a:ext cx="63500" cy="1587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95" name="CustomShape 236"/>
          <p:cNvSpPr/>
          <p:nvPr/>
        </p:nvSpPr>
        <p:spPr>
          <a:xfrm>
            <a:off x="5813425" y="4086225"/>
            <a:ext cx="7938" cy="57150"/>
          </a:xfrm>
          <a:prstGeom prst="pie">
            <a:avLst/>
          </a:prstGeom>
          <a:ln w="12600">
            <a:solidFill>
              <a:srgbClr val="000000"/>
            </a:solidFill>
            <a:round/>
          </a:ln>
        </p:spPr>
      </p:sp>
      <p:sp>
        <p:nvSpPr>
          <p:cNvPr id="34027" name="Line 237"/>
          <p:cNvSpPr>
            <a:spLocks noChangeShapeType="1"/>
          </p:cNvSpPr>
          <p:nvPr/>
        </p:nvSpPr>
        <p:spPr bwMode="auto">
          <a:xfrm>
            <a:off x="5614988" y="1725613"/>
            <a:ext cx="0" cy="27908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28" name="Line 238"/>
          <p:cNvSpPr>
            <a:spLocks noChangeShapeType="1"/>
          </p:cNvSpPr>
          <p:nvPr/>
        </p:nvSpPr>
        <p:spPr bwMode="auto">
          <a:xfrm flipH="1">
            <a:off x="5599113" y="4522788"/>
            <a:ext cx="2728912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30" name="Line 240"/>
          <p:cNvSpPr>
            <a:spLocks noChangeShapeType="1"/>
          </p:cNvSpPr>
          <p:nvPr/>
        </p:nvSpPr>
        <p:spPr bwMode="auto">
          <a:xfrm flipV="1">
            <a:off x="5364163" y="3727450"/>
            <a:ext cx="2732087" cy="498475"/>
          </a:xfrm>
          <a:prstGeom prst="line">
            <a:avLst/>
          </a:prstGeom>
          <a:noFill/>
          <a:ln w="12600">
            <a:solidFill>
              <a:srgbClr val="5F5F5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31" name="Line 241"/>
          <p:cNvSpPr>
            <a:spLocks noChangeShapeType="1"/>
          </p:cNvSpPr>
          <p:nvPr/>
        </p:nvSpPr>
        <p:spPr bwMode="auto">
          <a:xfrm flipV="1">
            <a:off x="5368925" y="2187575"/>
            <a:ext cx="2860675" cy="1111250"/>
          </a:xfrm>
          <a:prstGeom prst="line">
            <a:avLst/>
          </a:prstGeom>
          <a:noFill/>
          <a:ln w="12600">
            <a:solidFill>
              <a:srgbClr val="5F5F5F"/>
            </a:solidFill>
            <a:miter lim="800000"/>
            <a:headEnd/>
            <a:tailEnd type="triangle" w="med" len="lg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32" name="CustomShape 243"/>
          <p:cNvSpPr>
            <a:spLocks noChangeArrowheads="1"/>
          </p:cNvSpPr>
          <p:nvPr/>
        </p:nvSpPr>
        <p:spPr bwMode="auto">
          <a:xfrm>
            <a:off x="8232775" y="1924050"/>
            <a:ext cx="46038" cy="47625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33" name="CustomShape 244"/>
          <p:cNvSpPr>
            <a:spLocks noChangeArrowheads="1"/>
          </p:cNvSpPr>
          <p:nvPr/>
        </p:nvSpPr>
        <p:spPr bwMode="auto">
          <a:xfrm>
            <a:off x="8229600" y="207168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34" name="CustomShape 245"/>
          <p:cNvSpPr>
            <a:spLocks noChangeArrowheads="1"/>
          </p:cNvSpPr>
          <p:nvPr/>
        </p:nvSpPr>
        <p:spPr bwMode="auto">
          <a:xfrm>
            <a:off x="8229600" y="208438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35" name="CustomShape 246"/>
          <p:cNvSpPr>
            <a:spLocks noChangeArrowheads="1"/>
          </p:cNvSpPr>
          <p:nvPr/>
        </p:nvSpPr>
        <p:spPr bwMode="auto">
          <a:xfrm>
            <a:off x="8229600" y="212883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36" name="CustomShape 247"/>
          <p:cNvSpPr>
            <a:spLocks noChangeArrowheads="1"/>
          </p:cNvSpPr>
          <p:nvPr/>
        </p:nvSpPr>
        <p:spPr bwMode="auto">
          <a:xfrm>
            <a:off x="8229600" y="2074863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37" name="CustomShape 248"/>
          <p:cNvSpPr>
            <a:spLocks noChangeArrowheads="1"/>
          </p:cNvSpPr>
          <p:nvPr/>
        </p:nvSpPr>
        <p:spPr bwMode="auto">
          <a:xfrm>
            <a:off x="8229600" y="2152650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38" name="CustomShape 249"/>
          <p:cNvSpPr>
            <a:spLocks noChangeArrowheads="1"/>
          </p:cNvSpPr>
          <p:nvPr/>
        </p:nvSpPr>
        <p:spPr bwMode="auto">
          <a:xfrm>
            <a:off x="8229600" y="2132013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39" name="CustomShape 250"/>
          <p:cNvSpPr>
            <a:spLocks noChangeArrowheads="1"/>
          </p:cNvSpPr>
          <p:nvPr/>
        </p:nvSpPr>
        <p:spPr bwMode="auto">
          <a:xfrm>
            <a:off x="8229600" y="2051050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40" name="CustomShape 251"/>
          <p:cNvSpPr>
            <a:spLocks noChangeArrowheads="1"/>
          </p:cNvSpPr>
          <p:nvPr/>
        </p:nvSpPr>
        <p:spPr bwMode="auto">
          <a:xfrm>
            <a:off x="8229600" y="202723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41" name="CustomShape 252"/>
          <p:cNvSpPr>
            <a:spLocks noChangeArrowheads="1"/>
          </p:cNvSpPr>
          <p:nvPr/>
        </p:nvSpPr>
        <p:spPr bwMode="auto">
          <a:xfrm>
            <a:off x="8229600" y="2181225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42" name="CustomShape 253"/>
          <p:cNvSpPr>
            <a:spLocks noChangeArrowheads="1"/>
          </p:cNvSpPr>
          <p:nvPr/>
        </p:nvSpPr>
        <p:spPr bwMode="auto">
          <a:xfrm>
            <a:off x="8229600" y="2241550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43" name="CustomShape 254"/>
          <p:cNvSpPr>
            <a:spLocks noChangeArrowheads="1"/>
          </p:cNvSpPr>
          <p:nvPr/>
        </p:nvSpPr>
        <p:spPr bwMode="auto">
          <a:xfrm>
            <a:off x="8229600" y="203358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44" name="CustomShape 255"/>
          <p:cNvSpPr>
            <a:spLocks noChangeArrowheads="1"/>
          </p:cNvSpPr>
          <p:nvPr/>
        </p:nvSpPr>
        <p:spPr bwMode="auto">
          <a:xfrm>
            <a:off x="8229600" y="2057400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45" name="CustomShape 256"/>
          <p:cNvSpPr>
            <a:spLocks noChangeArrowheads="1"/>
          </p:cNvSpPr>
          <p:nvPr/>
        </p:nvSpPr>
        <p:spPr bwMode="auto">
          <a:xfrm>
            <a:off x="8229600" y="2084388"/>
            <a:ext cx="46038" cy="47625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46" name="CustomShape 257"/>
          <p:cNvSpPr>
            <a:spLocks noChangeArrowheads="1"/>
          </p:cNvSpPr>
          <p:nvPr/>
        </p:nvSpPr>
        <p:spPr bwMode="auto">
          <a:xfrm>
            <a:off x="8229600" y="2238375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47" name="CustomShape 258"/>
          <p:cNvSpPr>
            <a:spLocks noChangeArrowheads="1"/>
          </p:cNvSpPr>
          <p:nvPr/>
        </p:nvSpPr>
        <p:spPr bwMode="auto">
          <a:xfrm>
            <a:off x="8229600" y="212248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48" name="CustomShape 259"/>
          <p:cNvSpPr>
            <a:spLocks noChangeArrowheads="1"/>
          </p:cNvSpPr>
          <p:nvPr/>
        </p:nvSpPr>
        <p:spPr bwMode="auto">
          <a:xfrm>
            <a:off x="8229600" y="219233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49" name="CustomShape 260"/>
          <p:cNvSpPr>
            <a:spLocks noChangeArrowheads="1"/>
          </p:cNvSpPr>
          <p:nvPr/>
        </p:nvSpPr>
        <p:spPr bwMode="auto">
          <a:xfrm>
            <a:off x="8229600" y="206533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50" name="CustomShape 261"/>
          <p:cNvSpPr>
            <a:spLocks noChangeArrowheads="1"/>
          </p:cNvSpPr>
          <p:nvPr/>
        </p:nvSpPr>
        <p:spPr bwMode="auto">
          <a:xfrm>
            <a:off x="8229600" y="208438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51" name="CustomShape 262"/>
          <p:cNvSpPr>
            <a:spLocks noChangeArrowheads="1"/>
          </p:cNvSpPr>
          <p:nvPr/>
        </p:nvSpPr>
        <p:spPr bwMode="auto">
          <a:xfrm>
            <a:off x="8229600" y="216693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52" name="CustomShape 263"/>
          <p:cNvSpPr>
            <a:spLocks noChangeArrowheads="1"/>
          </p:cNvSpPr>
          <p:nvPr/>
        </p:nvSpPr>
        <p:spPr bwMode="auto">
          <a:xfrm>
            <a:off x="8229600" y="213518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53" name="CustomShape 264"/>
          <p:cNvSpPr>
            <a:spLocks noChangeArrowheads="1"/>
          </p:cNvSpPr>
          <p:nvPr/>
        </p:nvSpPr>
        <p:spPr bwMode="auto">
          <a:xfrm>
            <a:off x="8229600" y="2311400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54" name="CustomShape 265"/>
          <p:cNvSpPr>
            <a:spLocks noChangeArrowheads="1"/>
          </p:cNvSpPr>
          <p:nvPr/>
        </p:nvSpPr>
        <p:spPr bwMode="auto">
          <a:xfrm>
            <a:off x="8229600" y="2224088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55" name="CustomShape 266"/>
          <p:cNvSpPr>
            <a:spLocks noChangeArrowheads="1"/>
          </p:cNvSpPr>
          <p:nvPr/>
        </p:nvSpPr>
        <p:spPr bwMode="auto">
          <a:xfrm>
            <a:off x="8229600" y="2035175"/>
            <a:ext cx="46038" cy="46038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4056" name="CustomShape 267"/>
          <p:cNvSpPr>
            <a:spLocks noChangeArrowheads="1"/>
          </p:cNvSpPr>
          <p:nvPr/>
        </p:nvSpPr>
        <p:spPr bwMode="auto">
          <a:xfrm>
            <a:off x="8229600" y="2138363"/>
            <a:ext cx="46038" cy="46037"/>
          </a:xfrm>
          <a:prstGeom prst="ellipse">
            <a:avLst/>
          </a:prstGeom>
          <a:gradFill rotWithShape="0">
            <a:gsLst>
              <a:gs pos="0">
                <a:srgbClr val="996600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428" name="CustomShape 269"/>
          <p:cNvSpPr/>
          <p:nvPr/>
        </p:nvSpPr>
        <p:spPr>
          <a:xfrm>
            <a:off x="8185150" y="3700463"/>
            <a:ext cx="61913" cy="11112"/>
          </a:xfrm>
          <a:prstGeom prst="pie">
            <a:avLst/>
          </a:prstGeom>
          <a:blipFill>
            <a:blip r:embed="rId7"/>
          </a:blipFill>
          <a:ln w="12600">
            <a:solidFill>
              <a:srgbClr val="000000"/>
            </a:solidFill>
            <a:round/>
          </a:ln>
        </p:spPr>
      </p:sp>
      <p:sp>
        <p:nvSpPr>
          <p:cNvPr id="429" name="CustomShape 270"/>
          <p:cNvSpPr/>
          <p:nvPr/>
        </p:nvSpPr>
        <p:spPr>
          <a:xfrm>
            <a:off x="8207375" y="3676650"/>
            <a:ext cx="17463" cy="57150"/>
          </a:xfrm>
          <a:prstGeom prst="pie">
            <a:avLst/>
          </a:prstGeom>
          <a:blipFill>
            <a:blip r:embed="rId8"/>
          </a:blipFill>
          <a:ln w="12600">
            <a:solidFill>
              <a:srgbClr val="000000"/>
            </a:solidFill>
            <a:round/>
          </a:ln>
        </p:spPr>
      </p:sp>
      <p:sp>
        <p:nvSpPr>
          <p:cNvPr id="430" name="CustomShape 271"/>
          <p:cNvSpPr/>
          <p:nvPr/>
        </p:nvSpPr>
        <p:spPr>
          <a:xfrm>
            <a:off x="8185150" y="3679825"/>
            <a:ext cx="63500" cy="11113"/>
          </a:xfrm>
          <a:prstGeom prst="pie">
            <a:avLst/>
          </a:prstGeom>
          <a:blipFill>
            <a:blip r:embed="rId9"/>
          </a:blipFill>
          <a:ln w="12600">
            <a:solidFill>
              <a:srgbClr val="000000"/>
            </a:solidFill>
            <a:round/>
          </a:ln>
        </p:spPr>
      </p:sp>
      <p:sp>
        <p:nvSpPr>
          <p:cNvPr id="431" name="CustomShape 272"/>
          <p:cNvSpPr/>
          <p:nvPr/>
        </p:nvSpPr>
        <p:spPr>
          <a:xfrm>
            <a:off x="8208963" y="3659188"/>
            <a:ext cx="15875" cy="55562"/>
          </a:xfrm>
          <a:prstGeom prst="pie">
            <a:avLst/>
          </a:prstGeom>
          <a:blipFill>
            <a:blip r:embed="rId10"/>
          </a:blipFill>
          <a:ln w="12600">
            <a:solidFill>
              <a:srgbClr val="000000"/>
            </a:solidFill>
            <a:round/>
          </a:ln>
        </p:spPr>
      </p:sp>
      <p:sp>
        <p:nvSpPr>
          <p:cNvPr id="432" name="CustomShape 273"/>
          <p:cNvSpPr/>
          <p:nvPr/>
        </p:nvSpPr>
        <p:spPr>
          <a:xfrm>
            <a:off x="8185150" y="3708400"/>
            <a:ext cx="61913" cy="11113"/>
          </a:xfrm>
          <a:prstGeom prst="pie">
            <a:avLst/>
          </a:prstGeom>
          <a:blipFill>
            <a:blip r:embed="rId11"/>
          </a:blipFill>
          <a:ln w="12600">
            <a:solidFill>
              <a:srgbClr val="000000"/>
            </a:solidFill>
            <a:round/>
          </a:ln>
        </p:spPr>
      </p:sp>
      <p:sp>
        <p:nvSpPr>
          <p:cNvPr id="433" name="CustomShape 274"/>
          <p:cNvSpPr/>
          <p:nvPr/>
        </p:nvSpPr>
        <p:spPr>
          <a:xfrm>
            <a:off x="8208963" y="3686175"/>
            <a:ext cx="15875" cy="57150"/>
          </a:xfrm>
          <a:prstGeom prst="pie">
            <a:avLst/>
          </a:prstGeom>
          <a:blipFill>
            <a:blip r:embed="rId12"/>
          </a:blipFill>
          <a:ln w="12600">
            <a:solidFill>
              <a:srgbClr val="000000"/>
            </a:solidFill>
            <a:round/>
          </a:ln>
        </p:spPr>
      </p:sp>
      <p:sp>
        <p:nvSpPr>
          <p:cNvPr id="434" name="CustomShape 275"/>
          <p:cNvSpPr/>
          <p:nvPr/>
        </p:nvSpPr>
        <p:spPr>
          <a:xfrm>
            <a:off x="8185150" y="3703638"/>
            <a:ext cx="61913" cy="11112"/>
          </a:xfrm>
          <a:prstGeom prst="pie">
            <a:avLst/>
          </a:prstGeom>
          <a:blipFill>
            <a:blip r:embed="rId13"/>
          </a:blipFill>
          <a:ln w="12600">
            <a:solidFill>
              <a:srgbClr val="000000"/>
            </a:solidFill>
            <a:round/>
          </a:ln>
        </p:spPr>
      </p:sp>
      <p:sp>
        <p:nvSpPr>
          <p:cNvPr id="435" name="CustomShape 276"/>
          <p:cNvSpPr/>
          <p:nvPr/>
        </p:nvSpPr>
        <p:spPr>
          <a:xfrm>
            <a:off x="8207375" y="3679825"/>
            <a:ext cx="17463" cy="57150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sp>
        <p:nvSpPr>
          <p:cNvPr id="436" name="CustomShape 277"/>
          <p:cNvSpPr/>
          <p:nvPr/>
        </p:nvSpPr>
        <p:spPr>
          <a:xfrm>
            <a:off x="8185150" y="3683000"/>
            <a:ext cx="63500" cy="11113"/>
          </a:xfrm>
          <a:prstGeom prst="pie">
            <a:avLst/>
          </a:prstGeom>
          <a:blipFill>
            <a:blip r:embed="rId15"/>
          </a:blipFill>
          <a:ln w="12600">
            <a:solidFill>
              <a:srgbClr val="000000"/>
            </a:solidFill>
            <a:round/>
          </a:ln>
        </p:spPr>
      </p:sp>
      <p:sp>
        <p:nvSpPr>
          <p:cNvPr id="437" name="CustomShape 278"/>
          <p:cNvSpPr/>
          <p:nvPr/>
        </p:nvSpPr>
        <p:spPr>
          <a:xfrm>
            <a:off x="8208963" y="3659188"/>
            <a:ext cx="15875" cy="57150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sp>
        <p:nvSpPr>
          <p:cNvPr id="438" name="CustomShape 279"/>
          <p:cNvSpPr/>
          <p:nvPr/>
        </p:nvSpPr>
        <p:spPr>
          <a:xfrm>
            <a:off x="8185150" y="3703638"/>
            <a:ext cx="61913" cy="12700"/>
          </a:xfrm>
          <a:prstGeom prst="pie">
            <a:avLst/>
          </a:prstGeom>
          <a:blipFill>
            <a:blip r:embed="rId16"/>
          </a:blipFill>
          <a:ln w="12600">
            <a:solidFill>
              <a:srgbClr val="000000"/>
            </a:solidFill>
            <a:round/>
          </a:ln>
        </p:spPr>
      </p:sp>
      <p:sp>
        <p:nvSpPr>
          <p:cNvPr id="439" name="CustomShape 280"/>
          <p:cNvSpPr/>
          <p:nvPr/>
        </p:nvSpPr>
        <p:spPr>
          <a:xfrm>
            <a:off x="8207375" y="3681413"/>
            <a:ext cx="17463" cy="55562"/>
          </a:xfrm>
          <a:prstGeom prst="pie">
            <a:avLst/>
          </a:prstGeom>
          <a:blipFill>
            <a:blip r:embed="rId17"/>
          </a:blipFill>
          <a:ln w="12600">
            <a:solidFill>
              <a:srgbClr val="000000"/>
            </a:solidFill>
            <a:round/>
          </a:ln>
        </p:spPr>
      </p:sp>
      <p:sp>
        <p:nvSpPr>
          <p:cNvPr id="440" name="CustomShape 281"/>
          <p:cNvSpPr/>
          <p:nvPr/>
        </p:nvSpPr>
        <p:spPr>
          <a:xfrm>
            <a:off x="8185150" y="3717925"/>
            <a:ext cx="63500" cy="11113"/>
          </a:xfrm>
          <a:prstGeom prst="pie">
            <a:avLst/>
          </a:prstGeom>
          <a:blipFill>
            <a:blip r:embed="rId18"/>
          </a:blipFill>
          <a:ln w="12600">
            <a:solidFill>
              <a:srgbClr val="000000"/>
            </a:solidFill>
            <a:round/>
          </a:ln>
        </p:spPr>
      </p:sp>
      <p:sp>
        <p:nvSpPr>
          <p:cNvPr id="441" name="CustomShape 282"/>
          <p:cNvSpPr/>
          <p:nvPr/>
        </p:nvSpPr>
        <p:spPr>
          <a:xfrm>
            <a:off x="8208963" y="3695700"/>
            <a:ext cx="15875" cy="55563"/>
          </a:xfrm>
          <a:prstGeom prst="pie">
            <a:avLst/>
          </a:prstGeom>
          <a:blipFill>
            <a:blip r:embed="rId19"/>
          </a:blipFill>
          <a:ln w="12600">
            <a:solidFill>
              <a:srgbClr val="000000"/>
            </a:solidFill>
            <a:round/>
          </a:ln>
        </p:spPr>
      </p:sp>
      <p:sp>
        <p:nvSpPr>
          <p:cNvPr id="442" name="CustomShape 283"/>
          <p:cNvSpPr/>
          <p:nvPr/>
        </p:nvSpPr>
        <p:spPr>
          <a:xfrm>
            <a:off x="8185150" y="3684588"/>
            <a:ext cx="63500" cy="11112"/>
          </a:xfrm>
          <a:prstGeom prst="pie">
            <a:avLst/>
          </a:prstGeom>
          <a:blipFill>
            <a:blip r:embed="rId20"/>
          </a:blipFill>
          <a:ln w="12600">
            <a:solidFill>
              <a:srgbClr val="000000"/>
            </a:solidFill>
            <a:round/>
          </a:ln>
        </p:spPr>
      </p:sp>
      <p:sp>
        <p:nvSpPr>
          <p:cNvPr id="443" name="CustomShape 284"/>
          <p:cNvSpPr/>
          <p:nvPr/>
        </p:nvSpPr>
        <p:spPr>
          <a:xfrm>
            <a:off x="8208963" y="3662363"/>
            <a:ext cx="15875" cy="55562"/>
          </a:xfrm>
          <a:prstGeom prst="pie">
            <a:avLst/>
          </a:prstGeom>
          <a:blipFill>
            <a:blip r:embed="rId21"/>
          </a:blipFill>
          <a:ln w="12600">
            <a:solidFill>
              <a:srgbClr val="000000"/>
            </a:solidFill>
            <a:round/>
          </a:ln>
        </p:spPr>
      </p:sp>
      <p:sp>
        <p:nvSpPr>
          <p:cNvPr id="444" name="CustomShape 285"/>
          <p:cNvSpPr/>
          <p:nvPr/>
        </p:nvSpPr>
        <p:spPr>
          <a:xfrm>
            <a:off x="8185150" y="3740150"/>
            <a:ext cx="61913" cy="11113"/>
          </a:xfrm>
          <a:prstGeom prst="pie">
            <a:avLst/>
          </a:prstGeom>
          <a:blipFill>
            <a:blip r:embed="rId22"/>
          </a:blipFill>
          <a:ln w="12600">
            <a:solidFill>
              <a:srgbClr val="000000"/>
            </a:solidFill>
            <a:round/>
          </a:ln>
        </p:spPr>
      </p:sp>
      <p:sp>
        <p:nvSpPr>
          <p:cNvPr id="445" name="CustomShape 286"/>
          <p:cNvSpPr/>
          <p:nvPr/>
        </p:nvSpPr>
        <p:spPr>
          <a:xfrm>
            <a:off x="8208963" y="3717925"/>
            <a:ext cx="15875" cy="55563"/>
          </a:xfrm>
          <a:prstGeom prst="pie">
            <a:avLst/>
          </a:prstGeom>
          <a:blipFill>
            <a:blip r:embed="rId23"/>
          </a:blipFill>
          <a:ln w="12600">
            <a:solidFill>
              <a:srgbClr val="000000"/>
            </a:solidFill>
            <a:round/>
          </a:ln>
        </p:spPr>
      </p:sp>
      <p:sp>
        <p:nvSpPr>
          <p:cNvPr id="446" name="CustomShape 287"/>
          <p:cNvSpPr/>
          <p:nvPr/>
        </p:nvSpPr>
        <p:spPr>
          <a:xfrm>
            <a:off x="8185150" y="3727450"/>
            <a:ext cx="63500" cy="11113"/>
          </a:xfrm>
          <a:prstGeom prst="pie">
            <a:avLst/>
          </a:prstGeom>
          <a:blipFill>
            <a:blip r:embed="rId24"/>
          </a:blipFill>
          <a:ln w="12600">
            <a:solidFill>
              <a:srgbClr val="000000"/>
            </a:solidFill>
            <a:round/>
          </a:ln>
        </p:spPr>
      </p:sp>
      <p:sp>
        <p:nvSpPr>
          <p:cNvPr id="447" name="CustomShape 288"/>
          <p:cNvSpPr/>
          <p:nvPr/>
        </p:nvSpPr>
        <p:spPr>
          <a:xfrm>
            <a:off x="8208963" y="3705225"/>
            <a:ext cx="15875" cy="55563"/>
          </a:xfrm>
          <a:prstGeom prst="pie">
            <a:avLst/>
          </a:prstGeom>
          <a:blipFill>
            <a:blip r:embed="rId25"/>
          </a:blipFill>
          <a:ln w="12600">
            <a:solidFill>
              <a:srgbClr val="000000"/>
            </a:solidFill>
            <a:round/>
          </a:ln>
        </p:spPr>
      </p:sp>
      <p:sp>
        <p:nvSpPr>
          <p:cNvPr id="448" name="CustomShape 289"/>
          <p:cNvSpPr/>
          <p:nvPr/>
        </p:nvSpPr>
        <p:spPr>
          <a:xfrm>
            <a:off x="8185150" y="3689350"/>
            <a:ext cx="61913" cy="11113"/>
          </a:xfrm>
          <a:prstGeom prst="pie">
            <a:avLst/>
          </a:prstGeom>
          <a:blipFill>
            <a:blip r:embed="rId26"/>
          </a:blipFill>
          <a:ln w="12600">
            <a:solidFill>
              <a:srgbClr val="000000"/>
            </a:solidFill>
            <a:round/>
          </a:ln>
        </p:spPr>
      </p:sp>
      <p:sp>
        <p:nvSpPr>
          <p:cNvPr id="449" name="CustomShape 290"/>
          <p:cNvSpPr/>
          <p:nvPr/>
        </p:nvSpPr>
        <p:spPr>
          <a:xfrm>
            <a:off x="8207375" y="3665538"/>
            <a:ext cx="17463" cy="55562"/>
          </a:xfrm>
          <a:prstGeom prst="pie">
            <a:avLst/>
          </a:prstGeom>
          <a:blipFill>
            <a:blip r:embed="rId27"/>
          </a:blipFill>
          <a:ln w="12600">
            <a:solidFill>
              <a:srgbClr val="000000"/>
            </a:solidFill>
            <a:round/>
          </a:ln>
        </p:spPr>
      </p:sp>
      <p:sp>
        <p:nvSpPr>
          <p:cNvPr id="450" name="CustomShape 291"/>
          <p:cNvSpPr/>
          <p:nvPr/>
        </p:nvSpPr>
        <p:spPr>
          <a:xfrm>
            <a:off x="8185150" y="3687763"/>
            <a:ext cx="61913" cy="12700"/>
          </a:xfrm>
          <a:prstGeom prst="pie">
            <a:avLst/>
          </a:prstGeom>
          <a:blipFill>
            <a:blip r:embed="rId28"/>
          </a:blipFill>
          <a:ln w="12600">
            <a:solidFill>
              <a:srgbClr val="000000"/>
            </a:solidFill>
            <a:round/>
          </a:ln>
        </p:spPr>
      </p:sp>
      <p:sp>
        <p:nvSpPr>
          <p:cNvPr id="451" name="CustomShape 292"/>
          <p:cNvSpPr/>
          <p:nvPr/>
        </p:nvSpPr>
        <p:spPr>
          <a:xfrm>
            <a:off x="8207375" y="3665538"/>
            <a:ext cx="19050" cy="57150"/>
          </a:xfrm>
          <a:prstGeom prst="pie">
            <a:avLst/>
          </a:prstGeom>
          <a:blipFill>
            <a:blip r:embed="rId29"/>
          </a:blipFill>
          <a:ln w="12600">
            <a:solidFill>
              <a:srgbClr val="000000"/>
            </a:solidFill>
            <a:round/>
          </a:ln>
        </p:spPr>
      </p:sp>
      <p:sp>
        <p:nvSpPr>
          <p:cNvPr id="452" name="CustomShape 293"/>
          <p:cNvSpPr/>
          <p:nvPr/>
        </p:nvSpPr>
        <p:spPr>
          <a:xfrm>
            <a:off x="8185150" y="3730625"/>
            <a:ext cx="63500" cy="11113"/>
          </a:xfrm>
          <a:prstGeom prst="pie">
            <a:avLst/>
          </a:prstGeom>
          <a:blipFill>
            <a:blip r:embed="rId30"/>
          </a:blipFill>
          <a:ln w="12600">
            <a:solidFill>
              <a:srgbClr val="000000"/>
            </a:solidFill>
            <a:round/>
          </a:ln>
        </p:spPr>
      </p:sp>
      <p:sp>
        <p:nvSpPr>
          <p:cNvPr id="453" name="CustomShape 294"/>
          <p:cNvSpPr/>
          <p:nvPr/>
        </p:nvSpPr>
        <p:spPr>
          <a:xfrm>
            <a:off x="8207375" y="3708400"/>
            <a:ext cx="17463" cy="55563"/>
          </a:xfrm>
          <a:prstGeom prst="pie">
            <a:avLst/>
          </a:prstGeom>
          <a:blipFill>
            <a:blip r:embed="rId31"/>
          </a:blipFill>
          <a:ln w="12600">
            <a:solidFill>
              <a:srgbClr val="000000"/>
            </a:solidFill>
            <a:round/>
          </a:ln>
        </p:spPr>
      </p:sp>
      <p:sp>
        <p:nvSpPr>
          <p:cNvPr id="454" name="CustomShape 295"/>
          <p:cNvSpPr/>
          <p:nvPr/>
        </p:nvSpPr>
        <p:spPr>
          <a:xfrm>
            <a:off x="8185150" y="3738563"/>
            <a:ext cx="61913" cy="11112"/>
          </a:xfrm>
          <a:prstGeom prst="pie">
            <a:avLst/>
          </a:prstGeom>
          <a:blipFill>
            <a:blip r:embed="rId32"/>
          </a:blipFill>
          <a:ln w="12600">
            <a:solidFill>
              <a:srgbClr val="000000"/>
            </a:solidFill>
            <a:round/>
          </a:ln>
        </p:spPr>
      </p:sp>
      <p:sp>
        <p:nvSpPr>
          <p:cNvPr id="455" name="CustomShape 296"/>
          <p:cNvSpPr/>
          <p:nvPr/>
        </p:nvSpPr>
        <p:spPr>
          <a:xfrm>
            <a:off x="8207375" y="3716338"/>
            <a:ext cx="17463" cy="53975"/>
          </a:xfrm>
          <a:prstGeom prst="pie">
            <a:avLst/>
          </a:prstGeom>
          <a:blipFill>
            <a:blip r:embed="rId33"/>
          </a:blipFill>
          <a:ln w="12600">
            <a:solidFill>
              <a:srgbClr val="000000"/>
            </a:solidFill>
            <a:round/>
          </a:ln>
        </p:spPr>
      </p:sp>
      <p:sp>
        <p:nvSpPr>
          <p:cNvPr id="456" name="CustomShape 297"/>
          <p:cNvSpPr/>
          <p:nvPr/>
        </p:nvSpPr>
        <p:spPr>
          <a:xfrm>
            <a:off x="8185150" y="3684588"/>
            <a:ext cx="63500" cy="11112"/>
          </a:xfrm>
          <a:prstGeom prst="pie">
            <a:avLst/>
          </a:prstGeom>
          <a:blipFill>
            <a:blip r:embed="rId34"/>
          </a:blipFill>
          <a:ln w="12600">
            <a:solidFill>
              <a:srgbClr val="000000"/>
            </a:solidFill>
            <a:round/>
          </a:ln>
        </p:spPr>
      </p:sp>
      <p:sp>
        <p:nvSpPr>
          <p:cNvPr id="457" name="CustomShape 298"/>
          <p:cNvSpPr/>
          <p:nvPr/>
        </p:nvSpPr>
        <p:spPr>
          <a:xfrm>
            <a:off x="8207375" y="3662363"/>
            <a:ext cx="17463" cy="55562"/>
          </a:xfrm>
          <a:prstGeom prst="pie">
            <a:avLst/>
          </a:prstGeom>
          <a:blipFill>
            <a:blip r:embed="rId35"/>
          </a:blipFill>
          <a:ln w="12600">
            <a:solidFill>
              <a:srgbClr val="000000"/>
            </a:solidFill>
            <a:round/>
          </a:ln>
        </p:spPr>
      </p:sp>
      <p:sp>
        <p:nvSpPr>
          <p:cNvPr id="458" name="CustomShape 299"/>
          <p:cNvSpPr/>
          <p:nvPr/>
        </p:nvSpPr>
        <p:spPr>
          <a:xfrm>
            <a:off x="8185150" y="3692525"/>
            <a:ext cx="63500" cy="11113"/>
          </a:xfrm>
          <a:prstGeom prst="pie">
            <a:avLst/>
          </a:prstGeom>
          <a:blipFill>
            <a:blip r:embed="rId34"/>
          </a:blipFill>
          <a:ln w="12600">
            <a:solidFill>
              <a:srgbClr val="000000"/>
            </a:solidFill>
            <a:round/>
          </a:ln>
        </p:spPr>
      </p:sp>
      <p:sp>
        <p:nvSpPr>
          <p:cNvPr id="459" name="CustomShape 300"/>
          <p:cNvSpPr/>
          <p:nvPr/>
        </p:nvSpPr>
        <p:spPr>
          <a:xfrm>
            <a:off x="8207375" y="3670300"/>
            <a:ext cx="17463" cy="55563"/>
          </a:xfrm>
          <a:prstGeom prst="pie">
            <a:avLst/>
          </a:prstGeom>
          <a:blipFill>
            <a:blip r:embed="rId36"/>
          </a:blipFill>
          <a:ln w="12600">
            <a:solidFill>
              <a:srgbClr val="000000"/>
            </a:solidFill>
            <a:round/>
          </a:ln>
        </p:spPr>
      </p:sp>
      <p:sp>
        <p:nvSpPr>
          <p:cNvPr id="460" name="CustomShape 301"/>
          <p:cNvSpPr/>
          <p:nvPr/>
        </p:nvSpPr>
        <p:spPr>
          <a:xfrm>
            <a:off x="8185150" y="3725863"/>
            <a:ext cx="61913" cy="11112"/>
          </a:xfrm>
          <a:prstGeom prst="pie">
            <a:avLst/>
          </a:prstGeom>
          <a:blipFill>
            <a:blip r:embed="rId34"/>
          </a:blipFill>
          <a:ln w="12600">
            <a:solidFill>
              <a:srgbClr val="000000"/>
            </a:solidFill>
            <a:round/>
          </a:ln>
        </p:spPr>
      </p:sp>
      <p:sp>
        <p:nvSpPr>
          <p:cNvPr id="461" name="CustomShape 302"/>
          <p:cNvSpPr/>
          <p:nvPr/>
        </p:nvSpPr>
        <p:spPr>
          <a:xfrm>
            <a:off x="8207375" y="3703638"/>
            <a:ext cx="17463" cy="55562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sp>
        <p:nvSpPr>
          <p:cNvPr id="462" name="CustomShape 303"/>
          <p:cNvSpPr/>
          <p:nvPr/>
        </p:nvSpPr>
        <p:spPr>
          <a:xfrm>
            <a:off x="8185150" y="3733800"/>
            <a:ext cx="63500" cy="11113"/>
          </a:xfrm>
          <a:prstGeom prst="pie">
            <a:avLst/>
          </a:prstGeom>
          <a:blipFill>
            <a:blip r:embed="rId34"/>
          </a:blipFill>
          <a:ln w="12600">
            <a:solidFill>
              <a:srgbClr val="000000"/>
            </a:solidFill>
            <a:round/>
          </a:ln>
        </p:spPr>
      </p:sp>
      <p:sp>
        <p:nvSpPr>
          <p:cNvPr id="463" name="CustomShape 304"/>
          <p:cNvSpPr/>
          <p:nvPr/>
        </p:nvSpPr>
        <p:spPr>
          <a:xfrm>
            <a:off x="8207375" y="3709988"/>
            <a:ext cx="17463" cy="57150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sp>
        <p:nvSpPr>
          <p:cNvPr id="464" name="CustomShape 305"/>
          <p:cNvSpPr/>
          <p:nvPr/>
        </p:nvSpPr>
        <p:spPr>
          <a:xfrm>
            <a:off x="8185150" y="3735388"/>
            <a:ext cx="63500" cy="11112"/>
          </a:xfrm>
          <a:prstGeom prst="pie">
            <a:avLst/>
          </a:prstGeom>
          <a:blipFill>
            <a:blip r:embed="rId34"/>
          </a:blipFill>
          <a:ln w="12600">
            <a:solidFill>
              <a:srgbClr val="000000"/>
            </a:solidFill>
            <a:round/>
          </a:ln>
        </p:spPr>
      </p:sp>
      <p:sp>
        <p:nvSpPr>
          <p:cNvPr id="465" name="CustomShape 306"/>
          <p:cNvSpPr/>
          <p:nvPr/>
        </p:nvSpPr>
        <p:spPr>
          <a:xfrm>
            <a:off x="8208963" y="3711575"/>
            <a:ext cx="15875" cy="55563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sp>
        <p:nvSpPr>
          <p:cNvPr id="466" name="CustomShape 307"/>
          <p:cNvSpPr/>
          <p:nvPr/>
        </p:nvSpPr>
        <p:spPr>
          <a:xfrm>
            <a:off x="8185150" y="3679825"/>
            <a:ext cx="61913" cy="12700"/>
          </a:xfrm>
          <a:prstGeom prst="pie">
            <a:avLst/>
          </a:prstGeom>
          <a:blipFill>
            <a:blip r:embed="rId34"/>
          </a:blipFill>
          <a:ln w="12600">
            <a:solidFill>
              <a:srgbClr val="000000"/>
            </a:solidFill>
            <a:round/>
          </a:ln>
        </p:spPr>
      </p:sp>
      <p:sp>
        <p:nvSpPr>
          <p:cNvPr id="467" name="CustomShape 308"/>
          <p:cNvSpPr/>
          <p:nvPr/>
        </p:nvSpPr>
        <p:spPr>
          <a:xfrm>
            <a:off x="8208963" y="3659188"/>
            <a:ext cx="15875" cy="53975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sp>
        <p:nvSpPr>
          <p:cNvPr id="468" name="CustomShape 309"/>
          <p:cNvSpPr/>
          <p:nvPr/>
        </p:nvSpPr>
        <p:spPr>
          <a:xfrm>
            <a:off x="8185150" y="3702050"/>
            <a:ext cx="63500" cy="11113"/>
          </a:xfrm>
          <a:prstGeom prst="pie">
            <a:avLst/>
          </a:prstGeom>
          <a:blipFill>
            <a:blip r:embed="rId34"/>
          </a:blipFill>
          <a:ln w="12600">
            <a:solidFill>
              <a:srgbClr val="000000"/>
            </a:solidFill>
            <a:round/>
          </a:ln>
        </p:spPr>
      </p:sp>
      <p:sp>
        <p:nvSpPr>
          <p:cNvPr id="469" name="CustomShape 310"/>
          <p:cNvSpPr/>
          <p:nvPr/>
        </p:nvSpPr>
        <p:spPr>
          <a:xfrm>
            <a:off x="8207375" y="3678238"/>
            <a:ext cx="17463" cy="57150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sp>
        <p:nvSpPr>
          <p:cNvPr id="470" name="CustomShape 311"/>
          <p:cNvSpPr/>
          <p:nvPr/>
        </p:nvSpPr>
        <p:spPr>
          <a:xfrm>
            <a:off x="8185150" y="3722688"/>
            <a:ext cx="61913" cy="11112"/>
          </a:xfrm>
          <a:prstGeom prst="pie">
            <a:avLst/>
          </a:prstGeom>
          <a:blipFill>
            <a:blip r:embed="rId37"/>
          </a:blipFill>
          <a:ln w="12600">
            <a:solidFill>
              <a:srgbClr val="000000"/>
            </a:solidFill>
            <a:round/>
          </a:ln>
        </p:spPr>
      </p:sp>
      <p:sp>
        <p:nvSpPr>
          <p:cNvPr id="471" name="CustomShape 312"/>
          <p:cNvSpPr/>
          <p:nvPr/>
        </p:nvSpPr>
        <p:spPr>
          <a:xfrm>
            <a:off x="8208963" y="3700463"/>
            <a:ext cx="15875" cy="57150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sp>
        <p:nvSpPr>
          <p:cNvPr id="472" name="CustomShape 313"/>
          <p:cNvSpPr/>
          <p:nvPr/>
        </p:nvSpPr>
        <p:spPr>
          <a:xfrm>
            <a:off x="8185150" y="3703638"/>
            <a:ext cx="61913" cy="11112"/>
          </a:xfrm>
          <a:prstGeom prst="pie">
            <a:avLst/>
          </a:prstGeom>
          <a:blipFill>
            <a:blip r:embed="rId34"/>
          </a:blipFill>
          <a:ln w="12600">
            <a:solidFill>
              <a:srgbClr val="000000"/>
            </a:solidFill>
            <a:round/>
          </a:ln>
        </p:spPr>
      </p:sp>
      <p:sp>
        <p:nvSpPr>
          <p:cNvPr id="473" name="CustomShape 314"/>
          <p:cNvSpPr/>
          <p:nvPr/>
        </p:nvSpPr>
        <p:spPr>
          <a:xfrm>
            <a:off x="8208963" y="3681413"/>
            <a:ext cx="15875" cy="55562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sp>
        <p:nvSpPr>
          <p:cNvPr id="474" name="CustomShape 315"/>
          <p:cNvSpPr/>
          <p:nvPr/>
        </p:nvSpPr>
        <p:spPr>
          <a:xfrm>
            <a:off x="8185150" y="3732213"/>
            <a:ext cx="63500" cy="11112"/>
          </a:xfrm>
          <a:prstGeom prst="pie">
            <a:avLst/>
          </a:prstGeom>
          <a:blipFill>
            <a:blip r:embed="rId34"/>
          </a:blipFill>
          <a:ln w="12600">
            <a:solidFill>
              <a:srgbClr val="000000"/>
            </a:solidFill>
            <a:round/>
          </a:ln>
        </p:spPr>
      </p:sp>
      <p:sp>
        <p:nvSpPr>
          <p:cNvPr id="475" name="CustomShape 316"/>
          <p:cNvSpPr/>
          <p:nvPr/>
        </p:nvSpPr>
        <p:spPr>
          <a:xfrm>
            <a:off x="8208963" y="3709988"/>
            <a:ext cx="15875" cy="53975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sp>
        <p:nvSpPr>
          <p:cNvPr id="476" name="CustomShape 317"/>
          <p:cNvSpPr/>
          <p:nvPr/>
        </p:nvSpPr>
        <p:spPr>
          <a:xfrm>
            <a:off x="8185150" y="3705225"/>
            <a:ext cx="61913" cy="11113"/>
          </a:xfrm>
          <a:prstGeom prst="pie">
            <a:avLst/>
          </a:prstGeom>
          <a:blipFill>
            <a:blip r:embed="rId38"/>
          </a:blipFill>
          <a:ln w="12600">
            <a:solidFill>
              <a:srgbClr val="000000"/>
            </a:solidFill>
            <a:round/>
          </a:ln>
        </p:spPr>
      </p:sp>
      <p:sp>
        <p:nvSpPr>
          <p:cNvPr id="477" name="CustomShape 318"/>
          <p:cNvSpPr/>
          <p:nvPr/>
        </p:nvSpPr>
        <p:spPr>
          <a:xfrm>
            <a:off x="8208963" y="3683000"/>
            <a:ext cx="15875" cy="57150"/>
          </a:xfrm>
          <a:prstGeom prst="pie">
            <a:avLst/>
          </a:prstGeom>
          <a:blipFill>
            <a:blip r:embed="rId14"/>
          </a:blipFill>
          <a:ln w="12600">
            <a:solidFill>
              <a:srgbClr val="000000"/>
            </a:solidFill>
            <a:round/>
          </a:ln>
        </p:spPr>
      </p:sp>
      <p:pic>
        <p:nvPicPr>
          <p:cNvPr id="34108" name="Content Placeholder 479" descr="1216137653542424074narrowhouse_cartoon_eye.svg.med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3789363"/>
            <a:ext cx="39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109" name="Content Placeholder 479" descr="1216137653542424074narrowhouse_cartoon_eye.svg.med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3213100"/>
            <a:ext cx="39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110" name="Content Placeholder 479" descr="1216137653542424074narrowhouse_cartoon_eye.svg.med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4076700"/>
            <a:ext cx="39687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111" name="TextBox 483"/>
          <p:cNvSpPr txBox="1">
            <a:spLocks noChangeArrowheads="1"/>
          </p:cNvSpPr>
          <p:nvPr/>
        </p:nvSpPr>
        <p:spPr bwMode="auto">
          <a:xfrm>
            <a:off x="611188" y="4778375"/>
            <a:ext cx="38163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200" baseline="0" dirty="0" smtClean="0">
                <a:latin typeface="+mn-lt"/>
              </a:rPr>
              <a:t>Den </a:t>
            </a:r>
            <a:r>
              <a:rPr lang="da-DK" sz="2200" baseline="0" dirty="0">
                <a:latin typeface="+mn-lt"/>
              </a:rPr>
              <a:t>totale variation ses når vi ”kigger langs” </a:t>
            </a:r>
            <a:r>
              <a:rPr lang="da-DK" sz="2200" i="1" baseline="0" dirty="0">
                <a:latin typeface="+mn-lt"/>
              </a:rPr>
              <a:t>x</a:t>
            </a:r>
            <a:r>
              <a:rPr lang="da-DK" sz="2200" baseline="0" dirty="0">
                <a:latin typeface="+mn-lt"/>
              </a:rPr>
              <a:t>-aksen.</a:t>
            </a:r>
          </a:p>
        </p:txBody>
      </p:sp>
      <p:sp>
        <p:nvSpPr>
          <p:cNvPr id="34112" name="TextBox 484"/>
          <p:cNvSpPr txBox="1">
            <a:spLocks noChangeArrowheads="1"/>
          </p:cNvSpPr>
          <p:nvPr/>
        </p:nvSpPr>
        <p:spPr bwMode="auto">
          <a:xfrm>
            <a:off x="5076825" y="4724400"/>
            <a:ext cx="38163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200" baseline="0">
                <a:latin typeface="+mn-lt"/>
              </a:rPr>
              <a:t>Den uforklarede variation ses når vi ”kigger langs” regressionslinjen. </a:t>
            </a:r>
          </a:p>
        </p:txBody>
      </p:sp>
      <p:sp>
        <p:nvSpPr>
          <p:cNvPr id="321" name="TextBox 320"/>
          <p:cNvSpPr txBox="1"/>
          <p:nvPr/>
        </p:nvSpPr>
        <p:spPr>
          <a:xfrm>
            <a:off x="2267744" y="1340768"/>
            <a:ext cx="63350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TSS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6588224" y="1340768"/>
            <a:ext cx="64633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SSE</a:t>
            </a:r>
          </a:p>
        </p:txBody>
      </p:sp>
      <p:sp>
        <p:nvSpPr>
          <p:cNvPr id="320" name="Slide Number Placeholder 3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28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Determinationskoefficienten </a:t>
            </a:r>
            <a:r>
              <a:rPr lang="da-DK" i="1" dirty="0" smtClean="0"/>
              <a:t>r </a:t>
            </a:r>
            <a:r>
              <a:rPr lang="da-DK" baseline="30000" dirty="0" smtClean="0"/>
              <a:t>2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i="1" dirty="0" smtClean="0"/>
              <a:t>TSS</a:t>
            </a:r>
            <a:r>
              <a:rPr lang="da-DK" sz="2200" dirty="0" smtClean="0"/>
              <a:t>		   Den </a:t>
            </a:r>
            <a:r>
              <a:rPr lang="da-DK" sz="2200" i="1" dirty="0" smtClean="0"/>
              <a:t>totale</a:t>
            </a:r>
            <a:r>
              <a:rPr lang="da-DK" sz="2200" dirty="0" smtClean="0"/>
              <a:t> variation</a:t>
            </a:r>
          </a:p>
          <a:p>
            <a:r>
              <a:rPr lang="da-DK" sz="2200" i="1" dirty="0" smtClean="0"/>
              <a:t>TSS – SSE	   </a:t>
            </a:r>
            <a:r>
              <a:rPr lang="da-DK" sz="2200" dirty="0" smtClean="0"/>
              <a:t>Den </a:t>
            </a:r>
            <a:r>
              <a:rPr lang="da-DK" sz="2200" i="1" dirty="0" smtClean="0"/>
              <a:t>forklarede</a:t>
            </a:r>
            <a:r>
              <a:rPr lang="da-DK" sz="2200" dirty="0" smtClean="0"/>
              <a:t> variation</a:t>
            </a:r>
            <a:r>
              <a:rPr lang="da-DK" sz="2200" i="1" dirty="0" smtClean="0"/>
              <a:t>	</a:t>
            </a:r>
          </a:p>
          <a:p>
            <a:endParaRPr lang="da-DK" sz="2200" i="1" dirty="0" smtClean="0"/>
          </a:p>
          <a:p>
            <a:r>
              <a:rPr lang="da-DK" sz="2200" b="1" dirty="0" smtClean="0"/>
              <a:t>Determinationskoefficienten</a:t>
            </a:r>
          </a:p>
          <a:p>
            <a:endParaRPr lang="da-DK" sz="2200" b="1" dirty="0" smtClean="0"/>
          </a:p>
          <a:p>
            <a:endParaRPr lang="da-DK" sz="2200" b="1" dirty="0" smtClean="0"/>
          </a:p>
          <a:p>
            <a:r>
              <a:rPr lang="da-DK" sz="2200" b="1" dirty="0" smtClean="0"/>
              <a:t>Fortolkning</a:t>
            </a:r>
          </a:p>
          <a:p>
            <a:pPr lvl="1"/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a-DK" sz="2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/>
              <a:t> er </a:t>
            </a:r>
            <a:r>
              <a:rPr lang="da-DK" sz="2200" i="1" dirty="0" smtClean="0"/>
              <a:t>andelen</a:t>
            </a:r>
            <a:r>
              <a:rPr lang="da-DK" sz="2200" dirty="0" smtClean="0"/>
              <a:t> af den totale variation i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err="1" smtClean="0"/>
              <a:t>’erne</a:t>
            </a:r>
            <a:r>
              <a:rPr lang="da-DK" sz="2200" dirty="0" smtClean="0"/>
              <a:t> der er forklaret af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err="1" smtClean="0"/>
              <a:t>’erne</a:t>
            </a:r>
            <a:r>
              <a:rPr lang="da-DK" sz="2200" dirty="0" smtClean="0"/>
              <a:t>.</a:t>
            </a:r>
          </a:p>
          <a:p>
            <a:pPr lvl="1"/>
            <a:r>
              <a:rPr lang="da-DK" sz="2200" b="1" dirty="0" smtClean="0"/>
              <a:t>Fx: </a:t>
            </a:r>
            <a:r>
              <a:rPr lang="da-DK" sz="2200" dirty="0" smtClean="0"/>
              <a:t>Hvis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a-DK" sz="2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0.62</a:t>
            </a:r>
            <a:r>
              <a:rPr lang="da-DK" sz="2200" dirty="0" smtClean="0"/>
              <a:t>, så er 62% af variation i </a:t>
            </a:r>
            <a:r>
              <a:rPr lang="da-DK" sz="2200" i="1" dirty="0" smtClean="0"/>
              <a:t>y</a:t>
            </a:r>
            <a:r>
              <a:rPr lang="da-DK" sz="2200" dirty="0" smtClean="0"/>
              <a:t> forklaret af </a:t>
            </a:r>
            <a:r>
              <a:rPr lang="da-DK" sz="2200" i="1" dirty="0" smtClean="0"/>
              <a:t>x</a:t>
            </a:r>
            <a:r>
              <a:rPr lang="da-DK" sz="2200" dirty="0" smtClean="0"/>
              <a:t>.</a:t>
            </a:r>
            <a:endParaRPr lang="da-DK" sz="22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43808" y="3284984"/>
          <a:ext cx="1992996" cy="792088"/>
        </p:xfrm>
        <a:graphic>
          <a:graphicData uri="http://schemas.openxmlformats.org/presentationml/2006/ole">
            <p:oleObj spid="_x0000_s104450" name="Ligning" r:id="rId3" imgW="990360" imgH="39348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29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Scatterplot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30725"/>
          </a:xfrm>
        </p:spPr>
        <p:txBody>
          <a:bodyPr/>
          <a:lstStyle/>
          <a:p>
            <a:r>
              <a:rPr lang="da-DK" sz="2200" dirty="0" smtClean="0"/>
              <a:t>Et </a:t>
            </a:r>
            <a:r>
              <a:rPr lang="da-DK" sz="2200" b="1" dirty="0" err="1" smtClean="0"/>
              <a:t>scatterplot</a:t>
            </a:r>
            <a:r>
              <a:rPr lang="da-DK" sz="2200" dirty="0" smtClean="0"/>
              <a:t> er et plot af </a:t>
            </a:r>
            <a:r>
              <a:rPr lang="da-DK" sz="2200" i="1" dirty="0" smtClean="0"/>
              <a:t>to</a:t>
            </a:r>
            <a:r>
              <a:rPr lang="da-DK" sz="2200" dirty="0" smtClean="0"/>
              <a:t> variable:</a:t>
            </a:r>
          </a:p>
          <a:p>
            <a:pPr lvl="1"/>
            <a:r>
              <a:rPr lang="da-DK" sz="2200" i="1" dirty="0" smtClean="0"/>
              <a:t>x</a:t>
            </a:r>
            <a:r>
              <a:rPr lang="da-DK" sz="2200" dirty="0"/>
              <a:t> </a:t>
            </a:r>
            <a:r>
              <a:rPr lang="da-DK" sz="2200" dirty="0" smtClean="0"/>
              <a:t>: </a:t>
            </a:r>
            <a:r>
              <a:rPr lang="da-DK" sz="2200" b="1" dirty="0" smtClean="0"/>
              <a:t>forklarende</a:t>
            </a:r>
            <a:r>
              <a:rPr lang="da-DK" sz="2200" dirty="0" smtClean="0"/>
              <a:t> variabel 			</a:t>
            </a:r>
            <a:r>
              <a:rPr lang="da-DK" sz="1800" dirty="0" smtClean="0"/>
              <a:t>(</a:t>
            </a:r>
            <a:r>
              <a:rPr lang="da-DK" sz="1800" dirty="0" err="1" smtClean="0"/>
              <a:t>poverty</a:t>
            </a:r>
            <a:r>
              <a:rPr lang="da-DK" sz="1800" dirty="0" smtClean="0"/>
              <a:t> rate)</a:t>
            </a:r>
          </a:p>
          <a:p>
            <a:pPr lvl="1"/>
            <a:r>
              <a:rPr lang="da-DK" sz="2200" dirty="0" smtClean="0"/>
              <a:t>y</a:t>
            </a:r>
            <a:r>
              <a:rPr lang="da-DK" sz="2200" dirty="0"/>
              <a:t> </a:t>
            </a:r>
            <a:r>
              <a:rPr lang="da-DK" sz="2200" dirty="0" smtClean="0"/>
              <a:t>: </a:t>
            </a:r>
            <a:r>
              <a:rPr lang="da-DK" sz="2200" b="1" dirty="0" smtClean="0"/>
              <a:t>respons</a:t>
            </a:r>
            <a:r>
              <a:rPr lang="da-DK" sz="2200" dirty="0" smtClean="0"/>
              <a:t> variabel </a:t>
            </a:r>
            <a:br>
              <a:rPr lang="da-DK" sz="2200" dirty="0" smtClean="0"/>
            </a:br>
            <a:r>
              <a:rPr lang="da-DK" sz="2200" dirty="0" smtClean="0"/>
              <a:t>			</a:t>
            </a:r>
            <a:r>
              <a:rPr lang="da-DK" sz="1800" dirty="0" smtClean="0"/>
              <a:t>(</a:t>
            </a:r>
            <a:r>
              <a:rPr lang="da-DK" sz="1800" dirty="0" err="1" smtClean="0"/>
              <a:t>murder</a:t>
            </a:r>
            <a:r>
              <a:rPr lang="da-DK" sz="1800" dirty="0" smtClean="0"/>
              <a:t> rate)</a:t>
            </a:r>
          </a:p>
          <a:p>
            <a:r>
              <a:rPr lang="da-DK" sz="2200" dirty="0" smtClean="0"/>
              <a:t>For den </a:t>
            </a:r>
            <a:r>
              <a:rPr lang="da-DK" sz="2200" i="1" dirty="0" err="1" smtClean="0"/>
              <a:t>i</a:t>
            </a:r>
            <a:r>
              <a:rPr lang="da-DK" sz="2200" dirty="0" err="1" smtClean="0"/>
              <a:t>’te</a:t>
            </a:r>
            <a:r>
              <a:rPr lang="da-DK" sz="2200" dirty="0" smtClean="0"/>
              <a:t> observation har vi</a:t>
            </a:r>
          </a:p>
          <a:p>
            <a:pPr lvl="1"/>
            <a:r>
              <a:rPr lang="da-DK" sz="2200" i="1" dirty="0" err="1" smtClean="0"/>
              <a:t>x</a:t>
            </a:r>
            <a:r>
              <a:rPr lang="da-DK" sz="2200" i="1" baseline="-25000" dirty="0" err="1" smtClean="0"/>
              <a:t>i</a:t>
            </a:r>
            <a:r>
              <a:rPr lang="da-DK" sz="2200" dirty="0" smtClean="0"/>
              <a:t>	</a:t>
            </a:r>
            <a:r>
              <a:rPr lang="da-DK" sz="2200" dirty="0"/>
              <a:t> </a:t>
            </a:r>
            <a:r>
              <a:rPr lang="da-DK" sz="2200" dirty="0" smtClean="0"/>
              <a:t>  </a:t>
            </a:r>
            <a:r>
              <a:rPr lang="da-DK" sz="1800" dirty="0" smtClean="0"/>
              <a:t>(</a:t>
            </a:r>
            <a:r>
              <a:rPr lang="da-DK" sz="1800" dirty="0" err="1" smtClean="0"/>
              <a:t>poverty</a:t>
            </a:r>
            <a:r>
              <a:rPr lang="da-DK" sz="1800" dirty="0" smtClean="0"/>
              <a:t> rate for </a:t>
            </a:r>
            <a:r>
              <a:rPr lang="da-DK" sz="1800" i="1" dirty="0" err="1" smtClean="0"/>
              <a:t>i</a:t>
            </a:r>
            <a:r>
              <a:rPr lang="da-DK" sz="1800" dirty="0" err="1" smtClean="0"/>
              <a:t>’te</a:t>
            </a:r>
            <a:r>
              <a:rPr lang="da-DK" sz="1800" dirty="0"/>
              <a:t> </a:t>
            </a:r>
            <a:r>
              <a:rPr lang="da-DK" sz="1800" dirty="0" smtClean="0"/>
              <a:t>stat)</a:t>
            </a:r>
          </a:p>
          <a:p>
            <a:pPr lvl="1"/>
            <a:r>
              <a:rPr lang="da-DK" sz="2200" i="1" dirty="0" err="1" smtClean="0"/>
              <a:t>y</a:t>
            </a:r>
            <a:r>
              <a:rPr lang="da-DK" sz="2200" i="1" baseline="-25000" dirty="0" err="1" smtClean="0"/>
              <a:t>i</a:t>
            </a:r>
            <a:r>
              <a:rPr lang="da-DK" sz="2200" i="1" baseline="-25000" dirty="0" smtClean="0"/>
              <a:t> </a:t>
            </a:r>
            <a:r>
              <a:rPr lang="da-DK" sz="2200" i="1" dirty="0" smtClean="0"/>
              <a:t>   </a:t>
            </a:r>
            <a:r>
              <a:rPr lang="da-DK" sz="1800" dirty="0" smtClean="0"/>
              <a:t>(</a:t>
            </a:r>
            <a:r>
              <a:rPr lang="da-DK" sz="1800" dirty="0" err="1" smtClean="0"/>
              <a:t>murder</a:t>
            </a:r>
            <a:r>
              <a:rPr lang="da-DK" sz="1800" dirty="0" smtClean="0"/>
              <a:t> rate for </a:t>
            </a:r>
            <a:r>
              <a:rPr lang="da-DK" sz="1800" i="1" dirty="0" err="1" smtClean="0"/>
              <a:t>i</a:t>
            </a:r>
            <a:r>
              <a:rPr lang="da-DK" sz="1800" dirty="0" err="1" smtClean="0"/>
              <a:t>’te</a:t>
            </a:r>
            <a:r>
              <a:rPr lang="da-DK" sz="1800" dirty="0" smtClean="0"/>
              <a:t> stat)</a:t>
            </a:r>
          </a:p>
          <a:p>
            <a:r>
              <a:rPr lang="da-DK" sz="2200" b="1" dirty="0" smtClean="0"/>
              <a:t>Data</a:t>
            </a:r>
            <a:r>
              <a:rPr lang="da-DK" sz="2200" dirty="0" smtClean="0"/>
              <a:t>:</a:t>
            </a:r>
            <a:endParaRPr lang="da-DK" sz="2200" b="1" dirty="0" smtClean="0"/>
          </a:p>
          <a:p>
            <a:pPr lvl="1"/>
            <a:r>
              <a:rPr lang="da-DK" sz="2200" dirty="0" smtClean="0"/>
              <a:t>(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,</a:t>
            </a:r>
            <a:r>
              <a:rPr lang="da-DK" sz="2200" i="1" dirty="0" smtClean="0"/>
              <a:t>y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), (</a:t>
            </a:r>
            <a:r>
              <a:rPr lang="da-DK" sz="2200" i="1" dirty="0" smtClean="0"/>
              <a:t>x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,</a:t>
            </a:r>
            <a:r>
              <a:rPr lang="da-DK" sz="2200" i="1" dirty="0" smtClean="0"/>
              <a:t>y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),…, (</a:t>
            </a:r>
            <a:r>
              <a:rPr lang="da-DK" sz="2200" i="1" dirty="0" err="1" smtClean="0"/>
              <a:t>x</a:t>
            </a:r>
            <a:r>
              <a:rPr lang="da-DK" sz="2200" baseline="-25000" dirty="0" err="1" smtClean="0"/>
              <a:t>n</a:t>
            </a:r>
            <a:r>
              <a:rPr lang="da-DK" sz="2200" dirty="0" err="1" smtClean="0"/>
              <a:t>,</a:t>
            </a:r>
            <a:r>
              <a:rPr lang="da-DK" sz="2200" i="1" dirty="0" err="1" smtClean="0"/>
              <a:t>y</a:t>
            </a:r>
            <a:r>
              <a:rPr lang="da-DK" sz="2200" baseline="-25000" dirty="0" err="1" smtClean="0"/>
              <a:t>n</a:t>
            </a:r>
            <a:r>
              <a:rPr lang="da-DK" sz="2200" dirty="0" smtClean="0"/>
              <a:t>)</a:t>
            </a:r>
          </a:p>
          <a:p>
            <a:pPr lvl="1"/>
            <a:endParaRPr lang="da-DK" sz="1800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653504" y="4813970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0" dirty="0" smtClean="0">
                <a:latin typeface="+mn-lt"/>
              </a:rPr>
              <a:t>x</a:t>
            </a:r>
            <a:endParaRPr lang="en-US" sz="2000" i="0" dirty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345154" y="4928270"/>
            <a:ext cx="31972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972091" y="1353220"/>
            <a:ext cx="3542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0">
                <a:solidFill>
                  <a:schemeClr val="bg2"/>
                </a:solidFill>
                <a:latin typeface="+mn-lt"/>
              </a:rPr>
              <a:t>Y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 flipV="1">
            <a:off x="5332454" y="1713582"/>
            <a:ext cx="14287" cy="38036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712116" y="26883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314396" y="2505943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15091" y="332807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170779" y="28407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7046954" y="249939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931066" y="37836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812004" y="258512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686591" y="28756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6570703" y="31582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54816" y="3142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6213516" y="32185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972216" y="35455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854741" y="38789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738853" y="33518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611853" y="31899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5495966" y="3396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216691" y="4966370"/>
            <a:ext cx="3494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smtClean="0">
                <a:latin typeface="+mn-lt"/>
              </a:rPr>
              <a:t>x</a:t>
            </a:r>
            <a:r>
              <a:rPr lang="en-US" sz="2000" i="1" baseline="-25000" dirty="0" smtClean="0">
                <a:latin typeface="+mn-lt"/>
              </a:rPr>
              <a:t>i</a:t>
            </a:r>
            <a:endParaRPr lang="en-US" sz="2000" i="1" baseline="-25000" dirty="0">
              <a:latin typeface="+mn-lt"/>
            </a:endParaRPr>
          </a:p>
        </p:txBody>
      </p:sp>
      <p:sp>
        <p:nvSpPr>
          <p:cNvPr id="33" name="Rectangle 34"/>
          <p:cNvSpPr>
            <a:spLocks noChangeArrowheads="1"/>
          </p:cNvSpPr>
          <p:nvPr/>
        </p:nvSpPr>
        <p:spPr bwMode="auto">
          <a:xfrm>
            <a:off x="4946691" y="2412082"/>
            <a:ext cx="3494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err="1" smtClean="0">
                <a:latin typeface="+mn-lt"/>
              </a:rPr>
              <a:t>y</a:t>
            </a:r>
            <a:r>
              <a:rPr lang="en-US" sz="2000" i="1" baseline="-25000" dirty="0" err="1" smtClean="0">
                <a:latin typeface="+mn-lt"/>
              </a:rPr>
              <a:t>i</a:t>
            </a:r>
            <a:endParaRPr lang="en-US" sz="2000" i="1" baseline="-25000" dirty="0">
              <a:latin typeface="+mn-lt"/>
            </a:endParaRPr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6372200" y="2564905"/>
            <a:ext cx="0" cy="2376264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6372200" y="494097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46" name="Text Box 52"/>
          <p:cNvSpPr txBox="1">
            <a:spLocks noChangeArrowheads="1"/>
          </p:cNvSpPr>
          <p:nvPr/>
        </p:nvSpPr>
        <p:spPr bwMode="auto">
          <a:xfrm>
            <a:off x="5765841" y="1920587"/>
            <a:ext cx="700833" cy="36933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800" i="0" dirty="0">
                <a:latin typeface="+mn-lt"/>
              </a:rPr>
              <a:t>(</a:t>
            </a:r>
            <a:r>
              <a:rPr lang="da-DK" sz="1800" i="1" dirty="0" err="1">
                <a:latin typeface="+mn-lt"/>
              </a:rPr>
              <a:t>x</a:t>
            </a:r>
            <a:r>
              <a:rPr lang="da-DK" sz="1800" i="1" baseline="-25000" dirty="0" err="1">
                <a:latin typeface="+mn-lt"/>
              </a:rPr>
              <a:t>i</a:t>
            </a:r>
            <a:r>
              <a:rPr lang="da-DK" sz="1800" dirty="0" err="1">
                <a:latin typeface="+mn-lt"/>
              </a:rPr>
              <a:t>,</a:t>
            </a:r>
            <a:r>
              <a:rPr lang="da-DK" sz="1800" i="1" dirty="0" err="1">
                <a:latin typeface="+mn-lt"/>
              </a:rPr>
              <a:t>y</a:t>
            </a:r>
            <a:r>
              <a:rPr lang="da-DK" sz="1800" i="1" baseline="-25000" dirty="0" err="1">
                <a:latin typeface="+mn-lt"/>
              </a:rPr>
              <a:t>i</a:t>
            </a:r>
            <a:r>
              <a:rPr lang="da-DK" sz="1800" i="0" dirty="0">
                <a:latin typeface="+mn-lt"/>
              </a:rPr>
              <a:t>)</a:t>
            </a:r>
          </a:p>
        </p:txBody>
      </p:sp>
      <p:sp>
        <p:nvSpPr>
          <p:cNvPr id="47" name="Line 53"/>
          <p:cNvSpPr>
            <a:spLocks noChangeShapeType="1"/>
          </p:cNvSpPr>
          <p:nvPr/>
        </p:nvSpPr>
        <p:spPr bwMode="auto">
          <a:xfrm>
            <a:off x="6053179" y="2289845"/>
            <a:ext cx="288925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49" name="Line 37"/>
          <p:cNvSpPr>
            <a:spLocks noChangeShapeType="1"/>
          </p:cNvSpPr>
          <p:nvPr/>
        </p:nvSpPr>
        <p:spPr bwMode="auto">
          <a:xfrm flipH="1">
            <a:off x="5333272" y="2564904"/>
            <a:ext cx="1038928" cy="1304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3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Determinationskoefficienten i SPSS</a:t>
            </a:r>
            <a:endParaRPr lang="da-DK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r>
              <a:rPr lang="da-DK" sz="2200" dirty="0" smtClean="0"/>
              <a:t>Som en del af </a:t>
            </a:r>
            <a:r>
              <a:rPr lang="da-DK" sz="2200" dirty="0" err="1" smtClean="0"/>
              <a:t>output’et</a:t>
            </a:r>
            <a:r>
              <a:rPr lang="da-DK" sz="2200" dirty="0" smtClean="0"/>
              <a:t> for lineær regression får man bl.a. følgende kasse: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Determinationskoefficienten er her </a:t>
            </a:r>
            <a:r>
              <a:rPr lang="da-DK" sz="2200" i="1" dirty="0" smtClean="0"/>
              <a:t>r</a:t>
            </a:r>
            <a:r>
              <a:rPr lang="da-DK" sz="2200" baseline="30000" dirty="0" smtClean="0"/>
              <a:t>2</a:t>
            </a:r>
            <a:r>
              <a:rPr lang="da-DK" sz="2200" dirty="0" smtClean="0"/>
              <a:t> = 0.320, dvs. 32% af variationen i mordraten er forklaret </a:t>
            </a:r>
            <a:r>
              <a:rPr lang="da-DK" sz="2200" smtClean="0"/>
              <a:t>af fattigdomsprocenten.</a:t>
            </a:r>
            <a:endParaRPr lang="da-DK" sz="22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76872"/>
            <a:ext cx="5388189" cy="167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051720" y="4077072"/>
            <a:ext cx="3296736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Determinationskoefficienten </a:t>
            </a:r>
            <a:r>
              <a:rPr lang="da-DK" i="1" dirty="0" smtClean="0">
                <a:latin typeface="+mn-lt"/>
              </a:rPr>
              <a:t>r</a:t>
            </a:r>
            <a:r>
              <a:rPr lang="da-DK" i="1" baseline="30000" dirty="0" smtClean="0">
                <a:latin typeface="+mn-lt"/>
              </a:rPr>
              <a:t>2</a:t>
            </a:r>
            <a:endParaRPr lang="da-DK" baseline="30000" dirty="0" smtClean="0">
              <a:latin typeface="+mn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779912" y="3140968"/>
            <a:ext cx="720080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3" name="Straight Connector 12"/>
          <p:cNvCxnSpPr>
            <a:stCxn id="11" idx="0"/>
            <a:endCxn id="12" idx="2"/>
          </p:cNvCxnSpPr>
          <p:nvPr/>
        </p:nvCxnSpPr>
        <p:spPr>
          <a:xfrm rot="5400000" flipH="1" flipV="1">
            <a:off x="3631988" y="3569108"/>
            <a:ext cx="576064" cy="4398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30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Determinationskoefficienten i SPSS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/>
          <a:lstStyle/>
          <a:p>
            <a:r>
              <a:rPr lang="da-DK" sz="2200" dirty="0" smtClean="0"/>
              <a:t>Graphs </a:t>
            </a:r>
            <a:r>
              <a:rPr lang="da-DK" sz="2200" dirty="0" smtClean="0">
                <a:latin typeface="Arial"/>
                <a:cs typeface="Arial"/>
              </a:rPr>
              <a:t>→ </a:t>
            </a:r>
            <a:r>
              <a:rPr lang="da-DK" sz="2200" dirty="0" err="1" smtClean="0">
                <a:latin typeface="Arial"/>
                <a:cs typeface="Arial"/>
              </a:rPr>
              <a:t>Chart</a:t>
            </a:r>
            <a:r>
              <a:rPr lang="da-DK" sz="2200" dirty="0" smtClean="0">
                <a:latin typeface="Arial"/>
                <a:cs typeface="Arial"/>
              </a:rPr>
              <a:t> </a:t>
            </a:r>
            <a:r>
              <a:rPr lang="da-DK" sz="2200" dirty="0" err="1" smtClean="0">
                <a:latin typeface="Arial"/>
                <a:cs typeface="Arial"/>
              </a:rPr>
              <a:t>builder</a:t>
            </a:r>
            <a:r>
              <a:rPr lang="da-DK" sz="2200" dirty="0" smtClean="0">
                <a:latin typeface="Arial"/>
                <a:cs typeface="Arial"/>
              </a:rPr>
              <a:t> → </a:t>
            </a:r>
            <a:r>
              <a:rPr lang="da-DK" sz="2200" dirty="0" err="1" smtClean="0">
                <a:latin typeface="Arial"/>
                <a:cs typeface="Arial"/>
              </a:rPr>
              <a:t>Scatter/Dot</a:t>
            </a:r>
            <a:r>
              <a:rPr lang="da-DK" sz="2200" dirty="0">
                <a:cs typeface="Arial"/>
              </a:rPr>
              <a:t> → </a:t>
            </a:r>
            <a:r>
              <a:rPr lang="da-DK" sz="2200" dirty="0" smtClean="0">
                <a:cs typeface="Arial"/>
              </a:rPr>
              <a:t>Simple </a:t>
            </a:r>
            <a:r>
              <a:rPr lang="da-DK" sz="2200" dirty="0" err="1" smtClean="0">
                <a:cs typeface="Arial"/>
              </a:rPr>
              <a:t>Scatter</a:t>
            </a:r>
            <a:endParaRPr lang="da-DK" sz="2200" dirty="0" smtClean="0">
              <a:latin typeface="Arial"/>
              <a:cs typeface="Arial"/>
            </a:endParaRPr>
          </a:p>
          <a:p>
            <a:endParaRPr lang="da-DK" sz="2200" dirty="0">
              <a:latin typeface="Arial"/>
              <a:cs typeface="Arial"/>
            </a:endParaRPr>
          </a:p>
          <a:p>
            <a:endParaRPr lang="da-DK" sz="2200" dirty="0" smtClean="0">
              <a:latin typeface="Arial"/>
              <a:cs typeface="Arial"/>
            </a:endParaRPr>
          </a:p>
          <a:p>
            <a:endParaRPr lang="da-DK" sz="2200" dirty="0">
              <a:latin typeface="Arial"/>
              <a:cs typeface="Arial"/>
            </a:endParaRPr>
          </a:p>
          <a:p>
            <a:endParaRPr lang="da-DK" sz="2200" dirty="0" smtClean="0">
              <a:latin typeface="Arial"/>
              <a:cs typeface="Arial"/>
            </a:endParaRPr>
          </a:p>
          <a:p>
            <a:endParaRPr lang="da-DK" sz="2200" dirty="0">
              <a:latin typeface="Arial"/>
              <a:cs typeface="Arial"/>
            </a:endParaRPr>
          </a:p>
          <a:p>
            <a:endParaRPr lang="da-DK" sz="2200" dirty="0" smtClean="0">
              <a:latin typeface="Arial"/>
              <a:cs typeface="Arial"/>
            </a:endParaRPr>
          </a:p>
          <a:p>
            <a:endParaRPr lang="da-DK" sz="2200" dirty="0">
              <a:latin typeface="Arial"/>
              <a:cs typeface="Arial"/>
            </a:endParaRPr>
          </a:p>
          <a:p>
            <a:endParaRPr lang="da-DK" sz="2200" dirty="0" smtClean="0">
              <a:latin typeface="Arial"/>
              <a:cs typeface="Arial"/>
            </a:endParaRPr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00808"/>
            <a:ext cx="5472608" cy="4385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6012160" y="1628800"/>
            <a:ext cx="1224136" cy="36004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TextBox 9"/>
          <p:cNvSpPr txBox="1"/>
          <p:nvPr/>
        </p:nvSpPr>
        <p:spPr>
          <a:xfrm>
            <a:off x="7092280" y="2348880"/>
            <a:ext cx="34657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r</a:t>
            </a:r>
            <a:r>
              <a:rPr lang="da-DK" baseline="30000" dirty="0" smtClean="0">
                <a:latin typeface="+mn-lt"/>
              </a:rPr>
              <a:t>2</a:t>
            </a:r>
            <a:endParaRPr lang="da-DK" i="1" dirty="0" smtClean="0">
              <a:latin typeface="+mn-lt"/>
            </a:endParaRPr>
          </a:p>
        </p:txBody>
      </p:sp>
      <p:cxnSp>
        <p:nvCxnSpPr>
          <p:cNvPr id="12" name="Straight Connector 11"/>
          <p:cNvCxnSpPr>
            <a:stCxn id="10" idx="1"/>
            <a:endCxn id="9" idx="2"/>
          </p:cNvCxnSpPr>
          <p:nvPr/>
        </p:nvCxnSpPr>
        <p:spPr>
          <a:xfrm rot="10800000">
            <a:off x="6624228" y="1988840"/>
            <a:ext cx="468052" cy="5447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31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Forventet respons: En ret linje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4834880" cy="5328592"/>
          </a:xfrm>
        </p:spPr>
        <p:txBody>
          <a:bodyPr/>
          <a:lstStyle/>
          <a:p>
            <a:r>
              <a:rPr lang="da-DK" sz="2200" dirty="0" smtClean="0"/>
              <a:t>Den rette linje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dirty="0" smtClean="0"/>
              <a:t>beskriver den forventede (dvs. middel) respons:</a:t>
            </a:r>
          </a:p>
          <a:p>
            <a:pPr algn="ctr">
              <a:buNone/>
            </a:pPr>
            <a:r>
              <a:rPr lang="da-DK" sz="2200" i="0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0" dirty="0" smtClean="0">
                <a:latin typeface="Times New Roman" pitchFamily="18" charset="0"/>
                <a:cs typeface="Times New Roman" pitchFamily="18" charset="0"/>
              </a:rPr>
              <a:t>]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2200" dirty="0" smtClean="0"/>
          </a:p>
          <a:p>
            <a:r>
              <a:rPr lang="da-DK" sz="2200" b="1" dirty="0" smtClean="0"/>
              <a:t>Eksempel</a:t>
            </a:r>
            <a:r>
              <a:rPr lang="da-DK" sz="2200" dirty="0" smtClean="0"/>
              <a:t>:</a:t>
            </a:r>
          </a:p>
          <a:p>
            <a:pPr algn="ctr">
              <a:buNone/>
            </a:pPr>
            <a:r>
              <a:rPr lang="da-DK" sz="2200" i="0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0" dirty="0" smtClean="0">
                <a:latin typeface="Times New Roman" pitchFamily="18" charset="0"/>
                <a:cs typeface="Times New Roman" pitchFamily="18" charset="0"/>
              </a:rPr>
              <a:t>] = 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210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25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2200" dirty="0" smtClean="0"/>
          </a:p>
          <a:p>
            <a:r>
              <a:rPr lang="da-DK" sz="2200" b="1" dirty="0" smtClean="0"/>
              <a:t>Fortolkning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Antag </a:t>
            </a:r>
            <a:r>
              <a:rPr lang="da-DK" sz="2200" i="1" dirty="0" smtClean="0"/>
              <a:t>x = </a:t>
            </a:r>
            <a:r>
              <a:rPr lang="da-DK" sz="2200" dirty="0" smtClean="0"/>
              <a:t>4</a:t>
            </a:r>
            <a:r>
              <a:rPr lang="da-DK" sz="2200" i="1" dirty="0" smtClean="0"/>
              <a:t> </a:t>
            </a:r>
            <a:r>
              <a:rPr lang="da-DK" sz="2200" dirty="0" smtClean="0"/>
              <a:t>(</a:t>
            </a:r>
            <a:r>
              <a:rPr lang="da-DK" sz="2200" dirty="0" err="1" smtClean="0"/>
              <a:t>poverty</a:t>
            </a:r>
            <a:r>
              <a:rPr lang="da-DK" sz="2200" dirty="0" smtClean="0"/>
              <a:t> rate), så er den </a:t>
            </a:r>
            <a:r>
              <a:rPr lang="da-DK" sz="2200" i="1" dirty="0" smtClean="0"/>
              <a:t>forventede y (</a:t>
            </a:r>
            <a:r>
              <a:rPr lang="da-DK" sz="2200" dirty="0" err="1" smtClean="0"/>
              <a:t>murder</a:t>
            </a:r>
            <a:r>
              <a:rPr lang="da-DK" sz="2200" dirty="0" smtClean="0"/>
              <a:t> rate) 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210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25</a:t>
            </a:r>
            <a:r>
              <a:rPr lang="da-DK" sz="2200" dirty="0" smtClean="0">
                <a:latin typeface="Times New Roman"/>
                <a:cs typeface="Times New Roman"/>
              </a:rPr>
              <a:t>·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4 = 310</a:t>
            </a:r>
          </a:p>
          <a:p>
            <a:pPr lvl="1"/>
            <a:r>
              <a:rPr lang="da-DK" sz="2200" dirty="0" smtClean="0">
                <a:cs typeface="Times New Roman" pitchFamily="18" charset="0"/>
              </a:rPr>
              <a:t>Hvis </a:t>
            </a:r>
            <a:r>
              <a:rPr lang="da-DK" sz="2200" i="1" dirty="0" smtClean="0">
                <a:cs typeface="Times New Roman" pitchFamily="18" charset="0"/>
              </a:rPr>
              <a:t>x</a:t>
            </a:r>
            <a:r>
              <a:rPr lang="da-DK" sz="2200" dirty="0" smtClean="0">
                <a:cs typeface="Times New Roman" pitchFamily="18" charset="0"/>
              </a:rPr>
              <a:t> øges med 1, så øges den </a:t>
            </a:r>
            <a:r>
              <a:rPr lang="da-DK" sz="2200" i="1" dirty="0" smtClean="0">
                <a:cs typeface="Times New Roman" pitchFamily="18" charset="0"/>
              </a:rPr>
              <a:t>forventede</a:t>
            </a:r>
            <a:r>
              <a:rPr lang="da-DK" sz="2200" dirty="0" smtClean="0">
                <a:cs typeface="Times New Roman" pitchFamily="18" charset="0"/>
              </a:rPr>
              <a:t> værdi af </a:t>
            </a:r>
            <a:r>
              <a:rPr lang="da-DK" sz="2200" i="1" dirty="0" smtClean="0">
                <a:cs typeface="Times New Roman" pitchFamily="18" charset="0"/>
              </a:rPr>
              <a:t> y </a:t>
            </a:r>
            <a:r>
              <a:rPr lang="da-DK" sz="2200" dirty="0" smtClean="0">
                <a:cs typeface="Times New Roman" pitchFamily="18" charset="0"/>
              </a:rPr>
              <a:t>med 25.</a:t>
            </a:r>
          </a:p>
          <a:p>
            <a:pPr lvl="1"/>
            <a:r>
              <a:rPr lang="da-DK" sz="2200" dirty="0" smtClean="0">
                <a:cs typeface="Times New Roman" pitchFamily="18" charset="0"/>
              </a:rPr>
              <a:t> </a:t>
            </a:r>
            <a:endParaRPr lang="da-DK" sz="2200" dirty="0" smtClean="0"/>
          </a:p>
          <a:p>
            <a:endParaRPr lang="da-DK" sz="22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653504" y="4813970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0" dirty="0" smtClean="0">
                <a:latin typeface="+mn-lt"/>
              </a:rPr>
              <a:t>x</a:t>
            </a:r>
            <a:endParaRPr lang="en-US" sz="2000" i="0" dirty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345154" y="4928270"/>
            <a:ext cx="31972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92080" y="1412776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>
                <a:latin typeface="+mn-lt"/>
              </a:rPr>
              <a:t>y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 flipV="1">
            <a:off x="5332454" y="1713582"/>
            <a:ext cx="14287" cy="38036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712116" y="26883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314396" y="2505943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15091" y="332807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170779" y="28407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046954" y="249939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931066" y="37836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812004" y="258512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686591" y="28756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570703" y="31582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454816" y="3142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213516" y="32185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5972216" y="35455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5854741" y="38789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738853" y="33518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611853" y="31899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495966" y="3396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>
            <a:off x="6350000" y="3429000"/>
            <a:ext cx="669925" cy="0"/>
          </a:xfrm>
          <a:prstGeom prst="line">
            <a:avLst/>
          </a:prstGeom>
          <a:noFill/>
          <a:ln w="25400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2" name="Text Box 40"/>
          <p:cNvSpPr txBox="1">
            <a:spLocks noChangeArrowheads="1"/>
          </p:cNvSpPr>
          <p:nvPr/>
        </p:nvSpPr>
        <p:spPr bwMode="auto">
          <a:xfrm>
            <a:off x="7235825" y="2997200"/>
            <a:ext cx="4222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 dirty="0" smtClean="0">
                <a:cs typeface="Times New Roman" pitchFamily="18" charset="0"/>
              </a:rPr>
              <a:t>b</a:t>
            </a:r>
            <a:endParaRPr lang="el-GR" sz="2000" dirty="0">
              <a:latin typeface="+mn-lt"/>
              <a:cs typeface="Arial" charset="0"/>
            </a:endParaRPr>
          </a:p>
        </p:txBody>
      </p:sp>
      <p:sp>
        <p:nvSpPr>
          <p:cNvPr id="33" name="Text Box 44"/>
          <p:cNvSpPr txBox="1">
            <a:spLocks noChangeArrowheads="1"/>
          </p:cNvSpPr>
          <p:nvPr/>
        </p:nvSpPr>
        <p:spPr bwMode="auto">
          <a:xfrm>
            <a:off x="7020272" y="1943100"/>
            <a:ext cx="1800199" cy="400110"/>
          </a:xfrm>
          <a:prstGeom prst="rect">
            <a:avLst/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2000" i="0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da-DK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000" i="0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da-DK" sz="2000" i="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000" i="1" dirty="0" smtClean="0">
                <a:cs typeface="Times New Roman" pitchFamily="18" charset="0"/>
              </a:rPr>
              <a:t>a</a:t>
            </a:r>
            <a:r>
              <a:rPr lang="da-DK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000" i="1" dirty="0" err="1" smtClean="0">
                <a:cs typeface="Times New Roman" pitchFamily="18" charset="0"/>
              </a:rPr>
              <a:t>b</a:t>
            </a:r>
            <a:r>
              <a:rPr lang="da-DK" sz="20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AutoShape 50"/>
          <p:cNvSpPr>
            <a:spLocks/>
          </p:cNvSpPr>
          <p:nvPr/>
        </p:nvSpPr>
        <p:spPr bwMode="auto">
          <a:xfrm flipH="1">
            <a:off x="7019925" y="3033713"/>
            <a:ext cx="215900" cy="388937"/>
          </a:xfrm>
          <a:prstGeom prst="leftBrace">
            <a:avLst>
              <a:gd name="adj1" fmla="val 1501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5" name="AutoShape 51"/>
          <p:cNvSpPr>
            <a:spLocks/>
          </p:cNvSpPr>
          <p:nvPr/>
        </p:nvSpPr>
        <p:spPr bwMode="auto">
          <a:xfrm rot="5400000" flipH="1">
            <a:off x="6588125" y="3213100"/>
            <a:ext cx="215900" cy="647700"/>
          </a:xfrm>
          <a:prstGeom prst="lef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6" name="Line 27"/>
          <p:cNvSpPr>
            <a:spLocks noChangeShapeType="1"/>
          </p:cNvSpPr>
          <p:nvPr/>
        </p:nvSpPr>
        <p:spPr bwMode="auto">
          <a:xfrm flipV="1">
            <a:off x="5095875" y="2349500"/>
            <a:ext cx="3005138" cy="18653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7" name="Line 30"/>
          <p:cNvSpPr>
            <a:spLocks noChangeShapeType="1"/>
          </p:cNvSpPr>
          <p:nvPr/>
        </p:nvSpPr>
        <p:spPr bwMode="auto">
          <a:xfrm>
            <a:off x="7019925" y="3028950"/>
            <a:ext cx="0" cy="396875"/>
          </a:xfrm>
          <a:prstGeom prst="line">
            <a:avLst/>
          </a:prstGeom>
          <a:noFill/>
          <a:ln w="25400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8" name="Text Box 40"/>
          <p:cNvSpPr txBox="1">
            <a:spLocks noChangeArrowheads="1"/>
          </p:cNvSpPr>
          <p:nvPr/>
        </p:nvSpPr>
        <p:spPr bwMode="auto">
          <a:xfrm>
            <a:off x="5013821" y="4221088"/>
            <a:ext cx="4222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 dirty="0">
                <a:cs typeface="Times New Roman" pitchFamily="18" charset="0"/>
              </a:rPr>
              <a:t>a</a:t>
            </a:r>
            <a:endParaRPr lang="el-GR" sz="2000" dirty="0">
              <a:latin typeface="+mn-lt"/>
              <a:cs typeface="Arial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H="1" flipV="1">
            <a:off x="4932040" y="4509120"/>
            <a:ext cx="864096" cy="15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115616" y="5589240"/>
            <a:ext cx="65277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200" dirty="0" smtClean="0">
                <a:latin typeface="+mn-lt"/>
              </a:rPr>
              <a:t>Hvis </a:t>
            </a:r>
            <a:r>
              <a:rPr lang="da-DK" sz="2200" i="1" dirty="0" smtClean="0">
                <a:latin typeface="+mn-lt"/>
              </a:rPr>
              <a:t>x </a:t>
            </a:r>
            <a:r>
              <a:rPr lang="da-DK" sz="2200" dirty="0" smtClean="0">
                <a:latin typeface="+mn-lt"/>
              </a:rPr>
              <a:t>= 0</a:t>
            </a:r>
            <a:r>
              <a:rPr lang="da-DK" sz="2200" dirty="0" smtClean="0">
                <a:latin typeface="+mn-lt"/>
                <a:cs typeface="Times New Roman" pitchFamily="18" charset="0"/>
              </a:rPr>
              <a:t> , så er den forventede værdi af </a:t>
            </a:r>
            <a:r>
              <a:rPr lang="da-DK" sz="2200" i="1" dirty="0" smtClean="0">
                <a:latin typeface="+mn-lt"/>
                <a:cs typeface="Times New Roman" pitchFamily="18" charset="0"/>
              </a:rPr>
              <a:t>y</a:t>
            </a:r>
            <a:r>
              <a:rPr lang="da-DK" sz="2200" dirty="0" smtClean="0">
                <a:latin typeface="+mn-lt"/>
                <a:cs typeface="Times New Roman" pitchFamily="18" charset="0"/>
              </a:rPr>
              <a:t> = 210.</a:t>
            </a:r>
            <a:r>
              <a:rPr lang="da-DK" sz="2200" dirty="0" smtClean="0">
                <a:latin typeface="+mn-lt"/>
              </a:rPr>
              <a:t> </a:t>
            </a:r>
            <a:endParaRPr lang="da-DK" sz="2200" i="1" dirty="0" smtClean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3528" y="1916832"/>
            <a:ext cx="963725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sz="1000" dirty="0" smtClean="0">
                <a:latin typeface="+mn-lt"/>
              </a:rPr>
              <a:t>UK: </a:t>
            </a:r>
            <a:r>
              <a:rPr lang="da-DK" sz="1000" i="1" dirty="0" err="1" smtClean="0">
                <a:latin typeface="+mn-lt"/>
              </a:rPr>
              <a:t>Expected</a:t>
            </a:r>
            <a:endParaRPr lang="da-DK" sz="1000" dirty="0" smtClean="0">
              <a:latin typeface="+mn-lt"/>
            </a:endParaRPr>
          </a:p>
        </p:txBody>
      </p:sp>
      <p:cxnSp>
        <p:nvCxnSpPr>
          <p:cNvPr id="44" name="Straight Arrow Connector 43"/>
          <p:cNvCxnSpPr>
            <a:stCxn id="42" idx="3"/>
          </p:cNvCxnSpPr>
          <p:nvPr/>
        </p:nvCxnSpPr>
        <p:spPr>
          <a:xfrm>
            <a:off x="1287253" y="2039943"/>
            <a:ext cx="332419" cy="224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6516216" y="3573016"/>
            <a:ext cx="4222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 dirty="0" smtClean="0">
                <a:cs typeface="Times New Roman" pitchFamily="18" charset="0"/>
              </a:rPr>
              <a:t>1</a:t>
            </a:r>
            <a:endParaRPr lang="el-GR" sz="2000" dirty="0">
              <a:latin typeface="+mn-lt"/>
              <a:cs typeface="Arial" charset="0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4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Fejlleddet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530725"/>
          </a:xfrm>
        </p:spPr>
        <p:txBody>
          <a:bodyPr/>
          <a:lstStyle/>
          <a:p>
            <a:r>
              <a:rPr lang="da-DK" sz="2200" dirty="0" smtClean="0"/>
              <a:t>De enkelte datapunkter </a:t>
            </a:r>
            <a:r>
              <a:rPr lang="da-DK" sz="2200" dirty="0" smtClean="0"/>
              <a:t>(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,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dirty="0" smtClean="0"/>
              <a:t>) </a:t>
            </a:r>
            <a:r>
              <a:rPr lang="da-DK" sz="2200" dirty="0" smtClean="0"/>
              <a:t>ligger </a:t>
            </a:r>
            <a:r>
              <a:rPr lang="da-DK" sz="2200" i="1" dirty="0" smtClean="0"/>
              <a:t>ikke</a:t>
            </a:r>
            <a:r>
              <a:rPr lang="da-DK" sz="2200" dirty="0" smtClean="0"/>
              <a:t> præcist på regressionslinjen.</a:t>
            </a:r>
          </a:p>
          <a:p>
            <a:r>
              <a:rPr lang="da-DK" sz="2200" dirty="0" smtClean="0"/>
              <a:t>Afvigelsen mellem punkt og linjen betegnes </a:t>
            </a:r>
            <a:r>
              <a:rPr lang="da-DK" sz="2200" i="1" dirty="0" smtClean="0"/>
              <a:t>fejlleddet</a:t>
            </a:r>
            <a:r>
              <a:rPr lang="da-DK" sz="2200" dirty="0" smtClean="0"/>
              <a:t> </a:t>
            </a:r>
            <a:r>
              <a:rPr lang="da-DK" sz="2200" i="1" dirty="0" err="1" smtClean="0">
                <a:latin typeface="Symbol" pitchFamily="18" charset="2"/>
              </a:rPr>
              <a:t>e</a:t>
            </a:r>
            <a:r>
              <a:rPr lang="da-DK" sz="2200" i="1" baseline="-25000" dirty="0" err="1" smtClean="0"/>
              <a:t>i</a:t>
            </a:r>
            <a:r>
              <a:rPr lang="da-DK" sz="2200" dirty="0" smtClean="0"/>
              <a:t>.</a:t>
            </a:r>
          </a:p>
          <a:p>
            <a:endParaRPr lang="da-DK" sz="2200" dirty="0" smtClean="0"/>
          </a:p>
          <a:p>
            <a:r>
              <a:rPr lang="da-DK" sz="2200" b="1" dirty="0" smtClean="0"/>
              <a:t>Regressionsmodel</a:t>
            </a:r>
            <a:r>
              <a:rPr lang="da-DK" sz="2200" dirty="0" smtClean="0"/>
              <a:t>:</a:t>
            </a:r>
          </a:p>
          <a:p>
            <a:pPr algn="ctr">
              <a:buNone/>
            </a:pP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i="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da-DK" sz="2200" dirty="0" smtClean="0"/>
          </a:p>
          <a:p>
            <a:endParaRPr lang="da-DK" sz="2200" dirty="0" smtClean="0"/>
          </a:p>
          <a:p>
            <a:r>
              <a:rPr lang="da-DK" sz="2200" b="1" dirty="0" smtClean="0"/>
              <a:t>Bemærk:</a:t>
            </a:r>
            <a:r>
              <a:rPr lang="da-DK" sz="2200" dirty="0" smtClean="0"/>
              <a:t> </a:t>
            </a:r>
            <a:r>
              <a:rPr lang="da-DK" sz="2200" i="1" dirty="0" smtClean="0"/>
              <a:t>n</a:t>
            </a:r>
            <a:r>
              <a:rPr lang="da-DK" sz="2200" dirty="0" smtClean="0"/>
              <a:t> </a:t>
            </a:r>
            <a:r>
              <a:rPr lang="da-DK" sz="2200" dirty="0" err="1" smtClean="0"/>
              <a:t>fejlled</a:t>
            </a:r>
            <a:r>
              <a:rPr lang="da-DK" sz="2200" dirty="0" smtClean="0"/>
              <a:t> </a:t>
            </a:r>
            <a:r>
              <a:rPr lang="da-DK" sz="2200" dirty="0" smtClean="0">
                <a:latin typeface="Symbol" pitchFamily="18" charset="2"/>
              </a:rPr>
              <a:t>e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  <a:r>
              <a:rPr lang="da-DK" sz="2200" dirty="0" smtClean="0">
                <a:latin typeface="Symbol" pitchFamily="18" charset="2"/>
              </a:rPr>
              <a:t>, e</a:t>
            </a:r>
            <a:r>
              <a:rPr lang="da-DK" sz="2200" baseline="-25000" dirty="0" smtClean="0">
                <a:latin typeface="Symbol" pitchFamily="18" charset="2"/>
              </a:rPr>
              <a:t>2</a:t>
            </a:r>
            <a:r>
              <a:rPr lang="da-DK" sz="2200" dirty="0" smtClean="0">
                <a:latin typeface="Symbol" pitchFamily="18" charset="2"/>
              </a:rPr>
              <a:t>, ..., e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200" dirty="0" smtClean="0"/>
              <a:t>. </a:t>
            </a:r>
          </a:p>
          <a:p>
            <a:r>
              <a:rPr lang="da-DK" sz="2200" dirty="0"/>
              <a:t> </a:t>
            </a:r>
            <a:endParaRPr lang="da-DK" sz="2200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653504" y="4813970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0" dirty="0" smtClean="0">
                <a:latin typeface="+mn-lt"/>
              </a:rPr>
              <a:t>x</a:t>
            </a:r>
            <a:endParaRPr lang="en-US" sz="2000" i="0" dirty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345154" y="4928270"/>
            <a:ext cx="31972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92080" y="1412776"/>
            <a:ext cx="31098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>
                <a:latin typeface="+mn-lt"/>
              </a:rPr>
              <a:t>y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 flipV="1">
            <a:off x="5332454" y="1713582"/>
            <a:ext cx="14287" cy="38036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712116" y="26883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314396" y="2505943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15091" y="332807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170779" y="28407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046954" y="2499395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931066" y="37836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812004" y="2585120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686591" y="28756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570703" y="315820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454816" y="3142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213516" y="32185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5972216" y="35455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5854741" y="38789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738853" y="335188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611853" y="3189957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495966" y="3396332"/>
            <a:ext cx="72000" cy="720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5095875" y="2349500"/>
            <a:ext cx="3005138" cy="18653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6216691" y="4966370"/>
            <a:ext cx="3494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smtClean="0">
                <a:latin typeface="+mn-lt"/>
              </a:rPr>
              <a:t>x</a:t>
            </a:r>
            <a:r>
              <a:rPr lang="en-US" sz="2000" i="1" baseline="-25000" dirty="0" smtClean="0">
                <a:latin typeface="+mn-lt"/>
              </a:rPr>
              <a:t>i</a:t>
            </a:r>
            <a:endParaRPr lang="en-US" sz="2000" i="1" baseline="-25000" dirty="0">
              <a:latin typeface="+mn-lt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946691" y="2412082"/>
            <a:ext cx="3494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err="1" smtClean="0">
                <a:latin typeface="+mn-lt"/>
              </a:rPr>
              <a:t>y</a:t>
            </a:r>
            <a:r>
              <a:rPr lang="en-US" sz="2000" i="1" baseline="-25000" dirty="0" err="1" smtClean="0">
                <a:latin typeface="+mn-lt"/>
              </a:rPr>
              <a:t>i</a:t>
            </a:r>
            <a:endParaRPr lang="en-US" sz="2000" i="1" baseline="-25000" dirty="0">
              <a:latin typeface="+mn-lt"/>
            </a:endParaRPr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6372200" y="2564905"/>
            <a:ext cx="0" cy="2376264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6372200" y="494097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5765841" y="1920587"/>
            <a:ext cx="700833" cy="36933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800" i="0" dirty="0">
                <a:latin typeface="+mn-lt"/>
              </a:rPr>
              <a:t>(</a:t>
            </a:r>
            <a:r>
              <a:rPr lang="da-DK" sz="1800" i="1" dirty="0" err="1">
                <a:latin typeface="+mn-lt"/>
              </a:rPr>
              <a:t>x</a:t>
            </a:r>
            <a:r>
              <a:rPr lang="da-DK" sz="1800" i="1" baseline="-25000" dirty="0" err="1">
                <a:latin typeface="+mn-lt"/>
              </a:rPr>
              <a:t>i</a:t>
            </a:r>
            <a:r>
              <a:rPr lang="da-DK" sz="1800" dirty="0" err="1">
                <a:latin typeface="+mn-lt"/>
              </a:rPr>
              <a:t>,</a:t>
            </a:r>
            <a:r>
              <a:rPr lang="da-DK" sz="1800" i="1" dirty="0" err="1">
                <a:latin typeface="+mn-lt"/>
              </a:rPr>
              <a:t>y</a:t>
            </a:r>
            <a:r>
              <a:rPr lang="da-DK" sz="1800" i="1" baseline="-25000" dirty="0" err="1">
                <a:latin typeface="+mn-lt"/>
              </a:rPr>
              <a:t>i</a:t>
            </a:r>
            <a:r>
              <a:rPr lang="da-DK" sz="1800" i="0" dirty="0">
                <a:latin typeface="+mn-lt"/>
              </a:rPr>
              <a:t>)</a:t>
            </a:r>
          </a:p>
        </p:txBody>
      </p:sp>
      <p:sp>
        <p:nvSpPr>
          <p:cNvPr id="39" name="Line 53"/>
          <p:cNvSpPr>
            <a:spLocks noChangeShapeType="1"/>
          </p:cNvSpPr>
          <p:nvPr/>
        </p:nvSpPr>
        <p:spPr bwMode="auto">
          <a:xfrm>
            <a:off x="6053179" y="2289845"/>
            <a:ext cx="288925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40" name="Line 37"/>
          <p:cNvSpPr>
            <a:spLocks noChangeShapeType="1"/>
          </p:cNvSpPr>
          <p:nvPr/>
        </p:nvSpPr>
        <p:spPr bwMode="auto">
          <a:xfrm flipH="1">
            <a:off x="5333272" y="2551857"/>
            <a:ext cx="1038928" cy="1304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cxnSp>
        <p:nvCxnSpPr>
          <p:cNvPr id="41" name="Straight Arrow Connector 40"/>
          <p:cNvCxnSpPr>
            <a:endCxn id="40" idx="0"/>
          </p:cNvCxnSpPr>
          <p:nvPr/>
        </p:nvCxnSpPr>
        <p:spPr>
          <a:xfrm rot="5400000" flipH="1" flipV="1">
            <a:off x="5969633" y="2954425"/>
            <a:ext cx="805135" cy="1588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012160" y="2708920"/>
            <a:ext cx="33342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 err="1" smtClean="0"/>
              <a:t>e</a:t>
            </a:r>
            <a:r>
              <a:rPr lang="en-US" sz="2000" i="1" baseline="-25000" dirty="0" err="1" smtClean="0">
                <a:latin typeface="+mn-lt"/>
              </a:rPr>
              <a:t>i</a:t>
            </a:r>
            <a:endParaRPr lang="en-US" sz="2000" i="1" baseline="-25000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27584" y="5445224"/>
            <a:ext cx="58208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200" dirty="0" smtClean="0">
                <a:latin typeface="+mn-lt"/>
              </a:rPr>
              <a:t>Flere detaljer og antagelser på næste slide…</a:t>
            </a:r>
            <a:endParaRPr lang="da-DK" sz="2200" baseline="-25000" dirty="0" smtClean="0">
              <a:latin typeface="+mn-lt"/>
              <a:cs typeface="Times New Roman" pitchFamily="18" charset="0"/>
            </a:endParaRPr>
          </a:p>
          <a:p>
            <a:endParaRPr lang="da-DK" dirty="0" smtClean="0">
              <a:latin typeface="+mn-lt"/>
            </a:endParaRPr>
          </a:p>
        </p:txBody>
      </p:sp>
      <p:sp>
        <p:nvSpPr>
          <p:cNvPr id="42" name="Text Box 44"/>
          <p:cNvSpPr txBox="1">
            <a:spLocks noChangeArrowheads="1"/>
          </p:cNvSpPr>
          <p:nvPr/>
        </p:nvSpPr>
        <p:spPr bwMode="auto">
          <a:xfrm>
            <a:off x="7812360" y="1988840"/>
            <a:ext cx="9361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2000" i="1" dirty="0" smtClean="0">
                <a:cs typeface="Times New Roman" pitchFamily="18" charset="0"/>
              </a:rPr>
              <a:t>a</a:t>
            </a:r>
            <a:r>
              <a:rPr lang="da-DK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000" i="1" dirty="0" err="1" smtClean="0">
                <a:cs typeface="Times New Roman" pitchFamily="18" charset="0"/>
              </a:rPr>
              <a:t>b</a:t>
            </a:r>
            <a:r>
              <a:rPr lang="da-DK" sz="20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5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70"/>
          <p:cNvSpPr>
            <a:spLocks noChangeArrowheads="1"/>
          </p:cNvSpPr>
          <p:nvPr/>
        </p:nvSpPr>
        <p:spPr bwMode="auto">
          <a:xfrm>
            <a:off x="900113" y="1052513"/>
            <a:ext cx="4752007" cy="64829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Simpel lineær regressionsmodel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1050975" y="1125538"/>
          <a:ext cx="4529137" cy="503237"/>
        </p:xfrm>
        <a:graphic>
          <a:graphicData uri="http://schemas.openxmlformats.org/presentationml/2006/ole">
            <p:oleObj spid="_x0000_s96258" name="Ligning" r:id="rId4" imgW="2171520" imgH="241200" progId="Equation.3">
              <p:embed/>
            </p:oleObj>
          </a:graphicData>
        </a:graphic>
      </p:graphicFrame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755328" y="1989138"/>
            <a:ext cx="741707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200" b="1" dirty="0" smtClean="0">
                <a:solidFill>
                  <a:srgbClr val="081D58"/>
                </a:solidFill>
                <a:latin typeface="+mn-lt"/>
                <a:cs typeface="Times New Roman" pitchFamily="18" charset="0"/>
              </a:rPr>
              <a:t> y</a:t>
            </a:r>
            <a:r>
              <a:rPr lang="en-US" sz="2200" i="0" dirty="0">
                <a:solidFill>
                  <a:srgbClr val="081D58"/>
                </a:solidFill>
                <a:latin typeface="+mn-lt"/>
              </a:rPr>
              <a:t>	- den </a:t>
            </a:r>
            <a:r>
              <a:rPr lang="en-US" sz="2200" b="1" i="0" dirty="0" err="1">
                <a:solidFill>
                  <a:srgbClr val="081D58"/>
                </a:solidFill>
                <a:latin typeface="+mn-lt"/>
              </a:rPr>
              <a:t>afhængige</a:t>
            </a:r>
            <a:r>
              <a:rPr lang="en-US" sz="2200" b="1" i="0" dirty="0">
                <a:solidFill>
                  <a:srgbClr val="081D58"/>
                </a:solidFill>
                <a:latin typeface="+mn-lt"/>
              </a:rPr>
              <a:t> </a:t>
            </a:r>
            <a:r>
              <a:rPr lang="en-US" sz="2200" i="0" dirty="0" err="1">
                <a:solidFill>
                  <a:srgbClr val="081D58"/>
                </a:solidFill>
                <a:latin typeface="+mn-lt"/>
              </a:rPr>
              <a:t>variabel</a:t>
            </a:r>
            <a:r>
              <a:rPr lang="en-US" sz="2200" i="0" dirty="0">
                <a:solidFill>
                  <a:srgbClr val="081D58"/>
                </a:solidFill>
                <a:latin typeface="+mn-lt"/>
              </a:rPr>
              <a:t>.</a:t>
            </a:r>
          </a:p>
          <a:p>
            <a:pPr>
              <a:buFontTx/>
              <a:buChar char="•"/>
            </a:pPr>
            <a:r>
              <a:rPr lang="en-US" sz="2200" b="1" dirty="0" smtClean="0">
                <a:solidFill>
                  <a:srgbClr val="081D58"/>
                </a:solidFill>
                <a:latin typeface="+mn-lt"/>
                <a:cs typeface="Times New Roman" pitchFamily="18" charset="0"/>
              </a:rPr>
              <a:t> x</a:t>
            </a:r>
            <a:r>
              <a:rPr lang="en-US" sz="2200" i="0" dirty="0">
                <a:solidFill>
                  <a:srgbClr val="081D58"/>
                </a:solidFill>
                <a:latin typeface="+mn-lt"/>
              </a:rPr>
              <a:t>	- den </a:t>
            </a:r>
            <a:r>
              <a:rPr lang="en-US" sz="2200" b="1" i="0" dirty="0" err="1">
                <a:solidFill>
                  <a:srgbClr val="081D58"/>
                </a:solidFill>
                <a:latin typeface="+mn-lt"/>
              </a:rPr>
              <a:t>uafhængige</a:t>
            </a:r>
            <a:r>
              <a:rPr lang="en-US" sz="2200" i="0" dirty="0">
                <a:solidFill>
                  <a:srgbClr val="081D58"/>
                </a:solidFill>
                <a:latin typeface="+mn-lt"/>
              </a:rPr>
              <a:t> </a:t>
            </a:r>
            <a:r>
              <a:rPr lang="en-US" sz="2200" i="0" dirty="0" err="1">
                <a:solidFill>
                  <a:srgbClr val="081D58"/>
                </a:solidFill>
                <a:latin typeface="+mn-lt"/>
              </a:rPr>
              <a:t>variabel</a:t>
            </a:r>
            <a:r>
              <a:rPr lang="en-US" sz="2200" i="0" dirty="0">
                <a:solidFill>
                  <a:srgbClr val="081D58"/>
                </a:solidFill>
                <a:latin typeface="+mn-lt"/>
              </a:rPr>
              <a:t> – </a:t>
            </a:r>
            <a:r>
              <a:rPr lang="en-US" sz="2200" i="0" dirty="0" err="1" smtClean="0">
                <a:solidFill>
                  <a:srgbClr val="081D58"/>
                </a:solidFill>
                <a:latin typeface="+mn-lt"/>
              </a:rPr>
              <a:t>faste</a:t>
            </a:r>
            <a:endParaRPr lang="da-DK" sz="2200" i="0" dirty="0">
              <a:solidFill>
                <a:srgbClr val="081D58"/>
              </a:solidFill>
              <a:latin typeface="+mn-lt"/>
            </a:endParaRPr>
          </a:p>
          <a:p>
            <a:pPr>
              <a:buFontTx/>
              <a:buChar char="•"/>
            </a:pPr>
            <a:r>
              <a:rPr lang="da-DK" sz="2200" b="1" i="0" dirty="0" smtClean="0">
                <a:solidFill>
                  <a:srgbClr val="081D58"/>
                </a:solidFill>
                <a:latin typeface="+mn-lt"/>
              </a:rPr>
              <a:t> </a:t>
            </a:r>
            <a:r>
              <a:rPr lang="da-DK" sz="2200" b="1" i="0" dirty="0" smtClean="0">
                <a:solidFill>
                  <a:srgbClr val="081D58"/>
                </a:solidFill>
              </a:rPr>
              <a:t>a</a:t>
            </a:r>
            <a:r>
              <a:rPr lang="da-DK" sz="2200" b="1" i="0" dirty="0">
                <a:solidFill>
                  <a:srgbClr val="081D58"/>
                </a:solidFill>
                <a:latin typeface="+mn-lt"/>
              </a:rPr>
              <a:t>	</a:t>
            </a:r>
            <a:r>
              <a:rPr lang="da-DK" sz="2200" i="0" dirty="0">
                <a:solidFill>
                  <a:srgbClr val="081D58"/>
                </a:solidFill>
                <a:latin typeface="+mn-lt"/>
              </a:rPr>
              <a:t>- skæringspunkt med y-aksen</a:t>
            </a:r>
          </a:p>
          <a:p>
            <a:pPr>
              <a:buFontTx/>
              <a:buChar char="•"/>
            </a:pPr>
            <a:r>
              <a:rPr lang="da-DK" sz="2200" b="1" i="0" dirty="0" smtClean="0">
                <a:solidFill>
                  <a:srgbClr val="081D58"/>
                </a:solidFill>
                <a:latin typeface="+mn-lt"/>
              </a:rPr>
              <a:t> </a:t>
            </a:r>
            <a:r>
              <a:rPr lang="el-GR" sz="2200" b="1" i="0" dirty="0" smtClean="0">
                <a:solidFill>
                  <a:srgbClr val="081D58"/>
                </a:solidFill>
                <a:latin typeface="+mn-lt"/>
              </a:rPr>
              <a:t>β</a:t>
            </a:r>
            <a:r>
              <a:rPr lang="da-DK" sz="2200" b="1" i="0" dirty="0">
                <a:solidFill>
                  <a:srgbClr val="081D58"/>
                </a:solidFill>
                <a:latin typeface="+mn-lt"/>
              </a:rPr>
              <a:t>	</a:t>
            </a:r>
            <a:r>
              <a:rPr lang="da-DK" sz="2200" i="0" dirty="0">
                <a:solidFill>
                  <a:srgbClr val="081D58"/>
                </a:solidFill>
                <a:latin typeface="+mn-lt"/>
              </a:rPr>
              <a:t>- hældningskoefficient</a:t>
            </a:r>
          </a:p>
          <a:p>
            <a:pPr>
              <a:buFontTx/>
              <a:buChar char="•"/>
            </a:pPr>
            <a:r>
              <a:rPr lang="da-DK" sz="2200" b="1" i="0" dirty="0" smtClean="0">
                <a:solidFill>
                  <a:srgbClr val="081D58"/>
                </a:solidFill>
                <a:latin typeface="+mn-lt"/>
                <a:cs typeface="Times New Roman" pitchFamily="18" charset="0"/>
              </a:rPr>
              <a:t> </a:t>
            </a:r>
            <a:r>
              <a:rPr lang="da-DK" sz="2200" b="1" i="0" dirty="0" err="1" smtClean="0">
                <a:solidFill>
                  <a:srgbClr val="081D58"/>
                </a:solidFill>
                <a:latin typeface="+mn-lt"/>
                <a:cs typeface="Times New Roman" pitchFamily="18" charset="0"/>
              </a:rPr>
              <a:t>iid</a:t>
            </a:r>
            <a:r>
              <a:rPr lang="da-DK" sz="2200" i="0" dirty="0">
                <a:solidFill>
                  <a:srgbClr val="081D58"/>
                </a:solidFill>
                <a:latin typeface="+mn-lt"/>
              </a:rPr>
              <a:t>	- </a:t>
            </a:r>
            <a:r>
              <a:rPr lang="da-DK" sz="2200" i="0" dirty="0" smtClean="0">
                <a:solidFill>
                  <a:srgbClr val="081D58"/>
                </a:solidFill>
                <a:latin typeface="+mn-lt"/>
              </a:rPr>
              <a:t>UK: independent</a:t>
            </a:r>
            <a:r>
              <a:rPr lang="da-DK" sz="2200" i="0" dirty="0">
                <a:solidFill>
                  <a:srgbClr val="081D58"/>
                </a:solidFill>
                <a:latin typeface="+mn-lt"/>
              </a:rPr>
              <a:t>, </a:t>
            </a:r>
            <a:r>
              <a:rPr lang="da-DK" sz="2200" i="0" dirty="0" err="1">
                <a:solidFill>
                  <a:srgbClr val="081D58"/>
                </a:solidFill>
                <a:latin typeface="+mn-lt"/>
              </a:rPr>
              <a:t>identically</a:t>
            </a:r>
            <a:r>
              <a:rPr lang="da-DK" sz="2200" i="0" dirty="0">
                <a:solidFill>
                  <a:srgbClr val="081D58"/>
                </a:solidFill>
                <a:latin typeface="+mn-lt"/>
              </a:rPr>
              <a:t> </a:t>
            </a:r>
            <a:r>
              <a:rPr lang="da-DK" sz="2200" i="0" dirty="0" err="1">
                <a:solidFill>
                  <a:srgbClr val="081D58"/>
                </a:solidFill>
                <a:latin typeface="+mn-lt"/>
              </a:rPr>
              <a:t>distributed</a:t>
            </a:r>
            <a:endParaRPr lang="da-DK" sz="2200" i="0" dirty="0">
              <a:solidFill>
                <a:srgbClr val="081D58"/>
              </a:solidFill>
              <a:latin typeface="+mn-lt"/>
            </a:endParaRPr>
          </a:p>
          <a:p>
            <a:r>
              <a:rPr lang="da-DK" sz="2200" b="1" i="0" dirty="0">
                <a:solidFill>
                  <a:srgbClr val="081D58"/>
                </a:solidFill>
                <a:latin typeface="+mn-lt"/>
              </a:rPr>
              <a:t>	</a:t>
            </a:r>
            <a:r>
              <a:rPr lang="da-DK" sz="2200" b="1" i="0" dirty="0" smtClean="0">
                <a:solidFill>
                  <a:srgbClr val="081D58"/>
                </a:solidFill>
                <a:latin typeface="+mn-lt"/>
              </a:rPr>
              <a:t>	</a:t>
            </a:r>
            <a:r>
              <a:rPr lang="da-DK" sz="2200" i="0" dirty="0" smtClean="0">
                <a:solidFill>
                  <a:srgbClr val="081D58"/>
                </a:solidFill>
                <a:latin typeface="+mn-lt"/>
              </a:rPr>
              <a:t>= </a:t>
            </a:r>
            <a:r>
              <a:rPr lang="da-DK" sz="2200" i="0" dirty="0">
                <a:solidFill>
                  <a:srgbClr val="081D58"/>
                </a:solidFill>
                <a:latin typeface="+mn-lt"/>
              </a:rPr>
              <a:t>uafhængig, identisk fordelte</a:t>
            </a:r>
          </a:p>
          <a:p>
            <a:pPr>
              <a:buFontTx/>
              <a:buChar char="•"/>
            </a:pPr>
            <a:r>
              <a:rPr lang="da-DK" sz="2200" b="1" i="0" dirty="0" smtClean="0">
                <a:solidFill>
                  <a:srgbClr val="081D58"/>
                </a:solidFill>
                <a:latin typeface="+mn-lt"/>
                <a:cs typeface="Arial" charset="0"/>
              </a:rPr>
              <a:t> </a:t>
            </a:r>
            <a:r>
              <a:rPr lang="el-GR" sz="2200" b="1" i="0" dirty="0" smtClean="0">
                <a:solidFill>
                  <a:srgbClr val="081D58"/>
                </a:solidFill>
                <a:latin typeface="+mn-lt"/>
                <a:cs typeface="Arial" charset="0"/>
              </a:rPr>
              <a:t>ε</a:t>
            </a:r>
            <a:r>
              <a:rPr lang="da-DK" sz="2200" b="1" i="0" dirty="0">
                <a:solidFill>
                  <a:srgbClr val="081D58"/>
                </a:solidFill>
                <a:latin typeface="+mn-lt"/>
                <a:cs typeface="Arial" charset="0"/>
              </a:rPr>
              <a:t>	</a:t>
            </a:r>
            <a:r>
              <a:rPr lang="da-DK" sz="2200" i="0" dirty="0">
                <a:solidFill>
                  <a:srgbClr val="081D58"/>
                </a:solidFill>
                <a:latin typeface="+mn-lt"/>
                <a:cs typeface="Arial" charset="0"/>
              </a:rPr>
              <a:t>- det græske bogstav ”epsilon”</a:t>
            </a:r>
          </a:p>
          <a:p>
            <a:pPr>
              <a:buFontTx/>
              <a:buChar char="•"/>
            </a:pPr>
            <a:r>
              <a:rPr lang="da-DK" sz="2200" b="1" i="0" dirty="0" smtClean="0">
                <a:solidFill>
                  <a:srgbClr val="081D58"/>
                </a:solidFill>
                <a:latin typeface="+mn-lt"/>
              </a:rPr>
              <a:t> </a:t>
            </a:r>
            <a:r>
              <a:rPr lang="el-GR" sz="2200" b="1" i="0" dirty="0" smtClean="0">
                <a:solidFill>
                  <a:srgbClr val="081D58"/>
                </a:solidFill>
                <a:latin typeface="+mn-lt"/>
              </a:rPr>
              <a:t>ε</a:t>
            </a:r>
            <a:r>
              <a:rPr lang="da-DK" sz="2200" b="1" i="0" baseline="-25000" dirty="0">
                <a:solidFill>
                  <a:srgbClr val="081D58"/>
                </a:solidFill>
                <a:latin typeface="+mn-lt"/>
                <a:cs typeface="Times New Roman" pitchFamily="18" charset="0"/>
              </a:rPr>
              <a:t>i</a:t>
            </a:r>
            <a:r>
              <a:rPr lang="da-DK" sz="2200" b="1" i="0" dirty="0">
                <a:solidFill>
                  <a:srgbClr val="081D58"/>
                </a:solidFill>
                <a:latin typeface="+mn-lt"/>
              </a:rPr>
              <a:t>	</a:t>
            </a:r>
            <a:r>
              <a:rPr lang="da-DK" sz="2200" i="0" dirty="0">
                <a:solidFill>
                  <a:srgbClr val="081D58"/>
                </a:solidFill>
                <a:latin typeface="+mn-lt"/>
              </a:rPr>
              <a:t>- det eneste stokastiske element i modellen</a:t>
            </a:r>
            <a:endParaRPr lang="en-US" sz="2200" b="1" i="0" dirty="0">
              <a:solidFill>
                <a:srgbClr val="081D58"/>
              </a:solidFill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6A4A-344D-4944-813F-467A520B566C}" type="slidenum">
              <a:rPr lang="da-DK" altLang="en-US" smtClean="0"/>
              <a:pPr/>
              <a:t>6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Lineær regressionsmodel: Figur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sz="2200" dirty="0" smtClean="0">
                <a:cs typeface="Times New Roman" pitchFamily="18" charset="0"/>
              </a:rPr>
              <a:t>Model:</a:t>
            </a:r>
          </a:p>
          <a:p>
            <a:pPr algn="ctr">
              <a:buNone/>
            </a:pP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da-DK" sz="2200" dirty="0" smtClean="0"/>
          </a:p>
          <a:p>
            <a:r>
              <a:rPr lang="da-DK" sz="2200" dirty="0" smtClean="0">
                <a:cs typeface="Times New Roman" pitchFamily="18" charset="0"/>
              </a:rPr>
              <a:t>Om </a:t>
            </a:r>
            <a:r>
              <a:rPr lang="da-DK" sz="2200" dirty="0" err="1" smtClean="0">
                <a:cs typeface="Times New Roman" pitchFamily="18" charset="0"/>
              </a:rPr>
              <a:t>fejlledene</a:t>
            </a:r>
            <a:r>
              <a:rPr lang="da-DK" sz="2200" dirty="0" smtClean="0">
                <a:cs typeface="Times New Roman" pitchFamily="18" charset="0"/>
              </a:rPr>
              <a:t> </a:t>
            </a:r>
            <a:r>
              <a:rPr lang="da-DK" sz="2200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cs typeface="Times New Roman" pitchFamily="18" charset="0"/>
              </a:rPr>
              <a:t>i</a:t>
            </a:r>
            <a:r>
              <a:rPr lang="da-DK" sz="2200" i="1" dirty="0" smtClean="0">
                <a:cs typeface="Times New Roman" pitchFamily="18" charset="0"/>
              </a:rPr>
              <a:t> </a:t>
            </a:r>
            <a:r>
              <a:rPr lang="da-DK" sz="2200" dirty="0" smtClean="0">
                <a:cs typeface="Times New Roman" pitchFamily="18" charset="0"/>
              </a:rPr>
              <a:t>antager vi:</a:t>
            </a:r>
          </a:p>
          <a:p>
            <a:pPr lvl="1"/>
            <a:r>
              <a:rPr lang="da-DK" sz="2200" dirty="0" smtClean="0">
                <a:cs typeface="Times New Roman" pitchFamily="18" charset="0"/>
              </a:rPr>
              <a:t>Normalfordelte</a:t>
            </a:r>
          </a:p>
          <a:p>
            <a:pPr lvl="1"/>
            <a:r>
              <a:rPr lang="da-DK" sz="2200" dirty="0" smtClean="0">
                <a:cs typeface="Times New Roman" pitchFamily="18" charset="0"/>
              </a:rPr>
              <a:t>Middelværdi nul</a:t>
            </a:r>
          </a:p>
          <a:p>
            <a:pPr lvl="1"/>
            <a:r>
              <a:rPr lang="da-DK" sz="2200" dirty="0" smtClean="0">
                <a:cs typeface="Times New Roman" pitchFamily="18" charset="0"/>
              </a:rPr>
              <a:t>Konstant standard-afvigelse 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s</a:t>
            </a:r>
          </a:p>
          <a:p>
            <a:r>
              <a:rPr lang="da-DK" sz="2200" dirty="0" smtClean="0">
                <a:cs typeface="Times New Roman" pitchFamily="18" charset="0"/>
              </a:rPr>
              <a:t>Dvs. punkterne ligger usystematisk spredt omkring en ret linje, hvor variationen er konstant.</a:t>
            </a:r>
            <a:endParaRPr lang="da-DK" sz="2200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6135688" y="4152900"/>
            <a:ext cx="0" cy="17463"/>
          </a:xfrm>
          <a:prstGeom prst="lin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419850" y="4016375"/>
            <a:ext cx="0" cy="17463"/>
          </a:xfrm>
          <a:prstGeom prst="lin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 flipV="1">
            <a:off x="6505575" y="3954463"/>
            <a:ext cx="9525" cy="17462"/>
          </a:xfrm>
          <a:prstGeom prst="lin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610350" y="3929063"/>
            <a:ext cx="0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6884988" y="3760788"/>
            <a:ext cx="0" cy="14287"/>
          </a:xfrm>
          <a:prstGeom prst="lin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5373688" y="4413250"/>
            <a:ext cx="293687" cy="752475"/>
          </a:xfrm>
          <a:custGeom>
            <a:avLst/>
            <a:gdLst>
              <a:gd name="T0" fmla="*/ 0 w 175"/>
              <a:gd name="T1" fmla="*/ 2147483647 h 426"/>
              <a:gd name="T2" fmla="*/ 2147483647 w 175"/>
              <a:gd name="T3" fmla="*/ 2147483647 h 426"/>
              <a:gd name="T4" fmla="*/ 2147483647 w 175"/>
              <a:gd name="T5" fmla="*/ 2147483647 h 426"/>
              <a:gd name="T6" fmla="*/ 2147483647 w 175"/>
              <a:gd name="T7" fmla="*/ 2147483647 h 426"/>
              <a:gd name="T8" fmla="*/ 2147483647 w 175"/>
              <a:gd name="T9" fmla="*/ 2147483647 h 426"/>
              <a:gd name="T10" fmla="*/ 2147483647 w 175"/>
              <a:gd name="T11" fmla="*/ 2147483647 h 426"/>
              <a:gd name="T12" fmla="*/ 2147483647 w 175"/>
              <a:gd name="T13" fmla="*/ 2147483647 h 426"/>
              <a:gd name="T14" fmla="*/ 2147483647 w 175"/>
              <a:gd name="T15" fmla="*/ 2147483647 h 426"/>
              <a:gd name="T16" fmla="*/ 2147483647 w 175"/>
              <a:gd name="T17" fmla="*/ 2147483647 h 426"/>
              <a:gd name="T18" fmla="*/ 2147483647 w 175"/>
              <a:gd name="T19" fmla="*/ 2147483647 h 426"/>
              <a:gd name="T20" fmla="*/ 2147483647 w 175"/>
              <a:gd name="T21" fmla="*/ 2147483647 h 426"/>
              <a:gd name="T22" fmla="*/ 2147483647 w 175"/>
              <a:gd name="T23" fmla="*/ 2147483647 h 426"/>
              <a:gd name="T24" fmla="*/ 2147483647 w 175"/>
              <a:gd name="T25" fmla="*/ 2147483647 h 426"/>
              <a:gd name="T26" fmla="*/ 2147483647 w 175"/>
              <a:gd name="T27" fmla="*/ 2147483647 h 426"/>
              <a:gd name="T28" fmla="*/ 2147483647 w 175"/>
              <a:gd name="T29" fmla="*/ 2147483647 h 426"/>
              <a:gd name="T30" fmla="*/ 2147483647 w 175"/>
              <a:gd name="T31" fmla="*/ 2147483647 h 426"/>
              <a:gd name="T32" fmla="*/ 2147483647 w 175"/>
              <a:gd name="T33" fmla="*/ 2147483647 h 426"/>
              <a:gd name="T34" fmla="*/ 2147483647 w 175"/>
              <a:gd name="T35" fmla="*/ 2147483647 h 426"/>
              <a:gd name="T36" fmla="*/ 2147483647 w 175"/>
              <a:gd name="T37" fmla="*/ 2147483647 h 426"/>
              <a:gd name="T38" fmla="*/ 2147483647 w 175"/>
              <a:gd name="T39" fmla="*/ 2147483647 h 426"/>
              <a:gd name="T40" fmla="*/ 2147483647 w 175"/>
              <a:gd name="T41" fmla="*/ 2147483647 h 426"/>
              <a:gd name="T42" fmla="*/ 2147483647 w 175"/>
              <a:gd name="T43" fmla="*/ 2147483647 h 426"/>
              <a:gd name="T44" fmla="*/ 2147483647 w 175"/>
              <a:gd name="T45" fmla="*/ 2147483647 h 426"/>
              <a:gd name="T46" fmla="*/ 2147483647 w 175"/>
              <a:gd name="T47" fmla="*/ 2147483647 h 426"/>
              <a:gd name="T48" fmla="*/ 2147483647 w 175"/>
              <a:gd name="T49" fmla="*/ 2147483647 h 426"/>
              <a:gd name="T50" fmla="*/ 2147483647 w 175"/>
              <a:gd name="T51" fmla="*/ 2147483647 h 426"/>
              <a:gd name="T52" fmla="*/ 2147483647 w 175"/>
              <a:gd name="T53" fmla="*/ 2147483647 h 426"/>
              <a:gd name="T54" fmla="*/ 2147483647 w 175"/>
              <a:gd name="T55" fmla="*/ 2147483647 h 426"/>
              <a:gd name="T56" fmla="*/ 2147483647 w 175"/>
              <a:gd name="T57" fmla="*/ 2147483647 h 426"/>
              <a:gd name="T58" fmla="*/ 2147483647 w 175"/>
              <a:gd name="T59" fmla="*/ 2147483647 h 426"/>
              <a:gd name="T60" fmla="*/ 2147483647 w 175"/>
              <a:gd name="T61" fmla="*/ 2147483647 h 426"/>
              <a:gd name="T62" fmla="*/ 2147483647 w 175"/>
              <a:gd name="T63" fmla="*/ 2147483647 h 426"/>
              <a:gd name="T64" fmla="*/ 2147483647 w 175"/>
              <a:gd name="T65" fmla="*/ 2147483647 h 426"/>
              <a:gd name="T66" fmla="*/ 2147483647 w 175"/>
              <a:gd name="T67" fmla="*/ 2147483647 h 426"/>
              <a:gd name="T68" fmla="*/ 2147483647 w 175"/>
              <a:gd name="T69" fmla="*/ 2147483647 h 426"/>
              <a:gd name="T70" fmla="*/ 2147483647 w 175"/>
              <a:gd name="T71" fmla="*/ 2147483647 h 426"/>
              <a:gd name="T72" fmla="*/ 2147483647 w 175"/>
              <a:gd name="T73" fmla="*/ 2147483647 h 426"/>
              <a:gd name="T74" fmla="*/ 2147483647 w 175"/>
              <a:gd name="T75" fmla="*/ 2147483647 h 426"/>
              <a:gd name="T76" fmla="*/ 2147483647 w 175"/>
              <a:gd name="T77" fmla="*/ 2147483647 h 426"/>
              <a:gd name="T78" fmla="*/ 2147483647 w 175"/>
              <a:gd name="T79" fmla="*/ 2147483647 h 426"/>
              <a:gd name="T80" fmla="*/ 2147483647 w 175"/>
              <a:gd name="T81" fmla="*/ 2147483647 h 426"/>
              <a:gd name="T82" fmla="*/ 2147483647 w 175"/>
              <a:gd name="T83" fmla="*/ 2147483647 h 426"/>
              <a:gd name="T84" fmla="*/ 2147483647 w 175"/>
              <a:gd name="T85" fmla="*/ 2147483647 h 426"/>
              <a:gd name="T86" fmla="*/ 2147483647 w 175"/>
              <a:gd name="T87" fmla="*/ 2147483647 h 426"/>
              <a:gd name="T88" fmla="*/ 2147483647 w 175"/>
              <a:gd name="T89" fmla="*/ 2147483647 h 426"/>
              <a:gd name="T90" fmla="*/ 2147483647 w 175"/>
              <a:gd name="T91" fmla="*/ 2147483647 h 426"/>
              <a:gd name="T92" fmla="*/ 2147483647 w 175"/>
              <a:gd name="T93" fmla="*/ 2147483647 h 426"/>
              <a:gd name="T94" fmla="*/ 2147483647 w 175"/>
              <a:gd name="T95" fmla="*/ 2147483647 h 426"/>
              <a:gd name="T96" fmla="*/ 2147483647 w 175"/>
              <a:gd name="T97" fmla="*/ 2147483647 h 426"/>
              <a:gd name="T98" fmla="*/ 2147483647 w 175"/>
              <a:gd name="T99" fmla="*/ 2147483647 h 426"/>
              <a:gd name="T100" fmla="*/ 2147483647 w 175"/>
              <a:gd name="T101" fmla="*/ 2147483647 h 426"/>
              <a:gd name="T102" fmla="*/ 2147483647 w 175"/>
              <a:gd name="T103" fmla="*/ 2147483647 h 426"/>
              <a:gd name="T104" fmla="*/ 2147483647 w 175"/>
              <a:gd name="T105" fmla="*/ 2147483647 h 426"/>
              <a:gd name="T106" fmla="*/ 2147483647 w 175"/>
              <a:gd name="T107" fmla="*/ 2147483647 h 426"/>
              <a:gd name="T108" fmla="*/ 2147483647 w 175"/>
              <a:gd name="T109" fmla="*/ 2147483647 h 426"/>
              <a:gd name="T110" fmla="*/ 2147483647 w 175"/>
              <a:gd name="T111" fmla="*/ 2147483647 h 426"/>
              <a:gd name="T112" fmla="*/ 2147483647 w 175"/>
              <a:gd name="T113" fmla="*/ 2147483647 h 426"/>
              <a:gd name="T114" fmla="*/ 2147483647 w 175"/>
              <a:gd name="T115" fmla="*/ 2147483647 h 426"/>
              <a:gd name="T116" fmla="*/ 2147483647 w 175"/>
              <a:gd name="T117" fmla="*/ 2147483647 h 426"/>
              <a:gd name="T118" fmla="*/ 0 w 175"/>
              <a:gd name="T119" fmla="*/ 2147483647 h 42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75"/>
              <a:gd name="T181" fmla="*/ 0 h 426"/>
              <a:gd name="T182" fmla="*/ 175 w 175"/>
              <a:gd name="T183" fmla="*/ 426 h 42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75" h="426">
                <a:moveTo>
                  <a:pt x="0" y="0"/>
                </a:moveTo>
                <a:lnTo>
                  <a:pt x="0" y="3"/>
                </a:lnTo>
                <a:lnTo>
                  <a:pt x="1" y="7"/>
                </a:lnTo>
                <a:lnTo>
                  <a:pt x="1" y="10"/>
                </a:lnTo>
                <a:lnTo>
                  <a:pt x="2" y="14"/>
                </a:lnTo>
                <a:lnTo>
                  <a:pt x="2" y="17"/>
                </a:lnTo>
                <a:lnTo>
                  <a:pt x="2" y="21"/>
                </a:lnTo>
                <a:lnTo>
                  <a:pt x="3" y="24"/>
                </a:lnTo>
                <a:lnTo>
                  <a:pt x="4" y="28"/>
                </a:lnTo>
                <a:lnTo>
                  <a:pt x="5" y="32"/>
                </a:lnTo>
                <a:lnTo>
                  <a:pt x="6" y="35"/>
                </a:lnTo>
                <a:lnTo>
                  <a:pt x="6" y="39"/>
                </a:lnTo>
                <a:lnTo>
                  <a:pt x="8" y="42"/>
                </a:lnTo>
                <a:lnTo>
                  <a:pt x="9" y="46"/>
                </a:lnTo>
                <a:lnTo>
                  <a:pt x="11" y="49"/>
                </a:lnTo>
                <a:lnTo>
                  <a:pt x="12" y="53"/>
                </a:lnTo>
                <a:lnTo>
                  <a:pt x="14" y="55"/>
                </a:lnTo>
                <a:lnTo>
                  <a:pt x="15" y="60"/>
                </a:lnTo>
                <a:lnTo>
                  <a:pt x="17" y="64"/>
                </a:lnTo>
                <a:lnTo>
                  <a:pt x="20" y="67"/>
                </a:lnTo>
                <a:lnTo>
                  <a:pt x="22" y="71"/>
                </a:lnTo>
                <a:lnTo>
                  <a:pt x="24" y="74"/>
                </a:lnTo>
                <a:lnTo>
                  <a:pt x="27" y="78"/>
                </a:lnTo>
                <a:lnTo>
                  <a:pt x="29" y="81"/>
                </a:lnTo>
                <a:lnTo>
                  <a:pt x="33" y="85"/>
                </a:lnTo>
                <a:lnTo>
                  <a:pt x="36" y="88"/>
                </a:lnTo>
                <a:lnTo>
                  <a:pt x="39" y="92"/>
                </a:lnTo>
                <a:lnTo>
                  <a:pt x="43" y="96"/>
                </a:lnTo>
                <a:lnTo>
                  <a:pt x="47" y="99"/>
                </a:lnTo>
                <a:lnTo>
                  <a:pt x="51" y="103"/>
                </a:lnTo>
                <a:lnTo>
                  <a:pt x="55" y="106"/>
                </a:lnTo>
                <a:lnTo>
                  <a:pt x="60" y="110"/>
                </a:lnTo>
                <a:lnTo>
                  <a:pt x="64" y="113"/>
                </a:lnTo>
                <a:lnTo>
                  <a:pt x="69" y="117"/>
                </a:lnTo>
                <a:lnTo>
                  <a:pt x="73" y="120"/>
                </a:lnTo>
                <a:lnTo>
                  <a:pt x="78" y="123"/>
                </a:lnTo>
                <a:lnTo>
                  <a:pt x="83" y="128"/>
                </a:lnTo>
                <a:lnTo>
                  <a:pt x="89" y="131"/>
                </a:lnTo>
                <a:lnTo>
                  <a:pt x="94" y="135"/>
                </a:lnTo>
                <a:lnTo>
                  <a:pt x="100" y="138"/>
                </a:lnTo>
                <a:lnTo>
                  <a:pt x="105" y="142"/>
                </a:lnTo>
                <a:lnTo>
                  <a:pt x="110" y="144"/>
                </a:lnTo>
                <a:lnTo>
                  <a:pt x="115" y="149"/>
                </a:lnTo>
                <a:lnTo>
                  <a:pt x="121" y="153"/>
                </a:lnTo>
                <a:lnTo>
                  <a:pt x="126" y="156"/>
                </a:lnTo>
                <a:lnTo>
                  <a:pt x="131" y="160"/>
                </a:lnTo>
                <a:lnTo>
                  <a:pt x="136" y="163"/>
                </a:lnTo>
                <a:lnTo>
                  <a:pt x="140" y="167"/>
                </a:lnTo>
                <a:lnTo>
                  <a:pt x="145" y="169"/>
                </a:lnTo>
                <a:lnTo>
                  <a:pt x="150" y="174"/>
                </a:lnTo>
                <a:lnTo>
                  <a:pt x="154" y="176"/>
                </a:lnTo>
                <a:lnTo>
                  <a:pt x="157" y="181"/>
                </a:lnTo>
                <a:lnTo>
                  <a:pt x="160" y="185"/>
                </a:lnTo>
                <a:lnTo>
                  <a:pt x="163" y="188"/>
                </a:lnTo>
                <a:lnTo>
                  <a:pt x="166" y="192"/>
                </a:lnTo>
                <a:lnTo>
                  <a:pt x="168" y="194"/>
                </a:lnTo>
                <a:lnTo>
                  <a:pt x="171" y="199"/>
                </a:lnTo>
                <a:lnTo>
                  <a:pt x="172" y="201"/>
                </a:lnTo>
                <a:lnTo>
                  <a:pt x="173" y="206"/>
                </a:lnTo>
                <a:lnTo>
                  <a:pt x="174" y="208"/>
                </a:lnTo>
                <a:lnTo>
                  <a:pt x="174" y="213"/>
                </a:lnTo>
                <a:lnTo>
                  <a:pt x="174" y="217"/>
                </a:lnTo>
                <a:lnTo>
                  <a:pt x="173" y="219"/>
                </a:lnTo>
                <a:lnTo>
                  <a:pt x="172" y="224"/>
                </a:lnTo>
                <a:lnTo>
                  <a:pt x="171" y="226"/>
                </a:lnTo>
                <a:lnTo>
                  <a:pt x="168" y="231"/>
                </a:lnTo>
                <a:lnTo>
                  <a:pt x="166" y="234"/>
                </a:lnTo>
                <a:lnTo>
                  <a:pt x="163" y="238"/>
                </a:lnTo>
                <a:lnTo>
                  <a:pt x="160" y="240"/>
                </a:lnTo>
                <a:lnTo>
                  <a:pt x="157" y="244"/>
                </a:lnTo>
                <a:lnTo>
                  <a:pt x="154" y="249"/>
                </a:lnTo>
                <a:lnTo>
                  <a:pt x="150" y="251"/>
                </a:lnTo>
                <a:lnTo>
                  <a:pt x="145" y="256"/>
                </a:lnTo>
                <a:lnTo>
                  <a:pt x="140" y="259"/>
                </a:lnTo>
                <a:lnTo>
                  <a:pt x="136" y="263"/>
                </a:lnTo>
                <a:lnTo>
                  <a:pt x="131" y="265"/>
                </a:lnTo>
                <a:lnTo>
                  <a:pt x="126" y="269"/>
                </a:lnTo>
                <a:lnTo>
                  <a:pt x="121" y="272"/>
                </a:lnTo>
                <a:lnTo>
                  <a:pt x="115" y="276"/>
                </a:lnTo>
                <a:lnTo>
                  <a:pt x="110" y="281"/>
                </a:lnTo>
                <a:lnTo>
                  <a:pt x="105" y="284"/>
                </a:lnTo>
                <a:lnTo>
                  <a:pt x="100" y="288"/>
                </a:lnTo>
                <a:lnTo>
                  <a:pt x="94" y="290"/>
                </a:lnTo>
                <a:lnTo>
                  <a:pt x="89" y="294"/>
                </a:lnTo>
                <a:lnTo>
                  <a:pt x="83" y="297"/>
                </a:lnTo>
                <a:lnTo>
                  <a:pt x="78" y="302"/>
                </a:lnTo>
                <a:lnTo>
                  <a:pt x="73" y="306"/>
                </a:lnTo>
                <a:lnTo>
                  <a:pt x="69" y="308"/>
                </a:lnTo>
                <a:lnTo>
                  <a:pt x="64" y="312"/>
                </a:lnTo>
                <a:lnTo>
                  <a:pt x="60" y="315"/>
                </a:lnTo>
                <a:lnTo>
                  <a:pt x="55" y="319"/>
                </a:lnTo>
                <a:lnTo>
                  <a:pt x="51" y="322"/>
                </a:lnTo>
                <a:lnTo>
                  <a:pt x="47" y="327"/>
                </a:lnTo>
                <a:lnTo>
                  <a:pt x="43" y="329"/>
                </a:lnTo>
                <a:lnTo>
                  <a:pt x="39" y="333"/>
                </a:lnTo>
                <a:lnTo>
                  <a:pt x="36" y="337"/>
                </a:lnTo>
                <a:lnTo>
                  <a:pt x="33" y="340"/>
                </a:lnTo>
                <a:lnTo>
                  <a:pt x="29" y="344"/>
                </a:lnTo>
                <a:lnTo>
                  <a:pt x="27" y="347"/>
                </a:lnTo>
                <a:lnTo>
                  <a:pt x="24" y="352"/>
                </a:lnTo>
                <a:lnTo>
                  <a:pt x="22" y="354"/>
                </a:lnTo>
                <a:lnTo>
                  <a:pt x="20" y="358"/>
                </a:lnTo>
                <a:lnTo>
                  <a:pt x="17" y="361"/>
                </a:lnTo>
                <a:lnTo>
                  <a:pt x="15" y="365"/>
                </a:lnTo>
                <a:lnTo>
                  <a:pt x="14" y="370"/>
                </a:lnTo>
                <a:lnTo>
                  <a:pt x="12" y="372"/>
                </a:lnTo>
                <a:lnTo>
                  <a:pt x="11" y="377"/>
                </a:lnTo>
                <a:lnTo>
                  <a:pt x="9" y="379"/>
                </a:lnTo>
                <a:lnTo>
                  <a:pt x="8" y="383"/>
                </a:lnTo>
                <a:lnTo>
                  <a:pt x="6" y="386"/>
                </a:lnTo>
                <a:lnTo>
                  <a:pt x="6" y="390"/>
                </a:lnTo>
                <a:lnTo>
                  <a:pt x="5" y="393"/>
                </a:lnTo>
                <a:lnTo>
                  <a:pt x="4" y="397"/>
                </a:lnTo>
                <a:lnTo>
                  <a:pt x="3" y="402"/>
                </a:lnTo>
                <a:lnTo>
                  <a:pt x="2" y="404"/>
                </a:lnTo>
                <a:lnTo>
                  <a:pt x="2" y="408"/>
                </a:lnTo>
                <a:lnTo>
                  <a:pt x="2" y="411"/>
                </a:lnTo>
                <a:lnTo>
                  <a:pt x="1" y="415"/>
                </a:lnTo>
                <a:lnTo>
                  <a:pt x="1" y="418"/>
                </a:lnTo>
                <a:lnTo>
                  <a:pt x="0" y="422"/>
                </a:lnTo>
                <a:lnTo>
                  <a:pt x="0" y="425"/>
                </a:lnTo>
              </a:path>
            </a:pathLst>
          </a:custGeom>
          <a:noFill/>
          <a:ln w="28575" cap="rnd">
            <a:solidFill>
              <a:srgbClr val="790015"/>
            </a:solidFill>
            <a:round/>
            <a:headEnd/>
            <a:tailEnd/>
          </a:ln>
        </p:spPr>
        <p:txBody>
          <a:bodyPr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367338" y="4416425"/>
            <a:ext cx="0" cy="741363"/>
          </a:xfrm>
          <a:prstGeom prst="line">
            <a:avLst/>
          </a:prstGeom>
          <a:noFill/>
          <a:ln w="28575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5357813" y="4786313"/>
            <a:ext cx="311150" cy="0"/>
          </a:xfrm>
          <a:prstGeom prst="line">
            <a:avLst/>
          </a:prstGeom>
          <a:noFill/>
          <a:ln w="28575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8459788" y="5661025"/>
            <a:ext cx="266099" cy="28982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3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1300" i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5003800" y="5661025"/>
            <a:ext cx="3386138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4788024" y="1844824"/>
            <a:ext cx="266099" cy="28982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sz="13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5003800" y="2276475"/>
            <a:ext cx="0" cy="3457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4997450" y="3406775"/>
            <a:ext cx="2755900" cy="1597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reeform 20"/>
          <p:cNvSpPr>
            <a:spLocks/>
          </p:cNvSpPr>
          <p:nvPr/>
        </p:nvSpPr>
        <p:spPr bwMode="auto">
          <a:xfrm>
            <a:off x="5846763" y="4138613"/>
            <a:ext cx="293687" cy="752475"/>
          </a:xfrm>
          <a:custGeom>
            <a:avLst/>
            <a:gdLst>
              <a:gd name="T0" fmla="*/ 0 w 175"/>
              <a:gd name="T1" fmla="*/ 2147483647 h 426"/>
              <a:gd name="T2" fmla="*/ 2147483647 w 175"/>
              <a:gd name="T3" fmla="*/ 2147483647 h 426"/>
              <a:gd name="T4" fmla="*/ 2147483647 w 175"/>
              <a:gd name="T5" fmla="*/ 2147483647 h 426"/>
              <a:gd name="T6" fmla="*/ 2147483647 w 175"/>
              <a:gd name="T7" fmla="*/ 2147483647 h 426"/>
              <a:gd name="T8" fmla="*/ 2147483647 w 175"/>
              <a:gd name="T9" fmla="*/ 2147483647 h 426"/>
              <a:gd name="T10" fmla="*/ 2147483647 w 175"/>
              <a:gd name="T11" fmla="*/ 2147483647 h 426"/>
              <a:gd name="T12" fmla="*/ 2147483647 w 175"/>
              <a:gd name="T13" fmla="*/ 2147483647 h 426"/>
              <a:gd name="T14" fmla="*/ 2147483647 w 175"/>
              <a:gd name="T15" fmla="*/ 2147483647 h 426"/>
              <a:gd name="T16" fmla="*/ 2147483647 w 175"/>
              <a:gd name="T17" fmla="*/ 2147483647 h 426"/>
              <a:gd name="T18" fmla="*/ 2147483647 w 175"/>
              <a:gd name="T19" fmla="*/ 2147483647 h 426"/>
              <a:gd name="T20" fmla="*/ 2147483647 w 175"/>
              <a:gd name="T21" fmla="*/ 2147483647 h 426"/>
              <a:gd name="T22" fmla="*/ 2147483647 w 175"/>
              <a:gd name="T23" fmla="*/ 2147483647 h 426"/>
              <a:gd name="T24" fmla="*/ 2147483647 w 175"/>
              <a:gd name="T25" fmla="*/ 2147483647 h 426"/>
              <a:gd name="T26" fmla="*/ 2147483647 w 175"/>
              <a:gd name="T27" fmla="*/ 2147483647 h 426"/>
              <a:gd name="T28" fmla="*/ 2147483647 w 175"/>
              <a:gd name="T29" fmla="*/ 2147483647 h 426"/>
              <a:gd name="T30" fmla="*/ 2147483647 w 175"/>
              <a:gd name="T31" fmla="*/ 2147483647 h 426"/>
              <a:gd name="T32" fmla="*/ 2147483647 w 175"/>
              <a:gd name="T33" fmla="*/ 2147483647 h 426"/>
              <a:gd name="T34" fmla="*/ 2147483647 w 175"/>
              <a:gd name="T35" fmla="*/ 2147483647 h 426"/>
              <a:gd name="T36" fmla="*/ 2147483647 w 175"/>
              <a:gd name="T37" fmla="*/ 2147483647 h 426"/>
              <a:gd name="T38" fmla="*/ 2147483647 w 175"/>
              <a:gd name="T39" fmla="*/ 2147483647 h 426"/>
              <a:gd name="T40" fmla="*/ 2147483647 w 175"/>
              <a:gd name="T41" fmla="*/ 2147483647 h 426"/>
              <a:gd name="T42" fmla="*/ 2147483647 w 175"/>
              <a:gd name="T43" fmla="*/ 2147483647 h 426"/>
              <a:gd name="T44" fmla="*/ 2147483647 w 175"/>
              <a:gd name="T45" fmla="*/ 2147483647 h 426"/>
              <a:gd name="T46" fmla="*/ 2147483647 w 175"/>
              <a:gd name="T47" fmla="*/ 2147483647 h 426"/>
              <a:gd name="T48" fmla="*/ 2147483647 w 175"/>
              <a:gd name="T49" fmla="*/ 2147483647 h 426"/>
              <a:gd name="T50" fmla="*/ 2147483647 w 175"/>
              <a:gd name="T51" fmla="*/ 2147483647 h 426"/>
              <a:gd name="T52" fmla="*/ 2147483647 w 175"/>
              <a:gd name="T53" fmla="*/ 2147483647 h 426"/>
              <a:gd name="T54" fmla="*/ 2147483647 w 175"/>
              <a:gd name="T55" fmla="*/ 2147483647 h 426"/>
              <a:gd name="T56" fmla="*/ 2147483647 w 175"/>
              <a:gd name="T57" fmla="*/ 2147483647 h 426"/>
              <a:gd name="T58" fmla="*/ 2147483647 w 175"/>
              <a:gd name="T59" fmla="*/ 2147483647 h 426"/>
              <a:gd name="T60" fmla="*/ 2147483647 w 175"/>
              <a:gd name="T61" fmla="*/ 2147483647 h 426"/>
              <a:gd name="T62" fmla="*/ 2147483647 w 175"/>
              <a:gd name="T63" fmla="*/ 2147483647 h 426"/>
              <a:gd name="T64" fmla="*/ 2147483647 w 175"/>
              <a:gd name="T65" fmla="*/ 2147483647 h 426"/>
              <a:gd name="T66" fmla="*/ 2147483647 w 175"/>
              <a:gd name="T67" fmla="*/ 2147483647 h 426"/>
              <a:gd name="T68" fmla="*/ 2147483647 w 175"/>
              <a:gd name="T69" fmla="*/ 2147483647 h 426"/>
              <a:gd name="T70" fmla="*/ 2147483647 w 175"/>
              <a:gd name="T71" fmla="*/ 2147483647 h 426"/>
              <a:gd name="T72" fmla="*/ 2147483647 w 175"/>
              <a:gd name="T73" fmla="*/ 2147483647 h 426"/>
              <a:gd name="T74" fmla="*/ 2147483647 w 175"/>
              <a:gd name="T75" fmla="*/ 2147483647 h 426"/>
              <a:gd name="T76" fmla="*/ 2147483647 w 175"/>
              <a:gd name="T77" fmla="*/ 2147483647 h 426"/>
              <a:gd name="T78" fmla="*/ 2147483647 w 175"/>
              <a:gd name="T79" fmla="*/ 2147483647 h 426"/>
              <a:gd name="T80" fmla="*/ 2147483647 w 175"/>
              <a:gd name="T81" fmla="*/ 2147483647 h 426"/>
              <a:gd name="T82" fmla="*/ 2147483647 w 175"/>
              <a:gd name="T83" fmla="*/ 2147483647 h 426"/>
              <a:gd name="T84" fmla="*/ 2147483647 w 175"/>
              <a:gd name="T85" fmla="*/ 2147483647 h 426"/>
              <a:gd name="T86" fmla="*/ 2147483647 w 175"/>
              <a:gd name="T87" fmla="*/ 2147483647 h 426"/>
              <a:gd name="T88" fmla="*/ 2147483647 w 175"/>
              <a:gd name="T89" fmla="*/ 2147483647 h 426"/>
              <a:gd name="T90" fmla="*/ 2147483647 w 175"/>
              <a:gd name="T91" fmla="*/ 2147483647 h 426"/>
              <a:gd name="T92" fmla="*/ 2147483647 w 175"/>
              <a:gd name="T93" fmla="*/ 2147483647 h 426"/>
              <a:gd name="T94" fmla="*/ 2147483647 w 175"/>
              <a:gd name="T95" fmla="*/ 2147483647 h 426"/>
              <a:gd name="T96" fmla="*/ 2147483647 w 175"/>
              <a:gd name="T97" fmla="*/ 2147483647 h 426"/>
              <a:gd name="T98" fmla="*/ 2147483647 w 175"/>
              <a:gd name="T99" fmla="*/ 2147483647 h 426"/>
              <a:gd name="T100" fmla="*/ 2147483647 w 175"/>
              <a:gd name="T101" fmla="*/ 2147483647 h 426"/>
              <a:gd name="T102" fmla="*/ 2147483647 w 175"/>
              <a:gd name="T103" fmla="*/ 2147483647 h 426"/>
              <a:gd name="T104" fmla="*/ 2147483647 w 175"/>
              <a:gd name="T105" fmla="*/ 2147483647 h 426"/>
              <a:gd name="T106" fmla="*/ 2147483647 w 175"/>
              <a:gd name="T107" fmla="*/ 2147483647 h 426"/>
              <a:gd name="T108" fmla="*/ 2147483647 w 175"/>
              <a:gd name="T109" fmla="*/ 2147483647 h 426"/>
              <a:gd name="T110" fmla="*/ 2147483647 w 175"/>
              <a:gd name="T111" fmla="*/ 2147483647 h 426"/>
              <a:gd name="T112" fmla="*/ 2147483647 w 175"/>
              <a:gd name="T113" fmla="*/ 2147483647 h 426"/>
              <a:gd name="T114" fmla="*/ 2147483647 w 175"/>
              <a:gd name="T115" fmla="*/ 2147483647 h 426"/>
              <a:gd name="T116" fmla="*/ 2147483647 w 175"/>
              <a:gd name="T117" fmla="*/ 2147483647 h 426"/>
              <a:gd name="T118" fmla="*/ 0 w 175"/>
              <a:gd name="T119" fmla="*/ 2147483647 h 42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75"/>
              <a:gd name="T181" fmla="*/ 0 h 426"/>
              <a:gd name="T182" fmla="*/ 175 w 175"/>
              <a:gd name="T183" fmla="*/ 426 h 42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75" h="426">
                <a:moveTo>
                  <a:pt x="0" y="0"/>
                </a:moveTo>
                <a:lnTo>
                  <a:pt x="0" y="3"/>
                </a:lnTo>
                <a:lnTo>
                  <a:pt x="1" y="7"/>
                </a:lnTo>
                <a:lnTo>
                  <a:pt x="1" y="10"/>
                </a:lnTo>
                <a:lnTo>
                  <a:pt x="2" y="14"/>
                </a:lnTo>
                <a:lnTo>
                  <a:pt x="2" y="17"/>
                </a:lnTo>
                <a:lnTo>
                  <a:pt x="2" y="21"/>
                </a:lnTo>
                <a:lnTo>
                  <a:pt x="3" y="24"/>
                </a:lnTo>
                <a:lnTo>
                  <a:pt x="4" y="28"/>
                </a:lnTo>
                <a:lnTo>
                  <a:pt x="5" y="32"/>
                </a:lnTo>
                <a:lnTo>
                  <a:pt x="6" y="35"/>
                </a:lnTo>
                <a:lnTo>
                  <a:pt x="6" y="39"/>
                </a:lnTo>
                <a:lnTo>
                  <a:pt x="8" y="42"/>
                </a:lnTo>
                <a:lnTo>
                  <a:pt x="9" y="46"/>
                </a:lnTo>
                <a:lnTo>
                  <a:pt x="11" y="49"/>
                </a:lnTo>
                <a:lnTo>
                  <a:pt x="12" y="53"/>
                </a:lnTo>
                <a:lnTo>
                  <a:pt x="14" y="55"/>
                </a:lnTo>
                <a:lnTo>
                  <a:pt x="15" y="60"/>
                </a:lnTo>
                <a:lnTo>
                  <a:pt x="17" y="64"/>
                </a:lnTo>
                <a:lnTo>
                  <a:pt x="20" y="67"/>
                </a:lnTo>
                <a:lnTo>
                  <a:pt x="22" y="71"/>
                </a:lnTo>
                <a:lnTo>
                  <a:pt x="24" y="74"/>
                </a:lnTo>
                <a:lnTo>
                  <a:pt x="27" y="78"/>
                </a:lnTo>
                <a:lnTo>
                  <a:pt x="29" y="81"/>
                </a:lnTo>
                <a:lnTo>
                  <a:pt x="33" y="85"/>
                </a:lnTo>
                <a:lnTo>
                  <a:pt x="36" y="88"/>
                </a:lnTo>
                <a:lnTo>
                  <a:pt x="39" y="92"/>
                </a:lnTo>
                <a:lnTo>
                  <a:pt x="43" y="96"/>
                </a:lnTo>
                <a:lnTo>
                  <a:pt x="47" y="99"/>
                </a:lnTo>
                <a:lnTo>
                  <a:pt x="51" y="103"/>
                </a:lnTo>
                <a:lnTo>
                  <a:pt x="55" y="106"/>
                </a:lnTo>
                <a:lnTo>
                  <a:pt x="60" y="110"/>
                </a:lnTo>
                <a:lnTo>
                  <a:pt x="64" y="113"/>
                </a:lnTo>
                <a:lnTo>
                  <a:pt x="69" y="117"/>
                </a:lnTo>
                <a:lnTo>
                  <a:pt x="73" y="120"/>
                </a:lnTo>
                <a:lnTo>
                  <a:pt x="78" y="123"/>
                </a:lnTo>
                <a:lnTo>
                  <a:pt x="83" y="128"/>
                </a:lnTo>
                <a:lnTo>
                  <a:pt x="89" y="131"/>
                </a:lnTo>
                <a:lnTo>
                  <a:pt x="94" y="135"/>
                </a:lnTo>
                <a:lnTo>
                  <a:pt x="100" y="138"/>
                </a:lnTo>
                <a:lnTo>
                  <a:pt x="105" y="142"/>
                </a:lnTo>
                <a:lnTo>
                  <a:pt x="110" y="144"/>
                </a:lnTo>
                <a:lnTo>
                  <a:pt x="115" y="149"/>
                </a:lnTo>
                <a:lnTo>
                  <a:pt x="121" y="153"/>
                </a:lnTo>
                <a:lnTo>
                  <a:pt x="126" y="156"/>
                </a:lnTo>
                <a:lnTo>
                  <a:pt x="131" y="160"/>
                </a:lnTo>
                <a:lnTo>
                  <a:pt x="136" y="163"/>
                </a:lnTo>
                <a:lnTo>
                  <a:pt x="140" y="167"/>
                </a:lnTo>
                <a:lnTo>
                  <a:pt x="145" y="169"/>
                </a:lnTo>
                <a:lnTo>
                  <a:pt x="150" y="174"/>
                </a:lnTo>
                <a:lnTo>
                  <a:pt x="154" y="176"/>
                </a:lnTo>
                <a:lnTo>
                  <a:pt x="157" y="181"/>
                </a:lnTo>
                <a:lnTo>
                  <a:pt x="160" y="185"/>
                </a:lnTo>
                <a:lnTo>
                  <a:pt x="163" y="188"/>
                </a:lnTo>
                <a:lnTo>
                  <a:pt x="166" y="192"/>
                </a:lnTo>
                <a:lnTo>
                  <a:pt x="168" y="194"/>
                </a:lnTo>
                <a:lnTo>
                  <a:pt x="171" y="199"/>
                </a:lnTo>
                <a:lnTo>
                  <a:pt x="172" y="201"/>
                </a:lnTo>
                <a:lnTo>
                  <a:pt x="173" y="206"/>
                </a:lnTo>
                <a:lnTo>
                  <a:pt x="174" y="208"/>
                </a:lnTo>
                <a:lnTo>
                  <a:pt x="174" y="213"/>
                </a:lnTo>
                <a:lnTo>
                  <a:pt x="174" y="217"/>
                </a:lnTo>
                <a:lnTo>
                  <a:pt x="173" y="219"/>
                </a:lnTo>
                <a:lnTo>
                  <a:pt x="172" y="224"/>
                </a:lnTo>
                <a:lnTo>
                  <a:pt x="171" y="226"/>
                </a:lnTo>
                <a:lnTo>
                  <a:pt x="168" y="231"/>
                </a:lnTo>
                <a:lnTo>
                  <a:pt x="166" y="234"/>
                </a:lnTo>
                <a:lnTo>
                  <a:pt x="163" y="238"/>
                </a:lnTo>
                <a:lnTo>
                  <a:pt x="160" y="240"/>
                </a:lnTo>
                <a:lnTo>
                  <a:pt x="157" y="244"/>
                </a:lnTo>
                <a:lnTo>
                  <a:pt x="154" y="249"/>
                </a:lnTo>
                <a:lnTo>
                  <a:pt x="150" y="251"/>
                </a:lnTo>
                <a:lnTo>
                  <a:pt x="145" y="256"/>
                </a:lnTo>
                <a:lnTo>
                  <a:pt x="140" y="259"/>
                </a:lnTo>
                <a:lnTo>
                  <a:pt x="136" y="263"/>
                </a:lnTo>
                <a:lnTo>
                  <a:pt x="131" y="265"/>
                </a:lnTo>
                <a:lnTo>
                  <a:pt x="126" y="269"/>
                </a:lnTo>
                <a:lnTo>
                  <a:pt x="121" y="272"/>
                </a:lnTo>
                <a:lnTo>
                  <a:pt x="115" y="276"/>
                </a:lnTo>
                <a:lnTo>
                  <a:pt x="110" y="281"/>
                </a:lnTo>
                <a:lnTo>
                  <a:pt x="105" y="284"/>
                </a:lnTo>
                <a:lnTo>
                  <a:pt x="100" y="288"/>
                </a:lnTo>
                <a:lnTo>
                  <a:pt x="94" y="290"/>
                </a:lnTo>
                <a:lnTo>
                  <a:pt x="89" y="294"/>
                </a:lnTo>
                <a:lnTo>
                  <a:pt x="83" y="297"/>
                </a:lnTo>
                <a:lnTo>
                  <a:pt x="78" y="302"/>
                </a:lnTo>
                <a:lnTo>
                  <a:pt x="73" y="306"/>
                </a:lnTo>
                <a:lnTo>
                  <a:pt x="69" y="308"/>
                </a:lnTo>
                <a:lnTo>
                  <a:pt x="64" y="312"/>
                </a:lnTo>
                <a:lnTo>
                  <a:pt x="60" y="315"/>
                </a:lnTo>
                <a:lnTo>
                  <a:pt x="55" y="319"/>
                </a:lnTo>
                <a:lnTo>
                  <a:pt x="51" y="322"/>
                </a:lnTo>
                <a:lnTo>
                  <a:pt x="47" y="327"/>
                </a:lnTo>
                <a:lnTo>
                  <a:pt x="43" y="329"/>
                </a:lnTo>
                <a:lnTo>
                  <a:pt x="39" y="333"/>
                </a:lnTo>
                <a:lnTo>
                  <a:pt x="36" y="337"/>
                </a:lnTo>
                <a:lnTo>
                  <a:pt x="33" y="340"/>
                </a:lnTo>
                <a:lnTo>
                  <a:pt x="29" y="344"/>
                </a:lnTo>
                <a:lnTo>
                  <a:pt x="27" y="347"/>
                </a:lnTo>
                <a:lnTo>
                  <a:pt x="24" y="352"/>
                </a:lnTo>
                <a:lnTo>
                  <a:pt x="22" y="354"/>
                </a:lnTo>
                <a:lnTo>
                  <a:pt x="20" y="358"/>
                </a:lnTo>
                <a:lnTo>
                  <a:pt x="17" y="361"/>
                </a:lnTo>
                <a:lnTo>
                  <a:pt x="15" y="365"/>
                </a:lnTo>
                <a:lnTo>
                  <a:pt x="14" y="370"/>
                </a:lnTo>
                <a:lnTo>
                  <a:pt x="12" y="372"/>
                </a:lnTo>
                <a:lnTo>
                  <a:pt x="11" y="377"/>
                </a:lnTo>
                <a:lnTo>
                  <a:pt x="9" y="379"/>
                </a:lnTo>
                <a:lnTo>
                  <a:pt x="8" y="383"/>
                </a:lnTo>
                <a:lnTo>
                  <a:pt x="6" y="386"/>
                </a:lnTo>
                <a:lnTo>
                  <a:pt x="6" y="390"/>
                </a:lnTo>
                <a:lnTo>
                  <a:pt x="5" y="393"/>
                </a:lnTo>
                <a:lnTo>
                  <a:pt x="4" y="397"/>
                </a:lnTo>
                <a:lnTo>
                  <a:pt x="3" y="402"/>
                </a:lnTo>
                <a:lnTo>
                  <a:pt x="2" y="404"/>
                </a:lnTo>
                <a:lnTo>
                  <a:pt x="2" y="408"/>
                </a:lnTo>
                <a:lnTo>
                  <a:pt x="2" y="411"/>
                </a:lnTo>
                <a:lnTo>
                  <a:pt x="1" y="415"/>
                </a:lnTo>
                <a:lnTo>
                  <a:pt x="1" y="418"/>
                </a:lnTo>
                <a:lnTo>
                  <a:pt x="0" y="422"/>
                </a:lnTo>
                <a:lnTo>
                  <a:pt x="0" y="425"/>
                </a:lnTo>
              </a:path>
            </a:pathLst>
          </a:custGeom>
          <a:noFill/>
          <a:ln w="28575" cap="rnd">
            <a:solidFill>
              <a:srgbClr val="790015"/>
            </a:solidFill>
            <a:round/>
            <a:headEnd/>
            <a:tailEnd/>
          </a:ln>
        </p:spPr>
        <p:txBody>
          <a:bodyPr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5840413" y="4141788"/>
            <a:ext cx="0" cy="739775"/>
          </a:xfrm>
          <a:prstGeom prst="line">
            <a:avLst/>
          </a:prstGeom>
          <a:noFill/>
          <a:ln w="28575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H="1">
            <a:off x="5830888" y="4510088"/>
            <a:ext cx="311150" cy="0"/>
          </a:xfrm>
          <a:prstGeom prst="line">
            <a:avLst/>
          </a:prstGeom>
          <a:noFill/>
          <a:ln w="28575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Freeform 23"/>
          <p:cNvSpPr>
            <a:spLocks/>
          </p:cNvSpPr>
          <p:nvPr/>
        </p:nvSpPr>
        <p:spPr bwMode="auto">
          <a:xfrm>
            <a:off x="6345238" y="3846513"/>
            <a:ext cx="293687" cy="752475"/>
          </a:xfrm>
          <a:custGeom>
            <a:avLst/>
            <a:gdLst>
              <a:gd name="T0" fmla="*/ 0 w 175"/>
              <a:gd name="T1" fmla="*/ 2147483647 h 426"/>
              <a:gd name="T2" fmla="*/ 2147483647 w 175"/>
              <a:gd name="T3" fmla="*/ 2147483647 h 426"/>
              <a:gd name="T4" fmla="*/ 2147483647 w 175"/>
              <a:gd name="T5" fmla="*/ 2147483647 h 426"/>
              <a:gd name="T6" fmla="*/ 2147483647 w 175"/>
              <a:gd name="T7" fmla="*/ 2147483647 h 426"/>
              <a:gd name="T8" fmla="*/ 2147483647 w 175"/>
              <a:gd name="T9" fmla="*/ 2147483647 h 426"/>
              <a:gd name="T10" fmla="*/ 2147483647 w 175"/>
              <a:gd name="T11" fmla="*/ 2147483647 h 426"/>
              <a:gd name="T12" fmla="*/ 2147483647 w 175"/>
              <a:gd name="T13" fmla="*/ 2147483647 h 426"/>
              <a:gd name="T14" fmla="*/ 2147483647 w 175"/>
              <a:gd name="T15" fmla="*/ 2147483647 h 426"/>
              <a:gd name="T16" fmla="*/ 2147483647 w 175"/>
              <a:gd name="T17" fmla="*/ 2147483647 h 426"/>
              <a:gd name="T18" fmla="*/ 2147483647 w 175"/>
              <a:gd name="T19" fmla="*/ 2147483647 h 426"/>
              <a:gd name="T20" fmla="*/ 2147483647 w 175"/>
              <a:gd name="T21" fmla="*/ 2147483647 h 426"/>
              <a:gd name="T22" fmla="*/ 2147483647 w 175"/>
              <a:gd name="T23" fmla="*/ 2147483647 h 426"/>
              <a:gd name="T24" fmla="*/ 2147483647 w 175"/>
              <a:gd name="T25" fmla="*/ 2147483647 h 426"/>
              <a:gd name="T26" fmla="*/ 2147483647 w 175"/>
              <a:gd name="T27" fmla="*/ 2147483647 h 426"/>
              <a:gd name="T28" fmla="*/ 2147483647 w 175"/>
              <a:gd name="T29" fmla="*/ 2147483647 h 426"/>
              <a:gd name="T30" fmla="*/ 2147483647 w 175"/>
              <a:gd name="T31" fmla="*/ 2147483647 h 426"/>
              <a:gd name="T32" fmla="*/ 2147483647 w 175"/>
              <a:gd name="T33" fmla="*/ 2147483647 h 426"/>
              <a:gd name="T34" fmla="*/ 2147483647 w 175"/>
              <a:gd name="T35" fmla="*/ 2147483647 h 426"/>
              <a:gd name="T36" fmla="*/ 2147483647 w 175"/>
              <a:gd name="T37" fmla="*/ 2147483647 h 426"/>
              <a:gd name="T38" fmla="*/ 2147483647 w 175"/>
              <a:gd name="T39" fmla="*/ 2147483647 h 426"/>
              <a:gd name="T40" fmla="*/ 2147483647 w 175"/>
              <a:gd name="T41" fmla="*/ 2147483647 h 426"/>
              <a:gd name="T42" fmla="*/ 2147483647 w 175"/>
              <a:gd name="T43" fmla="*/ 2147483647 h 426"/>
              <a:gd name="T44" fmla="*/ 2147483647 w 175"/>
              <a:gd name="T45" fmla="*/ 2147483647 h 426"/>
              <a:gd name="T46" fmla="*/ 2147483647 w 175"/>
              <a:gd name="T47" fmla="*/ 2147483647 h 426"/>
              <a:gd name="T48" fmla="*/ 2147483647 w 175"/>
              <a:gd name="T49" fmla="*/ 2147483647 h 426"/>
              <a:gd name="T50" fmla="*/ 2147483647 w 175"/>
              <a:gd name="T51" fmla="*/ 2147483647 h 426"/>
              <a:gd name="T52" fmla="*/ 2147483647 w 175"/>
              <a:gd name="T53" fmla="*/ 2147483647 h 426"/>
              <a:gd name="T54" fmla="*/ 2147483647 w 175"/>
              <a:gd name="T55" fmla="*/ 2147483647 h 426"/>
              <a:gd name="T56" fmla="*/ 2147483647 w 175"/>
              <a:gd name="T57" fmla="*/ 2147483647 h 426"/>
              <a:gd name="T58" fmla="*/ 2147483647 w 175"/>
              <a:gd name="T59" fmla="*/ 2147483647 h 426"/>
              <a:gd name="T60" fmla="*/ 2147483647 w 175"/>
              <a:gd name="T61" fmla="*/ 2147483647 h 426"/>
              <a:gd name="T62" fmla="*/ 2147483647 w 175"/>
              <a:gd name="T63" fmla="*/ 2147483647 h 426"/>
              <a:gd name="T64" fmla="*/ 2147483647 w 175"/>
              <a:gd name="T65" fmla="*/ 2147483647 h 426"/>
              <a:gd name="T66" fmla="*/ 2147483647 w 175"/>
              <a:gd name="T67" fmla="*/ 2147483647 h 426"/>
              <a:gd name="T68" fmla="*/ 2147483647 w 175"/>
              <a:gd name="T69" fmla="*/ 2147483647 h 426"/>
              <a:gd name="T70" fmla="*/ 2147483647 w 175"/>
              <a:gd name="T71" fmla="*/ 2147483647 h 426"/>
              <a:gd name="T72" fmla="*/ 2147483647 w 175"/>
              <a:gd name="T73" fmla="*/ 2147483647 h 426"/>
              <a:gd name="T74" fmla="*/ 2147483647 w 175"/>
              <a:gd name="T75" fmla="*/ 2147483647 h 426"/>
              <a:gd name="T76" fmla="*/ 2147483647 w 175"/>
              <a:gd name="T77" fmla="*/ 2147483647 h 426"/>
              <a:gd name="T78" fmla="*/ 2147483647 w 175"/>
              <a:gd name="T79" fmla="*/ 2147483647 h 426"/>
              <a:gd name="T80" fmla="*/ 2147483647 w 175"/>
              <a:gd name="T81" fmla="*/ 2147483647 h 426"/>
              <a:gd name="T82" fmla="*/ 2147483647 w 175"/>
              <a:gd name="T83" fmla="*/ 2147483647 h 426"/>
              <a:gd name="T84" fmla="*/ 2147483647 w 175"/>
              <a:gd name="T85" fmla="*/ 2147483647 h 426"/>
              <a:gd name="T86" fmla="*/ 2147483647 w 175"/>
              <a:gd name="T87" fmla="*/ 2147483647 h 426"/>
              <a:gd name="T88" fmla="*/ 2147483647 w 175"/>
              <a:gd name="T89" fmla="*/ 2147483647 h 426"/>
              <a:gd name="T90" fmla="*/ 2147483647 w 175"/>
              <a:gd name="T91" fmla="*/ 2147483647 h 426"/>
              <a:gd name="T92" fmla="*/ 2147483647 w 175"/>
              <a:gd name="T93" fmla="*/ 2147483647 h 426"/>
              <a:gd name="T94" fmla="*/ 2147483647 w 175"/>
              <a:gd name="T95" fmla="*/ 2147483647 h 426"/>
              <a:gd name="T96" fmla="*/ 2147483647 w 175"/>
              <a:gd name="T97" fmla="*/ 2147483647 h 426"/>
              <a:gd name="T98" fmla="*/ 2147483647 w 175"/>
              <a:gd name="T99" fmla="*/ 2147483647 h 426"/>
              <a:gd name="T100" fmla="*/ 2147483647 w 175"/>
              <a:gd name="T101" fmla="*/ 2147483647 h 426"/>
              <a:gd name="T102" fmla="*/ 2147483647 w 175"/>
              <a:gd name="T103" fmla="*/ 2147483647 h 426"/>
              <a:gd name="T104" fmla="*/ 2147483647 w 175"/>
              <a:gd name="T105" fmla="*/ 2147483647 h 426"/>
              <a:gd name="T106" fmla="*/ 2147483647 w 175"/>
              <a:gd name="T107" fmla="*/ 2147483647 h 426"/>
              <a:gd name="T108" fmla="*/ 2147483647 w 175"/>
              <a:gd name="T109" fmla="*/ 2147483647 h 426"/>
              <a:gd name="T110" fmla="*/ 2147483647 w 175"/>
              <a:gd name="T111" fmla="*/ 2147483647 h 426"/>
              <a:gd name="T112" fmla="*/ 2147483647 w 175"/>
              <a:gd name="T113" fmla="*/ 2147483647 h 426"/>
              <a:gd name="T114" fmla="*/ 2147483647 w 175"/>
              <a:gd name="T115" fmla="*/ 2147483647 h 426"/>
              <a:gd name="T116" fmla="*/ 2147483647 w 175"/>
              <a:gd name="T117" fmla="*/ 2147483647 h 426"/>
              <a:gd name="T118" fmla="*/ 0 w 175"/>
              <a:gd name="T119" fmla="*/ 2147483647 h 42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75"/>
              <a:gd name="T181" fmla="*/ 0 h 426"/>
              <a:gd name="T182" fmla="*/ 175 w 175"/>
              <a:gd name="T183" fmla="*/ 426 h 42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75" h="426">
                <a:moveTo>
                  <a:pt x="0" y="0"/>
                </a:moveTo>
                <a:lnTo>
                  <a:pt x="0" y="3"/>
                </a:lnTo>
                <a:lnTo>
                  <a:pt x="1" y="7"/>
                </a:lnTo>
                <a:lnTo>
                  <a:pt x="1" y="10"/>
                </a:lnTo>
                <a:lnTo>
                  <a:pt x="2" y="14"/>
                </a:lnTo>
                <a:lnTo>
                  <a:pt x="2" y="17"/>
                </a:lnTo>
                <a:lnTo>
                  <a:pt x="2" y="21"/>
                </a:lnTo>
                <a:lnTo>
                  <a:pt x="3" y="24"/>
                </a:lnTo>
                <a:lnTo>
                  <a:pt x="4" y="28"/>
                </a:lnTo>
                <a:lnTo>
                  <a:pt x="5" y="32"/>
                </a:lnTo>
                <a:lnTo>
                  <a:pt x="6" y="35"/>
                </a:lnTo>
                <a:lnTo>
                  <a:pt x="6" y="39"/>
                </a:lnTo>
                <a:lnTo>
                  <a:pt x="8" y="42"/>
                </a:lnTo>
                <a:lnTo>
                  <a:pt x="9" y="46"/>
                </a:lnTo>
                <a:lnTo>
                  <a:pt x="11" y="49"/>
                </a:lnTo>
                <a:lnTo>
                  <a:pt x="12" y="53"/>
                </a:lnTo>
                <a:lnTo>
                  <a:pt x="14" y="55"/>
                </a:lnTo>
                <a:lnTo>
                  <a:pt x="15" y="60"/>
                </a:lnTo>
                <a:lnTo>
                  <a:pt x="17" y="64"/>
                </a:lnTo>
                <a:lnTo>
                  <a:pt x="20" y="67"/>
                </a:lnTo>
                <a:lnTo>
                  <a:pt x="22" y="71"/>
                </a:lnTo>
                <a:lnTo>
                  <a:pt x="24" y="74"/>
                </a:lnTo>
                <a:lnTo>
                  <a:pt x="27" y="78"/>
                </a:lnTo>
                <a:lnTo>
                  <a:pt x="29" y="81"/>
                </a:lnTo>
                <a:lnTo>
                  <a:pt x="33" y="85"/>
                </a:lnTo>
                <a:lnTo>
                  <a:pt x="36" y="88"/>
                </a:lnTo>
                <a:lnTo>
                  <a:pt x="39" y="92"/>
                </a:lnTo>
                <a:lnTo>
                  <a:pt x="43" y="96"/>
                </a:lnTo>
                <a:lnTo>
                  <a:pt x="47" y="99"/>
                </a:lnTo>
                <a:lnTo>
                  <a:pt x="51" y="103"/>
                </a:lnTo>
                <a:lnTo>
                  <a:pt x="55" y="106"/>
                </a:lnTo>
                <a:lnTo>
                  <a:pt x="60" y="110"/>
                </a:lnTo>
                <a:lnTo>
                  <a:pt x="64" y="113"/>
                </a:lnTo>
                <a:lnTo>
                  <a:pt x="69" y="117"/>
                </a:lnTo>
                <a:lnTo>
                  <a:pt x="73" y="120"/>
                </a:lnTo>
                <a:lnTo>
                  <a:pt x="78" y="123"/>
                </a:lnTo>
                <a:lnTo>
                  <a:pt x="83" y="128"/>
                </a:lnTo>
                <a:lnTo>
                  <a:pt x="89" y="131"/>
                </a:lnTo>
                <a:lnTo>
                  <a:pt x="94" y="135"/>
                </a:lnTo>
                <a:lnTo>
                  <a:pt x="100" y="138"/>
                </a:lnTo>
                <a:lnTo>
                  <a:pt x="105" y="142"/>
                </a:lnTo>
                <a:lnTo>
                  <a:pt x="110" y="144"/>
                </a:lnTo>
                <a:lnTo>
                  <a:pt x="115" y="149"/>
                </a:lnTo>
                <a:lnTo>
                  <a:pt x="121" y="153"/>
                </a:lnTo>
                <a:lnTo>
                  <a:pt x="126" y="156"/>
                </a:lnTo>
                <a:lnTo>
                  <a:pt x="131" y="160"/>
                </a:lnTo>
                <a:lnTo>
                  <a:pt x="136" y="163"/>
                </a:lnTo>
                <a:lnTo>
                  <a:pt x="140" y="167"/>
                </a:lnTo>
                <a:lnTo>
                  <a:pt x="145" y="169"/>
                </a:lnTo>
                <a:lnTo>
                  <a:pt x="150" y="174"/>
                </a:lnTo>
                <a:lnTo>
                  <a:pt x="154" y="176"/>
                </a:lnTo>
                <a:lnTo>
                  <a:pt x="157" y="181"/>
                </a:lnTo>
                <a:lnTo>
                  <a:pt x="160" y="185"/>
                </a:lnTo>
                <a:lnTo>
                  <a:pt x="163" y="188"/>
                </a:lnTo>
                <a:lnTo>
                  <a:pt x="166" y="192"/>
                </a:lnTo>
                <a:lnTo>
                  <a:pt x="168" y="194"/>
                </a:lnTo>
                <a:lnTo>
                  <a:pt x="171" y="199"/>
                </a:lnTo>
                <a:lnTo>
                  <a:pt x="172" y="201"/>
                </a:lnTo>
                <a:lnTo>
                  <a:pt x="173" y="206"/>
                </a:lnTo>
                <a:lnTo>
                  <a:pt x="174" y="208"/>
                </a:lnTo>
                <a:lnTo>
                  <a:pt x="174" y="213"/>
                </a:lnTo>
                <a:lnTo>
                  <a:pt x="174" y="217"/>
                </a:lnTo>
                <a:lnTo>
                  <a:pt x="173" y="219"/>
                </a:lnTo>
                <a:lnTo>
                  <a:pt x="172" y="224"/>
                </a:lnTo>
                <a:lnTo>
                  <a:pt x="171" y="226"/>
                </a:lnTo>
                <a:lnTo>
                  <a:pt x="168" y="231"/>
                </a:lnTo>
                <a:lnTo>
                  <a:pt x="166" y="234"/>
                </a:lnTo>
                <a:lnTo>
                  <a:pt x="163" y="238"/>
                </a:lnTo>
                <a:lnTo>
                  <a:pt x="160" y="240"/>
                </a:lnTo>
                <a:lnTo>
                  <a:pt x="157" y="244"/>
                </a:lnTo>
                <a:lnTo>
                  <a:pt x="154" y="249"/>
                </a:lnTo>
                <a:lnTo>
                  <a:pt x="150" y="251"/>
                </a:lnTo>
                <a:lnTo>
                  <a:pt x="145" y="256"/>
                </a:lnTo>
                <a:lnTo>
                  <a:pt x="140" y="259"/>
                </a:lnTo>
                <a:lnTo>
                  <a:pt x="136" y="263"/>
                </a:lnTo>
                <a:lnTo>
                  <a:pt x="131" y="265"/>
                </a:lnTo>
                <a:lnTo>
                  <a:pt x="126" y="269"/>
                </a:lnTo>
                <a:lnTo>
                  <a:pt x="121" y="272"/>
                </a:lnTo>
                <a:lnTo>
                  <a:pt x="115" y="276"/>
                </a:lnTo>
                <a:lnTo>
                  <a:pt x="110" y="281"/>
                </a:lnTo>
                <a:lnTo>
                  <a:pt x="105" y="284"/>
                </a:lnTo>
                <a:lnTo>
                  <a:pt x="100" y="288"/>
                </a:lnTo>
                <a:lnTo>
                  <a:pt x="94" y="290"/>
                </a:lnTo>
                <a:lnTo>
                  <a:pt x="89" y="294"/>
                </a:lnTo>
                <a:lnTo>
                  <a:pt x="83" y="297"/>
                </a:lnTo>
                <a:lnTo>
                  <a:pt x="78" y="302"/>
                </a:lnTo>
                <a:lnTo>
                  <a:pt x="73" y="306"/>
                </a:lnTo>
                <a:lnTo>
                  <a:pt x="69" y="308"/>
                </a:lnTo>
                <a:lnTo>
                  <a:pt x="64" y="312"/>
                </a:lnTo>
                <a:lnTo>
                  <a:pt x="60" y="315"/>
                </a:lnTo>
                <a:lnTo>
                  <a:pt x="55" y="319"/>
                </a:lnTo>
                <a:lnTo>
                  <a:pt x="51" y="322"/>
                </a:lnTo>
                <a:lnTo>
                  <a:pt x="47" y="327"/>
                </a:lnTo>
                <a:lnTo>
                  <a:pt x="43" y="329"/>
                </a:lnTo>
                <a:lnTo>
                  <a:pt x="39" y="333"/>
                </a:lnTo>
                <a:lnTo>
                  <a:pt x="36" y="337"/>
                </a:lnTo>
                <a:lnTo>
                  <a:pt x="33" y="340"/>
                </a:lnTo>
                <a:lnTo>
                  <a:pt x="29" y="344"/>
                </a:lnTo>
                <a:lnTo>
                  <a:pt x="27" y="347"/>
                </a:lnTo>
                <a:lnTo>
                  <a:pt x="24" y="352"/>
                </a:lnTo>
                <a:lnTo>
                  <a:pt x="22" y="354"/>
                </a:lnTo>
                <a:lnTo>
                  <a:pt x="20" y="358"/>
                </a:lnTo>
                <a:lnTo>
                  <a:pt x="17" y="361"/>
                </a:lnTo>
                <a:lnTo>
                  <a:pt x="15" y="365"/>
                </a:lnTo>
                <a:lnTo>
                  <a:pt x="14" y="370"/>
                </a:lnTo>
                <a:lnTo>
                  <a:pt x="12" y="372"/>
                </a:lnTo>
                <a:lnTo>
                  <a:pt x="11" y="377"/>
                </a:lnTo>
                <a:lnTo>
                  <a:pt x="9" y="379"/>
                </a:lnTo>
                <a:lnTo>
                  <a:pt x="8" y="383"/>
                </a:lnTo>
                <a:lnTo>
                  <a:pt x="6" y="386"/>
                </a:lnTo>
                <a:lnTo>
                  <a:pt x="6" y="390"/>
                </a:lnTo>
                <a:lnTo>
                  <a:pt x="5" y="393"/>
                </a:lnTo>
                <a:lnTo>
                  <a:pt x="4" y="397"/>
                </a:lnTo>
                <a:lnTo>
                  <a:pt x="3" y="402"/>
                </a:lnTo>
                <a:lnTo>
                  <a:pt x="2" y="404"/>
                </a:lnTo>
                <a:lnTo>
                  <a:pt x="2" y="408"/>
                </a:lnTo>
                <a:lnTo>
                  <a:pt x="2" y="411"/>
                </a:lnTo>
                <a:lnTo>
                  <a:pt x="1" y="415"/>
                </a:lnTo>
                <a:lnTo>
                  <a:pt x="1" y="418"/>
                </a:lnTo>
                <a:lnTo>
                  <a:pt x="0" y="422"/>
                </a:lnTo>
                <a:lnTo>
                  <a:pt x="0" y="425"/>
                </a:lnTo>
              </a:path>
            </a:pathLst>
          </a:custGeom>
          <a:noFill/>
          <a:ln w="28575" cap="rnd">
            <a:solidFill>
              <a:srgbClr val="790015"/>
            </a:solidFill>
            <a:round/>
            <a:headEnd/>
            <a:tailEnd/>
          </a:ln>
        </p:spPr>
        <p:txBody>
          <a:bodyPr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6338888" y="3849688"/>
            <a:ext cx="0" cy="739775"/>
          </a:xfrm>
          <a:prstGeom prst="line">
            <a:avLst/>
          </a:prstGeom>
          <a:noFill/>
          <a:ln w="28575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H="1">
            <a:off x="6329363" y="4219575"/>
            <a:ext cx="311150" cy="0"/>
          </a:xfrm>
          <a:prstGeom prst="line">
            <a:avLst/>
          </a:prstGeom>
          <a:noFill/>
          <a:ln w="28575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Freeform 26"/>
          <p:cNvSpPr>
            <a:spLocks/>
          </p:cNvSpPr>
          <p:nvPr/>
        </p:nvSpPr>
        <p:spPr bwMode="auto">
          <a:xfrm>
            <a:off x="6792913" y="3603625"/>
            <a:ext cx="293687" cy="750888"/>
          </a:xfrm>
          <a:custGeom>
            <a:avLst/>
            <a:gdLst>
              <a:gd name="T0" fmla="*/ 0 w 175"/>
              <a:gd name="T1" fmla="*/ 2147483647 h 426"/>
              <a:gd name="T2" fmla="*/ 2147483647 w 175"/>
              <a:gd name="T3" fmla="*/ 2147483647 h 426"/>
              <a:gd name="T4" fmla="*/ 2147483647 w 175"/>
              <a:gd name="T5" fmla="*/ 2147483647 h 426"/>
              <a:gd name="T6" fmla="*/ 2147483647 w 175"/>
              <a:gd name="T7" fmla="*/ 2147483647 h 426"/>
              <a:gd name="T8" fmla="*/ 2147483647 w 175"/>
              <a:gd name="T9" fmla="*/ 2147483647 h 426"/>
              <a:gd name="T10" fmla="*/ 2147483647 w 175"/>
              <a:gd name="T11" fmla="*/ 2147483647 h 426"/>
              <a:gd name="T12" fmla="*/ 2147483647 w 175"/>
              <a:gd name="T13" fmla="*/ 2147483647 h 426"/>
              <a:gd name="T14" fmla="*/ 2147483647 w 175"/>
              <a:gd name="T15" fmla="*/ 2147483647 h 426"/>
              <a:gd name="T16" fmla="*/ 2147483647 w 175"/>
              <a:gd name="T17" fmla="*/ 2147483647 h 426"/>
              <a:gd name="T18" fmla="*/ 2147483647 w 175"/>
              <a:gd name="T19" fmla="*/ 2147483647 h 426"/>
              <a:gd name="T20" fmla="*/ 2147483647 w 175"/>
              <a:gd name="T21" fmla="*/ 2147483647 h 426"/>
              <a:gd name="T22" fmla="*/ 2147483647 w 175"/>
              <a:gd name="T23" fmla="*/ 2147483647 h 426"/>
              <a:gd name="T24" fmla="*/ 2147483647 w 175"/>
              <a:gd name="T25" fmla="*/ 2147483647 h 426"/>
              <a:gd name="T26" fmla="*/ 2147483647 w 175"/>
              <a:gd name="T27" fmla="*/ 2147483647 h 426"/>
              <a:gd name="T28" fmla="*/ 2147483647 w 175"/>
              <a:gd name="T29" fmla="*/ 2147483647 h 426"/>
              <a:gd name="T30" fmla="*/ 2147483647 w 175"/>
              <a:gd name="T31" fmla="*/ 2147483647 h 426"/>
              <a:gd name="T32" fmla="*/ 2147483647 w 175"/>
              <a:gd name="T33" fmla="*/ 2147483647 h 426"/>
              <a:gd name="T34" fmla="*/ 2147483647 w 175"/>
              <a:gd name="T35" fmla="*/ 2147483647 h 426"/>
              <a:gd name="T36" fmla="*/ 2147483647 w 175"/>
              <a:gd name="T37" fmla="*/ 2147483647 h 426"/>
              <a:gd name="T38" fmla="*/ 2147483647 w 175"/>
              <a:gd name="T39" fmla="*/ 2147483647 h 426"/>
              <a:gd name="T40" fmla="*/ 2147483647 w 175"/>
              <a:gd name="T41" fmla="*/ 2147483647 h 426"/>
              <a:gd name="T42" fmla="*/ 2147483647 w 175"/>
              <a:gd name="T43" fmla="*/ 2147483647 h 426"/>
              <a:gd name="T44" fmla="*/ 2147483647 w 175"/>
              <a:gd name="T45" fmla="*/ 2147483647 h 426"/>
              <a:gd name="T46" fmla="*/ 2147483647 w 175"/>
              <a:gd name="T47" fmla="*/ 2147483647 h 426"/>
              <a:gd name="T48" fmla="*/ 2147483647 w 175"/>
              <a:gd name="T49" fmla="*/ 2147483647 h 426"/>
              <a:gd name="T50" fmla="*/ 2147483647 w 175"/>
              <a:gd name="T51" fmla="*/ 2147483647 h 426"/>
              <a:gd name="T52" fmla="*/ 2147483647 w 175"/>
              <a:gd name="T53" fmla="*/ 2147483647 h 426"/>
              <a:gd name="T54" fmla="*/ 2147483647 w 175"/>
              <a:gd name="T55" fmla="*/ 2147483647 h 426"/>
              <a:gd name="T56" fmla="*/ 2147483647 w 175"/>
              <a:gd name="T57" fmla="*/ 2147483647 h 426"/>
              <a:gd name="T58" fmla="*/ 2147483647 w 175"/>
              <a:gd name="T59" fmla="*/ 2147483647 h 426"/>
              <a:gd name="T60" fmla="*/ 2147483647 w 175"/>
              <a:gd name="T61" fmla="*/ 2147483647 h 426"/>
              <a:gd name="T62" fmla="*/ 2147483647 w 175"/>
              <a:gd name="T63" fmla="*/ 2147483647 h 426"/>
              <a:gd name="T64" fmla="*/ 2147483647 w 175"/>
              <a:gd name="T65" fmla="*/ 2147483647 h 426"/>
              <a:gd name="T66" fmla="*/ 2147483647 w 175"/>
              <a:gd name="T67" fmla="*/ 2147483647 h 426"/>
              <a:gd name="T68" fmla="*/ 2147483647 w 175"/>
              <a:gd name="T69" fmla="*/ 2147483647 h 426"/>
              <a:gd name="T70" fmla="*/ 2147483647 w 175"/>
              <a:gd name="T71" fmla="*/ 2147483647 h 426"/>
              <a:gd name="T72" fmla="*/ 2147483647 w 175"/>
              <a:gd name="T73" fmla="*/ 2147483647 h 426"/>
              <a:gd name="T74" fmla="*/ 2147483647 w 175"/>
              <a:gd name="T75" fmla="*/ 2147483647 h 426"/>
              <a:gd name="T76" fmla="*/ 2147483647 w 175"/>
              <a:gd name="T77" fmla="*/ 2147483647 h 426"/>
              <a:gd name="T78" fmla="*/ 2147483647 w 175"/>
              <a:gd name="T79" fmla="*/ 2147483647 h 426"/>
              <a:gd name="T80" fmla="*/ 2147483647 w 175"/>
              <a:gd name="T81" fmla="*/ 2147483647 h 426"/>
              <a:gd name="T82" fmla="*/ 2147483647 w 175"/>
              <a:gd name="T83" fmla="*/ 2147483647 h 426"/>
              <a:gd name="T84" fmla="*/ 2147483647 w 175"/>
              <a:gd name="T85" fmla="*/ 2147483647 h 426"/>
              <a:gd name="T86" fmla="*/ 2147483647 w 175"/>
              <a:gd name="T87" fmla="*/ 2147483647 h 426"/>
              <a:gd name="T88" fmla="*/ 2147483647 w 175"/>
              <a:gd name="T89" fmla="*/ 2147483647 h 426"/>
              <a:gd name="T90" fmla="*/ 2147483647 w 175"/>
              <a:gd name="T91" fmla="*/ 2147483647 h 426"/>
              <a:gd name="T92" fmla="*/ 2147483647 w 175"/>
              <a:gd name="T93" fmla="*/ 2147483647 h 426"/>
              <a:gd name="T94" fmla="*/ 2147483647 w 175"/>
              <a:gd name="T95" fmla="*/ 2147483647 h 426"/>
              <a:gd name="T96" fmla="*/ 2147483647 w 175"/>
              <a:gd name="T97" fmla="*/ 2147483647 h 426"/>
              <a:gd name="T98" fmla="*/ 2147483647 w 175"/>
              <a:gd name="T99" fmla="*/ 2147483647 h 426"/>
              <a:gd name="T100" fmla="*/ 2147483647 w 175"/>
              <a:gd name="T101" fmla="*/ 2147483647 h 426"/>
              <a:gd name="T102" fmla="*/ 2147483647 w 175"/>
              <a:gd name="T103" fmla="*/ 2147483647 h 426"/>
              <a:gd name="T104" fmla="*/ 2147483647 w 175"/>
              <a:gd name="T105" fmla="*/ 2147483647 h 426"/>
              <a:gd name="T106" fmla="*/ 2147483647 w 175"/>
              <a:gd name="T107" fmla="*/ 2147483647 h 426"/>
              <a:gd name="T108" fmla="*/ 2147483647 w 175"/>
              <a:gd name="T109" fmla="*/ 2147483647 h 426"/>
              <a:gd name="T110" fmla="*/ 2147483647 w 175"/>
              <a:gd name="T111" fmla="*/ 2147483647 h 426"/>
              <a:gd name="T112" fmla="*/ 2147483647 w 175"/>
              <a:gd name="T113" fmla="*/ 2147483647 h 426"/>
              <a:gd name="T114" fmla="*/ 2147483647 w 175"/>
              <a:gd name="T115" fmla="*/ 2147483647 h 426"/>
              <a:gd name="T116" fmla="*/ 2147483647 w 175"/>
              <a:gd name="T117" fmla="*/ 2147483647 h 426"/>
              <a:gd name="T118" fmla="*/ 0 w 175"/>
              <a:gd name="T119" fmla="*/ 2147483647 h 42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75"/>
              <a:gd name="T181" fmla="*/ 0 h 426"/>
              <a:gd name="T182" fmla="*/ 175 w 175"/>
              <a:gd name="T183" fmla="*/ 426 h 42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75" h="426">
                <a:moveTo>
                  <a:pt x="0" y="0"/>
                </a:moveTo>
                <a:lnTo>
                  <a:pt x="0" y="3"/>
                </a:lnTo>
                <a:lnTo>
                  <a:pt x="1" y="7"/>
                </a:lnTo>
                <a:lnTo>
                  <a:pt x="1" y="10"/>
                </a:lnTo>
                <a:lnTo>
                  <a:pt x="2" y="14"/>
                </a:lnTo>
                <a:lnTo>
                  <a:pt x="2" y="17"/>
                </a:lnTo>
                <a:lnTo>
                  <a:pt x="2" y="21"/>
                </a:lnTo>
                <a:lnTo>
                  <a:pt x="3" y="24"/>
                </a:lnTo>
                <a:lnTo>
                  <a:pt x="4" y="28"/>
                </a:lnTo>
                <a:lnTo>
                  <a:pt x="5" y="32"/>
                </a:lnTo>
                <a:lnTo>
                  <a:pt x="6" y="35"/>
                </a:lnTo>
                <a:lnTo>
                  <a:pt x="6" y="39"/>
                </a:lnTo>
                <a:lnTo>
                  <a:pt x="8" y="42"/>
                </a:lnTo>
                <a:lnTo>
                  <a:pt x="9" y="46"/>
                </a:lnTo>
                <a:lnTo>
                  <a:pt x="11" y="49"/>
                </a:lnTo>
                <a:lnTo>
                  <a:pt x="12" y="53"/>
                </a:lnTo>
                <a:lnTo>
                  <a:pt x="14" y="55"/>
                </a:lnTo>
                <a:lnTo>
                  <a:pt x="15" y="60"/>
                </a:lnTo>
                <a:lnTo>
                  <a:pt x="17" y="64"/>
                </a:lnTo>
                <a:lnTo>
                  <a:pt x="20" y="67"/>
                </a:lnTo>
                <a:lnTo>
                  <a:pt x="22" y="71"/>
                </a:lnTo>
                <a:lnTo>
                  <a:pt x="24" y="74"/>
                </a:lnTo>
                <a:lnTo>
                  <a:pt x="27" y="78"/>
                </a:lnTo>
                <a:lnTo>
                  <a:pt x="29" y="81"/>
                </a:lnTo>
                <a:lnTo>
                  <a:pt x="33" y="85"/>
                </a:lnTo>
                <a:lnTo>
                  <a:pt x="36" y="88"/>
                </a:lnTo>
                <a:lnTo>
                  <a:pt x="39" y="92"/>
                </a:lnTo>
                <a:lnTo>
                  <a:pt x="43" y="96"/>
                </a:lnTo>
                <a:lnTo>
                  <a:pt x="47" y="99"/>
                </a:lnTo>
                <a:lnTo>
                  <a:pt x="51" y="103"/>
                </a:lnTo>
                <a:lnTo>
                  <a:pt x="55" y="106"/>
                </a:lnTo>
                <a:lnTo>
                  <a:pt x="60" y="110"/>
                </a:lnTo>
                <a:lnTo>
                  <a:pt x="64" y="113"/>
                </a:lnTo>
                <a:lnTo>
                  <a:pt x="69" y="117"/>
                </a:lnTo>
                <a:lnTo>
                  <a:pt x="73" y="120"/>
                </a:lnTo>
                <a:lnTo>
                  <a:pt x="78" y="123"/>
                </a:lnTo>
                <a:lnTo>
                  <a:pt x="83" y="128"/>
                </a:lnTo>
                <a:lnTo>
                  <a:pt x="89" y="131"/>
                </a:lnTo>
                <a:lnTo>
                  <a:pt x="94" y="135"/>
                </a:lnTo>
                <a:lnTo>
                  <a:pt x="100" y="138"/>
                </a:lnTo>
                <a:lnTo>
                  <a:pt x="105" y="142"/>
                </a:lnTo>
                <a:lnTo>
                  <a:pt x="110" y="144"/>
                </a:lnTo>
                <a:lnTo>
                  <a:pt x="115" y="149"/>
                </a:lnTo>
                <a:lnTo>
                  <a:pt x="121" y="153"/>
                </a:lnTo>
                <a:lnTo>
                  <a:pt x="126" y="156"/>
                </a:lnTo>
                <a:lnTo>
                  <a:pt x="131" y="160"/>
                </a:lnTo>
                <a:lnTo>
                  <a:pt x="136" y="163"/>
                </a:lnTo>
                <a:lnTo>
                  <a:pt x="140" y="167"/>
                </a:lnTo>
                <a:lnTo>
                  <a:pt x="145" y="169"/>
                </a:lnTo>
                <a:lnTo>
                  <a:pt x="150" y="174"/>
                </a:lnTo>
                <a:lnTo>
                  <a:pt x="154" y="176"/>
                </a:lnTo>
                <a:lnTo>
                  <a:pt x="157" y="181"/>
                </a:lnTo>
                <a:lnTo>
                  <a:pt x="160" y="185"/>
                </a:lnTo>
                <a:lnTo>
                  <a:pt x="163" y="188"/>
                </a:lnTo>
                <a:lnTo>
                  <a:pt x="166" y="192"/>
                </a:lnTo>
                <a:lnTo>
                  <a:pt x="168" y="194"/>
                </a:lnTo>
                <a:lnTo>
                  <a:pt x="171" y="199"/>
                </a:lnTo>
                <a:lnTo>
                  <a:pt x="172" y="201"/>
                </a:lnTo>
                <a:lnTo>
                  <a:pt x="173" y="206"/>
                </a:lnTo>
                <a:lnTo>
                  <a:pt x="174" y="208"/>
                </a:lnTo>
                <a:lnTo>
                  <a:pt x="174" y="213"/>
                </a:lnTo>
                <a:lnTo>
                  <a:pt x="174" y="217"/>
                </a:lnTo>
                <a:lnTo>
                  <a:pt x="173" y="219"/>
                </a:lnTo>
                <a:lnTo>
                  <a:pt x="172" y="224"/>
                </a:lnTo>
                <a:lnTo>
                  <a:pt x="171" y="226"/>
                </a:lnTo>
                <a:lnTo>
                  <a:pt x="168" y="231"/>
                </a:lnTo>
                <a:lnTo>
                  <a:pt x="166" y="234"/>
                </a:lnTo>
                <a:lnTo>
                  <a:pt x="163" y="238"/>
                </a:lnTo>
                <a:lnTo>
                  <a:pt x="160" y="240"/>
                </a:lnTo>
                <a:lnTo>
                  <a:pt x="157" y="244"/>
                </a:lnTo>
                <a:lnTo>
                  <a:pt x="154" y="249"/>
                </a:lnTo>
                <a:lnTo>
                  <a:pt x="150" y="251"/>
                </a:lnTo>
                <a:lnTo>
                  <a:pt x="145" y="256"/>
                </a:lnTo>
                <a:lnTo>
                  <a:pt x="140" y="259"/>
                </a:lnTo>
                <a:lnTo>
                  <a:pt x="136" y="263"/>
                </a:lnTo>
                <a:lnTo>
                  <a:pt x="131" y="265"/>
                </a:lnTo>
                <a:lnTo>
                  <a:pt x="126" y="269"/>
                </a:lnTo>
                <a:lnTo>
                  <a:pt x="121" y="272"/>
                </a:lnTo>
                <a:lnTo>
                  <a:pt x="115" y="276"/>
                </a:lnTo>
                <a:lnTo>
                  <a:pt x="110" y="281"/>
                </a:lnTo>
                <a:lnTo>
                  <a:pt x="105" y="284"/>
                </a:lnTo>
                <a:lnTo>
                  <a:pt x="100" y="288"/>
                </a:lnTo>
                <a:lnTo>
                  <a:pt x="94" y="290"/>
                </a:lnTo>
                <a:lnTo>
                  <a:pt x="89" y="294"/>
                </a:lnTo>
                <a:lnTo>
                  <a:pt x="83" y="297"/>
                </a:lnTo>
                <a:lnTo>
                  <a:pt x="78" y="302"/>
                </a:lnTo>
                <a:lnTo>
                  <a:pt x="73" y="306"/>
                </a:lnTo>
                <a:lnTo>
                  <a:pt x="69" y="308"/>
                </a:lnTo>
                <a:lnTo>
                  <a:pt x="64" y="312"/>
                </a:lnTo>
                <a:lnTo>
                  <a:pt x="60" y="315"/>
                </a:lnTo>
                <a:lnTo>
                  <a:pt x="55" y="319"/>
                </a:lnTo>
                <a:lnTo>
                  <a:pt x="51" y="322"/>
                </a:lnTo>
                <a:lnTo>
                  <a:pt x="47" y="327"/>
                </a:lnTo>
                <a:lnTo>
                  <a:pt x="43" y="329"/>
                </a:lnTo>
                <a:lnTo>
                  <a:pt x="39" y="333"/>
                </a:lnTo>
                <a:lnTo>
                  <a:pt x="36" y="337"/>
                </a:lnTo>
                <a:lnTo>
                  <a:pt x="33" y="340"/>
                </a:lnTo>
                <a:lnTo>
                  <a:pt x="29" y="344"/>
                </a:lnTo>
                <a:lnTo>
                  <a:pt x="27" y="347"/>
                </a:lnTo>
                <a:lnTo>
                  <a:pt x="24" y="352"/>
                </a:lnTo>
                <a:lnTo>
                  <a:pt x="22" y="354"/>
                </a:lnTo>
                <a:lnTo>
                  <a:pt x="20" y="358"/>
                </a:lnTo>
                <a:lnTo>
                  <a:pt x="17" y="361"/>
                </a:lnTo>
                <a:lnTo>
                  <a:pt x="15" y="365"/>
                </a:lnTo>
                <a:lnTo>
                  <a:pt x="14" y="370"/>
                </a:lnTo>
                <a:lnTo>
                  <a:pt x="12" y="372"/>
                </a:lnTo>
                <a:lnTo>
                  <a:pt x="11" y="377"/>
                </a:lnTo>
                <a:lnTo>
                  <a:pt x="9" y="379"/>
                </a:lnTo>
                <a:lnTo>
                  <a:pt x="8" y="383"/>
                </a:lnTo>
                <a:lnTo>
                  <a:pt x="6" y="386"/>
                </a:lnTo>
                <a:lnTo>
                  <a:pt x="6" y="390"/>
                </a:lnTo>
                <a:lnTo>
                  <a:pt x="5" y="393"/>
                </a:lnTo>
                <a:lnTo>
                  <a:pt x="4" y="397"/>
                </a:lnTo>
                <a:lnTo>
                  <a:pt x="3" y="402"/>
                </a:lnTo>
                <a:lnTo>
                  <a:pt x="2" y="404"/>
                </a:lnTo>
                <a:lnTo>
                  <a:pt x="2" y="408"/>
                </a:lnTo>
                <a:lnTo>
                  <a:pt x="2" y="411"/>
                </a:lnTo>
                <a:lnTo>
                  <a:pt x="1" y="415"/>
                </a:lnTo>
                <a:lnTo>
                  <a:pt x="1" y="418"/>
                </a:lnTo>
                <a:lnTo>
                  <a:pt x="0" y="422"/>
                </a:lnTo>
                <a:lnTo>
                  <a:pt x="0" y="425"/>
                </a:lnTo>
              </a:path>
            </a:pathLst>
          </a:custGeom>
          <a:noFill/>
          <a:ln w="28575" cap="rnd">
            <a:solidFill>
              <a:srgbClr val="790015"/>
            </a:solidFill>
            <a:round/>
            <a:headEnd/>
            <a:tailEnd/>
          </a:ln>
        </p:spPr>
        <p:txBody>
          <a:bodyPr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6786563" y="3606800"/>
            <a:ext cx="0" cy="739775"/>
          </a:xfrm>
          <a:prstGeom prst="line">
            <a:avLst/>
          </a:prstGeom>
          <a:noFill/>
          <a:ln w="28575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H="1">
            <a:off x="6777038" y="3975100"/>
            <a:ext cx="312737" cy="0"/>
          </a:xfrm>
          <a:prstGeom prst="line">
            <a:avLst/>
          </a:prstGeom>
          <a:noFill/>
          <a:ln w="28575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Freeform 29"/>
          <p:cNvSpPr>
            <a:spLocks/>
          </p:cNvSpPr>
          <p:nvPr/>
        </p:nvSpPr>
        <p:spPr bwMode="auto">
          <a:xfrm>
            <a:off x="7291388" y="3311525"/>
            <a:ext cx="293687" cy="752475"/>
          </a:xfrm>
          <a:custGeom>
            <a:avLst/>
            <a:gdLst>
              <a:gd name="T0" fmla="*/ 0 w 175"/>
              <a:gd name="T1" fmla="*/ 2147483647 h 426"/>
              <a:gd name="T2" fmla="*/ 2147483647 w 175"/>
              <a:gd name="T3" fmla="*/ 2147483647 h 426"/>
              <a:gd name="T4" fmla="*/ 2147483647 w 175"/>
              <a:gd name="T5" fmla="*/ 2147483647 h 426"/>
              <a:gd name="T6" fmla="*/ 2147483647 w 175"/>
              <a:gd name="T7" fmla="*/ 2147483647 h 426"/>
              <a:gd name="T8" fmla="*/ 2147483647 w 175"/>
              <a:gd name="T9" fmla="*/ 2147483647 h 426"/>
              <a:gd name="T10" fmla="*/ 2147483647 w 175"/>
              <a:gd name="T11" fmla="*/ 2147483647 h 426"/>
              <a:gd name="T12" fmla="*/ 2147483647 w 175"/>
              <a:gd name="T13" fmla="*/ 2147483647 h 426"/>
              <a:gd name="T14" fmla="*/ 2147483647 w 175"/>
              <a:gd name="T15" fmla="*/ 2147483647 h 426"/>
              <a:gd name="T16" fmla="*/ 2147483647 w 175"/>
              <a:gd name="T17" fmla="*/ 2147483647 h 426"/>
              <a:gd name="T18" fmla="*/ 2147483647 w 175"/>
              <a:gd name="T19" fmla="*/ 2147483647 h 426"/>
              <a:gd name="T20" fmla="*/ 2147483647 w 175"/>
              <a:gd name="T21" fmla="*/ 2147483647 h 426"/>
              <a:gd name="T22" fmla="*/ 2147483647 w 175"/>
              <a:gd name="T23" fmla="*/ 2147483647 h 426"/>
              <a:gd name="T24" fmla="*/ 2147483647 w 175"/>
              <a:gd name="T25" fmla="*/ 2147483647 h 426"/>
              <a:gd name="T26" fmla="*/ 2147483647 w 175"/>
              <a:gd name="T27" fmla="*/ 2147483647 h 426"/>
              <a:gd name="T28" fmla="*/ 2147483647 w 175"/>
              <a:gd name="T29" fmla="*/ 2147483647 h 426"/>
              <a:gd name="T30" fmla="*/ 2147483647 w 175"/>
              <a:gd name="T31" fmla="*/ 2147483647 h 426"/>
              <a:gd name="T32" fmla="*/ 2147483647 w 175"/>
              <a:gd name="T33" fmla="*/ 2147483647 h 426"/>
              <a:gd name="T34" fmla="*/ 2147483647 w 175"/>
              <a:gd name="T35" fmla="*/ 2147483647 h 426"/>
              <a:gd name="T36" fmla="*/ 2147483647 w 175"/>
              <a:gd name="T37" fmla="*/ 2147483647 h 426"/>
              <a:gd name="T38" fmla="*/ 2147483647 w 175"/>
              <a:gd name="T39" fmla="*/ 2147483647 h 426"/>
              <a:gd name="T40" fmla="*/ 2147483647 w 175"/>
              <a:gd name="T41" fmla="*/ 2147483647 h 426"/>
              <a:gd name="T42" fmla="*/ 2147483647 w 175"/>
              <a:gd name="T43" fmla="*/ 2147483647 h 426"/>
              <a:gd name="T44" fmla="*/ 2147483647 w 175"/>
              <a:gd name="T45" fmla="*/ 2147483647 h 426"/>
              <a:gd name="T46" fmla="*/ 2147483647 w 175"/>
              <a:gd name="T47" fmla="*/ 2147483647 h 426"/>
              <a:gd name="T48" fmla="*/ 2147483647 w 175"/>
              <a:gd name="T49" fmla="*/ 2147483647 h 426"/>
              <a:gd name="T50" fmla="*/ 2147483647 w 175"/>
              <a:gd name="T51" fmla="*/ 2147483647 h 426"/>
              <a:gd name="T52" fmla="*/ 2147483647 w 175"/>
              <a:gd name="T53" fmla="*/ 2147483647 h 426"/>
              <a:gd name="T54" fmla="*/ 2147483647 w 175"/>
              <a:gd name="T55" fmla="*/ 2147483647 h 426"/>
              <a:gd name="T56" fmla="*/ 2147483647 w 175"/>
              <a:gd name="T57" fmla="*/ 2147483647 h 426"/>
              <a:gd name="T58" fmla="*/ 2147483647 w 175"/>
              <a:gd name="T59" fmla="*/ 2147483647 h 426"/>
              <a:gd name="T60" fmla="*/ 2147483647 w 175"/>
              <a:gd name="T61" fmla="*/ 2147483647 h 426"/>
              <a:gd name="T62" fmla="*/ 2147483647 w 175"/>
              <a:gd name="T63" fmla="*/ 2147483647 h 426"/>
              <a:gd name="T64" fmla="*/ 2147483647 w 175"/>
              <a:gd name="T65" fmla="*/ 2147483647 h 426"/>
              <a:gd name="T66" fmla="*/ 2147483647 w 175"/>
              <a:gd name="T67" fmla="*/ 2147483647 h 426"/>
              <a:gd name="T68" fmla="*/ 2147483647 w 175"/>
              <a:gd name="T69" fmla="*/ 2147483647 h 426"/>
              <a:gd name="T70" fmla="*/ 2147483647 w 175"/>
              <a:gd name="T71" fmla="*/ 2147483647 h 426"/>
              <a:gd name="T72" fmla="*/ 2147483647 w 175"/>
              <a:gd name="T73" fmla="*/ 2147483647 h 426"/>
              <a:gd name="T74" fmla="*/ 2147483647 w 175"/>
              <a:gd name="T75" fmla="*/ 2147483647 h 426"/>
              <a:gd name="T76" fmla="*/ 2147483647 w 175"/>
              <a:gd name="T77" fmla="*/ 2147483647 h 426"/>
              <a:gd name="T78" fmla="*/ 2147483647 w 175"/>
              <a:gd name="T79" fmla="*/ 2147483647 h 426"/>
              <a:gd name="T80" fmla="*/ 2147483647 w 175"/>
              <a:gd name="T81" fmla="*/ 2147483647 h 426"/>
              <a:gd name="T82" fmla="*/ 2147483647 w 175"/>
              <a:gd name="T83" fmla="*/ 2147483647 h 426"/>
              <a:gd name="T84" fmla="*/ 2147483647 w 175"/>
              <a:gd name="T85" fmla="*/ 2147483647 h 426"/>
              <a:gd name="T86" fmla="*/ 2147483647 w 175"/>
              <a:gd name="T87" fmla="*/ 2147483647 h 426"/>
              <a:gd name="T88" fmla="*/ 2147483647 w 175"/>
              <a:gd name="T89" fmla="*/ 2147483647 h 426"/>
              <a:gd name="T90" fmla="*/ 2147483647 w 175"/>
              <a:gd name="T91" fmla="*/ 2147483647 h 426"/>
              <a:gd name="T92" fmla="*/ 2147483647 w 175"/>
              <a:gd name="T93" fmla="*/ 2147483647 h 426"/>
              <a:gd name="T94" fmla="*/ 2147483647 w 175"/>
              <a:gd name="T95" fmla="*/ 2147483647 h 426"/>
              <a:gd name="T96" fmla="*/ 2147483647 w 175"/>
              <a:gd name="T97" fmla="*/ 2147483647 h 426"/>
              <a:gd name="T98" fmla="*/ 2147483647 w 175"/>
              <a:gd name="T99" fmla="*/ 2147483647 h 426"/>
              <a:gd name="T100" fmla="*/ 2147483647 w 175"/>
              <a:gd name="T101" fmla="*/ 2147483647 h 426"/>
              <a:gd name="T102" fmla="*/ 2147483647 w 175"/>
              <a:gd name="T103" fmla="*/ 2147483647 h 426"/>
              <a:gd name="T104" fmla="*/ 2147483647 w 175"/>
              <a:gd name="T105" fmla="*/ 2147483647 h 426"/>
              <a:gd name="T106" fmla="*/ 2147483647 w 175"/>
              <a:gd name="T107" fmla="*/ 2147483647 h 426"/>
              <a:gd name="T108" fmla="*/ 2147483647 w 175"/>
              <a:gd name="T109" fmla="*/ 2147483647 h 426"/>
              <a:gd name="T110" fmla="*/ 2147483647 w 175"/>
              <a:gd name="T111" fmla="*/ 2147483647 h 426"/>
              <a:gd name="T112" fmla="*/ 2147483647 w 175"/>
              <a:gd name="T113" fmla="*/ 2147483647 h 426"/>
              <a:gd name="T114" fmla="*/ 2147483647 w 175"/>
              <a:gd name="T115" fmla="*/ 2147483647 h 426"/>
              <a:gd name="T116" fmla="*/ 2147483647 w 175"/>
              <a:gd name="T117" fmla="*/ 2147483647 h 426"/>
              <a:gd name="T118" fmla="*/ 0 w 175"/>
              <a:gd name="T119" fmla="*/ 2147483647 h 42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75"/>
              <a:gd name="T181" fmla="*/ 0 h 426"/>
              <a:gd name="T182" fmla="*/ 175 w 175"/>
              <a:gd name="T183" fmla="*/ 426 h 42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75" h="426">
                <a:moveTo>
                  <a:pt x="0" y="0"/>
                </a:moveTo>
                <a:lnTo>
                  <a:pt x="0" y="3"/>
                </a:lnTo>
                <a:lnTo>
                  <a:pt x="1" y="7"/>
                </a:lnTo>
                <a:lnTo>
                  <a:pt x="1" y="10"/>
                </a:lnTo>
                <a:lnTo>
                  <a:pt x="2" y="14"/>
                </a:lnTo>
                <a:lnTo>
                  <a:pt x="2" y="17"/>
                </a:lnTo>
                <a:lnTo>
                  <a:pt x="2" y="21"/>
                </a:lnTo>
                <a:lnTo>
                  <a:pt x="3" y="24"/>
                </a:lnTo>
                <a:lnTo>
                  <a:pt x="4" y="28"/>
                </a:lnTo>
                <a:lnTo>
                  <a:pt x="5" y="32"/>
                </a:lnTo>
                <a:lnTo>
                  <a:pt x="6" y="35"/>
                </a:lnTo>
                <a:lnTo>
                  <a:pt x="6" y="39"/>
                </a:lnTo>
                <a:lnTo>
                  <a:pt x="8" y="42"/>
                </a:lnTo>
                <a:lnTo>
                  <a:pt x="9" y="46"/>
                </a:lnTo>
                <a:lnTo>
                  <a:pt x="11" y="49"/>
                </a:lnTo>
                <a:lnTo>
                  <a:pt x="12" y="53"/>
                </a:lnTo>
                <a:lnTo>
                  <a:pt x="14" y="55"/>
                </a:lnTo>
                <a:lnTo>
                  <a:pt x="15" y="60"/>
                </a:lnTo>
                <a:lnTo>
                  <a:pt x="17" y="64"/>
                </a:lnTo>
                <a:lnTo>
                  <a:pt x="20" y="67"/>
                </a:lnTo>
                <a:lnTo>
                  <a:pt x="22" y="71"/>
                </a:lnTo>
                <a:lnTo>
                  <a:pt x="24" y="74"/>
                </a:lnTo>
                <a:lnTo>
                  <a:pt x="27" y="78"/>
                </a:lnTo>
                <a:lnTo>
                  <a:pt x="29" y="81"/>
                </a:lnTo>
                <a:lnTo>
                  <a:pt x="33" y="85"/>
                </a:lnTo>
                <a:lnTo>
                  <a:pt x="36" y="88"/>
                </a:lnTo>
                <a:lnTo>
                  <a:pt x="39" y="92"/>
                </a:lnTo>
                <a:lnTo>
                  <a:pt x="43" y="96"/>
                </a:lnTo>
                <a:lnTo>
                  <a:pt x="47" y="99"/>
                </a:lnTo>
                <a:lnTo>
                  <a:pt x="51" y="103"/>
                </a:lnTo>
                <a:lnTo>
                  <a:pt x="55" y="106"/>
                </a:lnTo>
                <a:lnTo>
                  <a:pt x="60" y="110"/>
                </a:lnTo>
                <a:lnTo>
                  <a:pt x="64" y="113"/>
                </a:lnTo>
                <a:lnTo>
                  <a:pt x="69" y="117"/>
                </a:lnTo>
                <a:lnTo>
                  <a:pt x="73" y="120"/>
                </a:lnTo>
                <a:lnTo>
                  <a:pt x="78" y="123"/>
                </a:lnTo>
                <a:lnTo>
                  <a:pt x="83" y="128"/>
                </a:lnTo>
                <a:lnTo>
                  <a:pt x="89" y="131"/>
                </a:lnTo>
                <a:lnTo>
                  <a:pt x="94" y="135"/>
                </a:lnTo>
                <a:lnTo>
                  <a:pt x="100" y="138"/>
                </a:lnTo>
                <a:lnTo>
                  <a:pt x="105" y="142"/>
                </a:lnTo>
                <a:lnTo>
                  <a:pt x="110" y="144"/>
                </a:lnTo>
                <a:lnTo>
                  <a:pt x="115" y="149"/>
                </a:lnTo>
                <a:lnTo>
                  <a:pt x="121" y="153"/>
                </a:lnTo>
                <a:lnTo>
                  <a:pt x="126" y="156"/>
                </a:lnTo>
                <a:lnTo>
                  <a:pt x="131" y="160"/>
                </a:lnTo>
                <a:lnTo>
                  <a:pt x="136" y="163"/>
                </a:lnTo>
                <a:lnTo>
                  <a:pt x="140" y="167"/>
                </a:lnTo>
                <a:lnTo>
                  <a:pt x="145" y="169"/>
                </a:lnTo>
                <a:lnTo>
                  <a:pt x="150" y="174"/>
                </a:lnTo>
                <a:lnTo>
                  <a:pt x="154" y="176"/>
                </a:lnTo>
                <a:lnTo>
                  <a:pt x="157" y="181"/>
                </a:lnTo>
                <a:lnTo>
                  <a:pt x="160" y="185"/>
                </a:lnTo>
                <a:lnTo>
                  <a:pt x="163" y="188"/>
                </a:lnTo>
                <a:lnTo>
                  <a:pt x="166" y="192"/>
                </a:lnTo>
                <a:lnTo>
                  <a:pt x="168" y="194"/>
                </a:lnTo>
                <a:lnTo>
                  <a:pt x="171" y="199"/>
                </a:lnTo>
                <a:lnTo>
                  <a:pt x="172" y="201"/>
                </a:lnTo>
                <a:lnTo>
                  <a:pt x="173" y="206"/>
                </a:lnTo>
                <a:lnTo>
                  <a:pt x="174" y="208"/>
                </a:lnTo>
                <a:lnTo>
                  <a:pt x="174" y="213"/>
                </a:lnTo>
                <a:lnTo>
                  <a:pt x="174" y="217"/>
                </a:lnTo>
                <a:lnTo>
                  <a:pt x="173" y="219"/>
                </a:lnTo>
                <a:lnTo>
                  <a:pt x="172" y="224"/>
                </a:lnTo>
                <a:lnTo>
                  <a:pt x="171" y="226"/>
                </a:lnTo>
                <a:lnTo>
                  <a:pt x="168" y="231"/>
                </a:lnTo>
                <a:lnTo>
                  <a:pt x="166" y="234"/>
                </a:lnTo>
                <a:lnTo>
                  <a:pt x="163" y="238"/>
                </a:lnTo>
                <a:lnTo>
                  <a:pt x="160" y="240"/>
                </a:lnTo>
                <a:lnTo>
                  <a:pt x="157" y="244"/>
                </a:lnTo>
                <a:lnTo>
                  <a:pt x="154" y="249"/>
                </a:lnTo>
                <a:lnTo>
                  <a:pt x="150" y="251"/>
                </a:lnTo>
                <a:lnTo>
                  <a:pt x="145" y="256"/>
                </a:lnTo>
                <a:lnTo>
                  <a:pt x="140" y="259"/>
                </a:lnTo>
                <a:lnTo>
                  <a:pt x="136" y="263"/>
                </a:lnTo>
                <a:lnTo>
                  <a:pt x="131" y="265"/>
                </a:lnTo>
                <a:lnTo>
                  <a:pt x="126" y="269"/>
                </a:lnTo>
                <a:lnTo>
                  <a:pt x="121" y="272"/>
                </a:lnTo>
                <a:lnTo>
                  <a:pt x="115" y="276"/>
                </a:lnTo>
                <a:lnTo>
                  <a:pt x="110" y="281"/>
                </a:lnTo>
                <a:lnTo>
                  <a:pt x="105" y="284"/>
                </a:lnTo>
                <a:lnTo>
                  <a:pt x="100" y="288"/>
                </a:lnTo>
                <a:lnTo>
                  <a:pt x="94" y="290"/>
                </a:lnTo>
                <a:lnTo>
                  <a:pt x="89" y="294"/>
                </a:lnTo>
                <a:lnTo>
                  <a:pt x="83" y="297"/>
                </a:lnTo>
                <a:lnTo>
                  <a:pt x="78" y="302"/>
                </a:lnTo>
                <a:lnTo>
                  <a:pt x="73" y="306"/>
                </a:lnTo>
                <a:lnTo>
                  <a:pt x="69" y="308"/>
                </a:lnTo>
                <a:lnTo>
                  <a:pt x="64" y="312"/>
                </a:lnTo>
                <a:lnTo>
                  <a:pt x="60" y="315"/>
                </a:lnTo>
                <a:lnTo>
                  <a:pt x="55" y="319"/>
                </a:lnTo>
                <a:lnTo>
                  <a:pt x="51" y="322"/>
                </a:lnTo>
                <a:lnTo>
                  <a:pt x="47" y="327"/>
                </a:lnTo>
                <a:lnTo>
                  <a:pt x="43" y="329"/>
                </a:lnTo>
                <a:lnTo>
                  <a:pt x="39" y="333"/>
                </a:lnTo>
                <a:lnTo>
                  <a:pt x="36" y="337"/>
                </a:lnTo>
                <a:lnTo>
                  <a:pt x="33" y="340"/>
                </a:lnTo>
                <a:lnTo>
                  <a:pt x="29" y="344"/>
                </a:lnTo>
                <a:lnTo>
                  <a:pt x="27" y="347"/>
                </a:lnTo>
                <a:lnTo>
                  <a:pt x="24" y="352"/>
                </a:lnTo>
                <a:lnTo>
                  <a:pt x="22" y="354"/>
                </a:lnTo>
                <a:lnTo>
                  <a:pt x="20" y="358"/>
                </a:lnTo>
                <a:lnTo>
                  <a:pt x="17" y="361"/>
                </a:lnTo>
                <a:lnTo>
                  <a:pt x="15" y="365"/>
                </a:lnTo>
                <a:lnTo>
                  <a:pt x="14" y="370"/>
                </a:lnTo>
                <a:lnTo>
                  <a:pt x="12" y="372"/>
                </a:lnTo>
                <a:lnTo>
                  <a:pt x="11" y="377"/>
                </a:lnTo>
                <a:lnTo>
                  <a:pt x="9" y="379"/>
                </a:lnTo>
                <a:lnTo>
                  <a:pt x="8" y="383"/>
                </a:lnTo>
                <a:lnTo>
                  <a:pt x="6" y="386"/>
                </a:lnTo>
                <a:lnTo>
                  <a:pt x="6" y="390"/>
                </a:lnTo>
                <a:lnTo>
                  <a:pt x="5" y="393"/>
                </a:lnTo>
                <a:lnTo>
                  <a:pt x="4" y="397"/>
                </a:lnTo>
                <a:lnTo>
                  <a:pt x="3" y="402"/>
                </a:lnTo>
                <a:lnTo>
                  <a:pt x="2" y="404"/>
                </a:lnTo>
                <a:lnTo>
                  <a:pt x="2" y="408"/>
                </a:lnTo>
                <a:lnTo>
                  <a:pt x="2" y="411"/>
                </a:lnTo>
                <a:lnTo>
                  <a:pt x="1" y="415"/>
                </a:lnTo>
                <a:lnTo>
                  <a:pt x="1" y="418"/>
                </a:lnTo>
                <a:lnTo>
                  <a:pt x="0" y="422"/>
                </a:lnTo>
                <a:lnTo>
                  <a:pt x="0" y="425"/>
                </a:lnTo>
              </a:path>
            </a:pathLst>
          </a:custGeom>
          <a:noFill/>
          <a:ln w="28575" cap="rnd">
            <a:solidFill>
              <a:srgbClr val="790015"/>
            </a:solidFill>
            <a:round/>
            <a:headEnd/>
            <a:tailEnd/>
          </a:ln>
        </p:spPr>
        <p:txBody>
          <a:bodyPr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>
            <a:off x="7285038" y="3314700"/>
            <a:ext cx="0" cy="739775"/>
          </a:xfrm>
          <a:prstGeom prst="line">
            <a:avLst/>
          </a:prstGeom>
          <a:noFill/>
          <a:ln w="28575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 flipH="1">
            <a:off x="7275513" y="3684588"/>
            <a:ext cx="312737" cy="0"/>
          </a:xfrm>
          <a:prstGeom prst="line">
            <a:avLst/>
          </a:prstGeom>
          <a:noFill/>
          <a:ln w="28575">
            <a:solidFill>
              <a:srgbClr val="790015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7235825" y="4508500"/>
            <a:ext cx="1728788" cy="941388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800" i="0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i.i.d</a:t>
            </a:r>
            <a:r>
              <a:rPr lang="en-US" sz="1800" i="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. </a:t>
            </a:r>
            <a:r>
              <a:rPr lang="en-US" sz="1800" i="0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normalfordelte</a:t>
            </a:r>
            <a:r>
              <a:rPr lang="en-US" sz="1800" i="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1800" i="0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fejlled</a:t>
            </a:r>
            <a:endParaRPr lang="en-US" sz="1800" i="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 flipH="1">
            <a:off x="5470525" y="4508500"/>
            <a:ext cx="1765300" cy="484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 flipH="1">
            <a:off x="5984875" y="4508500"/>
            <a:ext cx="125095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 flipH="1" flipV="1">
            <a:off x="6453188" y="4405313"/>
            <a:ext cx="782637" cy="103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 flipH="1" flipV="1">
            <a:off x="6981825" y="4117975"/>
            <a:ext cx="254000" cy="390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 flipV="1">
            <a:off x="7235825" y="3933825"/>
            <a:ext cx="7778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70"/>
          <p:cNvSpPr>
            <a:spLocks noChangeArrowheads="1"/>
          </p:cNvSpPr>
          <p:nvPr/>
        </p:nvSpPr>
        <p:spPr bwMode="auto">
          <a:xfrm>
            <a:off x="5292080" y="2564904"/>
            <a:ext cx="2808361" cy="64376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da-DK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Fordelingen af </a:t>
            </a:r>
            <a:r>
              <a:rPr lang="da-DK" i="1" dirty="0" err="1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y</a:t>
            </a:r>
            <a:r>
              <a:rPr lang="da-DK" baseline="-25000" dirty="0" err="1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i</a:t>
            </a:r>
            <a:r>
              <a:rPr lang="da-DK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omkring regressionslinjen.</a:t>
            </a:r>
            <a:endParaRPr lang="el-GR" sz="1800" i="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8" name="Line 71"/>
          <p:cNvSpPr>
            <a:spLocks noChangeShapeType="1"/>
          </p:cNvSpPr>
          <p:nvPr/>
        </p:nvSpPr>
        <p:spPr bwMode="auto">
          <a:xfrm>
            <a:off x="6444208" y="3212976"/>
            <a:ext cx="359817" cy="7208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a-DK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" name="Group 86"/>
          <p:cNvGrpSpPr>
            <a:grpSpLocks/>
          </p:cNvGrpSpPr>
          <p:nvPr/>
        </p:nvGrpSpPr>
        <p:grpSpPr bwMode="auto">
          <a:xfrm>
            <a:off x="5148263" y="5589588"/>
            <a:ext cx="2370137" cy="520700"/>
            <a:chOff x="3247" y="3748"/>
            <a:chExt cx="1493" cy="328"/>
          </a:xfrm>
        </p:grpSpPr>
        <p:sp>
          <p:nvSpPr>
            <p:cNvPr id="40" name="Line 87"/>
            <p:cNvSpPr>
              <a:spLocks noChangeShapeType="1"/>
            </p:cNvSpPr>
            <p:nvPr/>
          </p:nvSpPr>
          <p:spPr bwMode="auto">
            <a:xfrm>
              <a:off x="3379" y="374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88"/>
            <p:cNvSpPr>
              <a:spLocks noChangeShapeType="1"/>
            </p:cNvSpPr>
            <p:nvPr/>
          </p:nvSpPr>
          <p:spPr bwMode="auto">
            <a:xfrm>
              <a:off x="4286" y="374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Line 89"/>
            <p:cNvSpPr>
              <a:spLocks noChangeShapeType="1"/>
            </p:cNvSpPr>
            <p:nvPr/>
          </p:nvSpPr>
          <p:spPr bwMode="auto">
            <a:xfrm>
              <a:off x="4014" y="374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Line 90"/>
            <p:cNvSpPr>
              <a:spLocks noChangeShapeType="1"/>
            </p:cNvSpPr>
            <p:nvPr/>
          </p:nvSpPr>
          <p:spPr bwMode="auto">
            <a:xfrm>
              <a:off x="3696" y="374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Line 91"/>
            <p:cNvSpPr>
              <a:spLocks noChangeShapeType="1"/>
            </p:cNvSpPr>
            <p:nvPr/>
          </p:nvSpPr>
          <p:spPr bwMode="auto">
            <a:xfrm>
              <a:off x="4604" y="374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 Box 92"/>
            <p:cNvSpPr txBox="1">
              <a:spLocks noChangeArrowheads="1"/>
            </p:cNvSpPr>
            <p:nvPr/>
          </p:nvSpPr>
          <p:spPr bwMode="auto">
            <a:xfrm>
              <a:off x="3247" y="3884"/>
              <a:ext cx="2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a-DK" sz="1400" i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da-DK" sz="1400" i="0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da-DK" sz="1400" i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 Box 93"/>
            <p:cNvSpPr txBox="1">
              <a:spLocks noChangeArrowheads="1"/>
            </p:cNvSpPr>
            <p:nvPr/>
          </p:nvSpPr>
          <p:spPr bwMode="auto">
            <a:xfrm>
              <a:off x="3882" y="3884"/>
              <a:ext cx="2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a-DK" sz="1400" i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da-DK" sz="1400" i="0" baseline="-2500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da-DK" sz="1400" i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 Box 94"/>
            <p:cNvSpPr txBox="1">
              <a:spLocks noChangeArrowheads="1"/>
            </p:cNvSpPr>
            <p:nvPr/>
          </p:nvSpPr>
          <p:spPr bwMode="auto">
            <a:xfrm>
              <a:off x="3565" y="3884"/>
              <a:ext cx="2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a-DK" sz="1400" i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da-DK" sz="1400" i="0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da-DK" sz="1400" i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 Box 95"/>
            <p:cNvSpPr txBox="1">
              <a:spLocks noChangeArrowheads="1"/>
            </p:cNvSpPr>
            <p:nvPr/>
          </p:nvSpPr>
          <p:spPr bwMode="auto">
            <a:xfrm>
              <a:off x="4150" y="3884"/>
              <a:ext cx="2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a-DK" sz="1400" i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da-DK" sz="1400" i="0" baseline="-2500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da-DK" sz="1400" i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 Box 96"/>
            <p:cNvSpPr txBox="1">
              <a:spLocks noChangeArrowheads="1"/>
            </p:cNvSpPr>
            <p:nvPr/>
          </p:nvSpPr>
          <p:spPr bwMode="auto">
            <a:xfrm>
              <a:off x="4472" y="3884"/>
              <a:ext cx="2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a-DK" sz="1400" i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da-DK" sz="1400" i="0" baseline="-2500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da-DK" sz="1400" i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50" name="Object 102"/>
          <p:cNvGraphicFramePr>
            <a:graphicFrameLocks noChangeAspect="1"/>
          </p:cNvGraphicFramePr>
          <p:nvPr/>
        </p:nvGraphicFramePr>
        <p:xfrm>
          <a:off x="5811838" y="1773238"/>
          <a:ext cx="1984375" cy="450850"/>
        </p:xfrm>
        <a:graphic>
          <a:graphicData uri="http://schemas.openxmlformats.org/presentationml/2006/ole">
            <p:oleObj spid="_x0000_s97283" name="Ligning" r:id="rId4" imgW="1002960" imgH="228600" progId="Equation.3">
              <p:embed/>
            </p:oleObj>
          </a:graphicData>
        </a:graphic>
      </p:graphicFrame>
      <p:sp>
        <p:nvSpPr>
          <p:cNvPr id="51" name="Text Box 104"/>
          <p:cNvSpPr txBox="1">
            <a:spLocks noChangeArrowheads="1"/>
          </p:cNvSpPr>
          <p:nvPr/>
        </p:nvSpPr>
        <p:spPr bwMode="auto">
          <a:xfrm>
            <a:off x="5219700" y="6165850"/>
            <a:ext cx="3506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800" i="0" dirty="0">
                <a:latin typeface="+mn-lt"/>
                <a:cs typeface="Times New Roman" pitchFamily="18" charset="0"/>
              </a:rPr>
              <a:t>Kontinuert forklarende variabel </a:t>
            </a:r>
            <a:r>
              <a:rPr lang="da-DK" sz="1800" dirty="0">
                <a:latin typeface="+mn-lt"/>
                <a:cs typeface="Times New Roman" pitchFamily="18" charset="0"/>
              </a:rPr>
              <a:t>x</a:t>
            </a:r>
            <a:endParaRPr lang="da-DK" sz="1800" i="0" dirty="0">
              <a:latin typeface="+mn-lt"/>
              <a:cs typeface="Times New Roman" pitchFamily="18" charset="0"/>
            </a:endParaRP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6A4A-344D-4944-813F-467A520B566C}" type="slidenum">
              <a:rPr lang="da-DK" altLang="en-US" smtClean="0"/>
              <a:pPr/>
              <a:t>7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Forudsætninger for SLR </a:t>
            </a:r>
            <a:r>
              <a:rPr lang="da-DK" sz="3000" smtClean="0"/>
              <a:t>(1/3)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571500" indent="-571500" eaLnBrk="1" hangingPunct="1"/>
            <a:r>
              <a:rPr lang="da-DK" sz="2200" dirty="0" smtClean="0"/>
              <a:t>Der er en </a:t>
            </a:r>
            <a:r>
              <a:rPr lang="da-DK" sz="2200" b="1" dirty="0" smtClean="0"/>
              <a:t>lineær sammenhæng</a:t>
            </a:r>
            <a:r>
              <a:rPr lang="da-DK" sz="2200" dirty="0" smtClean="0"/>
              <a:t> mellem x og y.</a:t>
            </a:r>
          </a:p>
          <a:p>
            <a:pPr marL="571500" indent="-571500" eaLnBrk="1" hangingPunct="1"/>
            <a:r>
              <a:rPr lang="da-DK" sz="2200" b="1" u="sng" dirty="0" smtClean="0"/>
              <a:t>Indledende tjek</a:t>
            </a:r>
            <a:r>
              <a:rPr lang="da-DK" sz="2200" dirty="0" smtClean="0"/>
              <a:t>: </a:t>
            </a:r>
            <a:r>
              <a:rPr lang="da-DK" sz="2200" dirty="0" err="1" smtClean="0"/>
              <a:t>Scatter</a:t>
            </a:r>
            <a:r>
              <a:rPr lang="da-DK" sz="2200" dirty="0" smtClean="0"/>
              <a:t> plot af (</a:t>
            </a:r>
            <a:r>
              <a:rPr lang="da-DK" sz="2200" i="1" dirty="0" err="1" smtClean="0"/>
              <a:t>x,y</a:t>
            </a:r>
            <a:r>
              <a:rPr lang="da-DK" sz="2200" dirty="0" smtClean="0"/>
              <a:t>) – ser punkterne ud til at ligge langs en ret linje?</a:t>
            </a:r>
          </a:p>
          <a:p>
            <a:pPr marL="571500" indent="-571500" eaLnBrk="1" hangingPunct="1"/>
            <a:endParaRPr lang="el-GR" dirty="0" smtClean="0">
              <a:cs typeface="Arial" charset="0"/>
            </a:endParaRPr>
          </a:p>
          <a:p>
            <a:pPr marL="571500" indent="-571500" eaLnBrk="1" hangingPunct="1"/>
            <a:endParaRPr lang="da-DK" dirty="0" smtClean="0"/>
          </a:p>
        </p:txBody>
      </p:sp>
      <p:sp>
        <p:nvSpPr>
          <p:cNvPr id="4103" name="Line 4"/>
          <p:cNvSpPr>
            <a:spLocks noChangeShapeType="1"/>
          </p:cNvSpPr>
          <p:nvPr/>
        </p:nvSpPr>
        <p:spPr bwMode="auto">
          <a:xfrm>
            <a:off x="1308100" y="4015879"/>
            <a:ext cx="2160588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4" name="Line 5"/>
          <p:cNvSpPr>
            <a:spLocks noChangeShapeType="1"/>
          </p:cNvSpPr>
          <p:nvPr/>
        </p:nvSpPr>
        <p:spPr bwMode="auto">
          <a:xfrm flipV="1">
            <a:off x="1301750" y="2768104"/>
            <a:ext cx="0" cy="1254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5" name="Oval 6"/>
          <p:cNvSpPr>
            <a:spLocks noChangeArrowheads="1"/>
          </p:cNvSpPr>
          <p:nvPr/>
        </p:nvSpPr>
        <p:spPr bwMode="auto">
          <a:xfrm>
            <a:off x="2708275" y="2945904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6" name="Oval 7"/>
          <p:cNvSpPr>
            <a:spLocks noChangeArrowheads="1"/>
          </p:cNvSpPr>
          <p:nvPr/>
        </p:nvSpPr>
        <p:spPr bwMode="auto">
          <a:xfrm>
            <a:off x="1844675" y="2853829"/>
            <a:ext cx="49213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7" name="Oval 8"/>
          <p:cNvSpPr>
            <a:spLocks noChangeArrowheads="1"/>
          </p:cNvSpPr>
          <p:nvPr/>
        </p:nvSpPr>
        <p:spPr bwMode="auto">
          <a:xfrm>
            <a:off x="2001838" y="2915741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8" name="Oval 9"/>
          <p:cNvSpPr>
            <a:spLocks noChangeArrowheads="1"/>
          </p:cNvSpPr>
          <p:nvPr/>
        </p:nvSpPr>
        <p:spPr bwMode="auto">
          <a:xfrm>
            <a:off x="1570038" y="2950666"/>
            <a:ext cx="49212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9" name="Oval 10"/>
          <p:cNvSpPr>
            <a:spLocks noChangeArrowheads="1"/>
          </p:cNvSpPr>
          <p:nvPr/>
        </p:nvSpPr>
        <p:spPr bwMode="auto">
          <a:xfrm>
            <a:off x="1765300" y="2987179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0" name="Oval 11"/>
          <p:cNvSpPr>
            <a:spLocks noChangeArrowheads="1"/>
          </p:cNvSpPr>
          <p:nvPr/>
        </p:nvSpPr>
        <p:spPr bwMode="auto">
          <a:xfrm>
            <a:off x="1582738" y="3025279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1" name="Oval 12"/>
          <p:cNvSpPr>
            <a:spLocks noChangeArrowheads="1"/>
          </p:cNvSpPr>
          <p:nvPr/>
        </p:nvSpPr>
        <p:spPr bwMode="auto">
          <a:xfrm>
            <a:off x="1644650" y="3084016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2" name="Oval 13"/>
          <p:cNvSpPr>
            <a:spLocks noChangeArrowheads="1"/>
          </p:cNvSpPr>
          <p:nvPr/>
        </p:nvSpPr>
        <p:spPr bwMode="auto">
          <a:xfrm>
            <a:off x="1570038" y="3117354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3" name="Oval 14"/>
          <p:cNvSpPr>
            <a:spLocks noChangeArrowheads="1"/>
          </p:cNvSpPr>
          <p:nvPr/>
        </p:nvSpPr>
        <p:spPr bwMode="auto">
          <a:xfrm>
            <a:off x="1763713" y="3152279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4" name="Oval 15"/>
          <p:cNvSpPr>
            <a:spLocks noChangeArrowheads="1"/>
          </p:cNvSpPr>
          <p:nvPr/>
        </p:nvSpPr>
        <p:spPr bwMode="auto">
          <a:xfrm>
            <a:off x="1582738" y="3187204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5" name="Oval 16"/>
          <p:cNvSpPr>
            <a:spLocks noChangeArrowheads="1"/>
          </p:cNvSpPr>
          <p:nvPr/>
        </p:nvSpPr>
        <p:spPr bwMode="auto">
          <a:xfrm>
            <a:off x="1887538" y="3217366"/>
            <a:ext cx="5080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6" name="Oval 17"/>
          <p:cNvSpPr>
            <a:spLocks noChangeArrowheads="1"/>
          </p:cNvSpPr>
          <p:nvPr/>
        </p:nvSpPr>
        <p:spPr bwMode="auto">
          <a:xfrm>
            <a:off x="2006600" y="3252291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7" name="Oval 18"/>
          <p:cNvSpPr>
            <a:spLocks noChangeArrowheads="1"/>
          </p:cNvSpPr>
          <p:nvPr/>
        </p:nvSpPr>
        <p:spPr bwMode="auto">
          <a:xfrm>
            <a:off x="1839913" y="3288804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8" name="Oval 19"/>
          <p:cNvSpPr>
            <a:spLocks noChangeArrowheads="1"/>
          </p:cNvSpPr>
          <p:nvPr/>
        </p:nvSpPr>
        <p:spPr bwMode="auto">
          <a:xfrm>
            <a:off x="1925638" y="3322141"/>
            <a:ext cx="44450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19" name="Oval 20"/>
          <p:cNvSpPr>
            <a:spLocks noChangeArrowheads="1"/>
          </p:cNvSpPr>
          <p:nvPr/>
        </p:nvSpPr>
        <p:spPr bwMode="auto">
          <a:xfrm>
            <a:off x="2197100" y="3355479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0" name="Oval 21"/>
          <p:cNvSpPr>
            <a:spLocks noChangeArrowheads="1"/>
          </p:cNvSpPr>
          <p:nvPr/>
        </p:nvSpPr>
        <p:spPr bwMode="auto">
          <a:xfrm>
            <a:off x="1631950" y="3382466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1" name="Oval 22"/>
          <p:cNvSpPr>
            <a:spLocks noChangeArrowheads="1"/>
          </p:cNvSpPr>
          <p:nvPr/>
        </p:nvSpPr>
        <p:spPr bwMode="auto">
          <a:xfrm>
            <a:off x="2030413" y="3418979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2" name="Oval 23"/>
          <p:cNvSpPr>
            <a:spLocks noChangeArrowheads="1"/>
          </p:cNvSpPr>
          <p:nvPr/>
        </p:nvSpPr>
        <p:spPr bwMode="auto">
          <a:xfrm>
            <a:off x="1663700" y="3453904"/>
            <a:ext cx="5556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3" name="Oval 24"/>
          <p:cNvSpPr>
            <a:spLocks noChangeArrowheads="1"/>
          </p:cNvSpPr>
          <p:nvPr/>
        </p:nvSpPr>
        <p:spPr bwMode="auto">
          <a:xfrm>
            <a:off x="2030413" y="3487241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4" name="Oval 25"/>
          <p:cNvSpPr>
            <a:spLocks noChangeArrowheads="1"/>
          </p:cNvSpPr>
          <p:nvPr/>
        </p:nvSpPr>
        <p:spPr bwMode="auto">
          <a:xfrm>
            <a:off x="1754188" y="3522166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5" name="Oval 26"/>
          <p:cNvSpPr>
            <a:spLocks noChangeArrowheads="1"/>
          </p:cNvSpPr>
          <p:nvPr/>
        </p:nvSpPr>
        <p:spPr bwMode="auto">
          <a:xfrm>
            <a:off x="1903413" y="3552329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6" name="Oval 27"/>
          <p:cNvSpPr>
            <a:spLocks noChangeArrowheads="1"/>
          </p:cNvSpPr>
          <p:nvPr/>
        </p:nvSpPr>
        <p:spPr bwMode="auto">
          <a:xfrm>
            <a:off x="1925638" y="3585666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7" name="Oval 28"/>
          <p:cNvSpPr>
            <a:spLocks noChangeArrowheads="1"/>
          </p:cNvSpPr>
          <p:nvPr/>
        </p:nvSpPr>
        <p:spPr bwMode="auto">
          <a:xfrm>
            <a:off x="1947863" y="3620591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8" name="Oval 29"/>
          <p:cNvSpPr>
            <a:spLocks noChangeArrowheads="1"/>
          </p:cNvSpPr>
          <p:nvPr/>
        </p:nvSpPr>
        <p:spPr bwMode="auto">
          <a:xfrm>
            <a:off x="1878013" y="3653929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29" name="Oval 30"/>
          <p:cNvSpPr>
            <a:spLocks noChangeArrowheads="1"/>
          </p:cNvSpPr>
          <p:nvPr/>
        </p:nvSpPr>
        <p:spPr bwMode="auto">
          <a:xfrm>
            <a:off x="1719263" y="3687266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30" name="Oval 31"/>
          <p:cNvSpPr>
            <a:spLocks noChangeArrowheads="1"/>
          </p:cNvSpPr>
          <p:nvPr/>
        </p:nvSpPr>
        <p:spPr bwMode="auto">
          <a:xfrm>
            <a:off x="1895475" y="3717429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31" name="Oval 32"/>
          <p:cNvSpPr>
            <a:spLocks noChangeArrowheads="1"/>
          </p:cNvSpPr>
          <p:nvPr/>
        </p:nvSpPr>
        <p:spPr bwMode="auto">
          <a:xfrm>
            <a:off x="1781175" y="3752354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32" name="Oval 33"/>
          <p:cNvSpPr>
            <a:spLocks noChangeArrowheads="1"/>
          </p:cNvSpPr>
          <p:nvPr/>
        </p:nvSpPr>
        <p:spPr bwMode="auto">
          <a:xfrm>
            <a:off x="1695450" y="3784104"/>
            <a:ext cx="47625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33" name="Oval 34"/>
          <p:cNvSpPr>
            <a:spLocks noChangeArrowheads="1"/>
          </p:cNvSpPr>
          <p:nvPr/>
        </p:nvSpPr>
        <p:spPr bwMode="auto">
          <a:xfrm>
            <a:off x="1895475" y="3819029"/>
            <a:ext cx="46038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34" name="Oval 35"/>
          <p:cNvSpPr>
            <a:spLocks noChangeArrowheads="1"/>
          </p:cNvSpPr>
          <p:nvPr/>
        </p:nvSpPr>
        <p:spPr bwMode="auto">
          <a:xfrm>
            <a:off x="3236913" y="2890341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35" name="Oval 36"/>
          <p:cNvSpPr>
            <a:spLocks noChangeArrowheads="1"/>
          </p:cNvSpPr>
          <p:nvPr/>
        </p:nvSpPr>
        <p:spPr bwMode="auto">
          <a:xfrm>
            <a:off x="3117850" y="3631704"/>
            <a:ext cx="49213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36" name="Oval 37"/>
          <p:cNvSpPr>
            <a:spLocks noChangeArrowheads="1"/>
          </p:cNvSpPr>
          <p:nvPr/>
        </p:nvSpPr>
        <p:spPr bwMode="auto">
          <a:xfrm>
            <a:off x="3076575" y="3468191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37" name="Oval 38"/>
          <p:cNvSpPr>
            <a:spLocks noChangeArrowheads="1"/>
          </p:cNvSpPr>
          <p:nvPr/>
        </p:nvSpPr>
        <p:spPr bwMode="auto">
          <a:xfrm>
            <a:off x="3032125" y="3536454"/>
            <a:ext cx="50800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38" name="Oval 39"/>
          <p:cNvSpPr>
            <a:spLocks noChangeArrowheads="1"/>
          </p:cNvSpPr>
          <p:nvPr/>
        </p:nvSpPr>
        <p:spPr bwMode="auto">
          <a:xfrm>
            <a:off x="2992438" y="3039566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39" name="Oval 40"/>
          <p:cNvSpPr>
            <a:spLocks noChangeArrowheads="1"/>
          </p:cNvSpPr>
          <p:nvPr/>
        </p:nvSpPr>
        <p:spPr bwMode="auto">
          <a:xfrm>
            <a:off x="2913063" y="3163391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40" name="Oval 41"/>
          <p:cNvSpPr>
            <a:spLocks noChangeArrowheads="1"/>
          </p:cNvSpPr>
          <p:nvPr/>
        </p:nvSpPr>
        <p:spPr bwMode="auto">
          <a:xfrm>
            <a:off x="2824163" y="2969716"/>
            <a:ext cx="53975" cy="428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41" name="Oval 42"/>
          <p:cNvSpPr>
            <a:spLocks noChangeArrowheads="1"/>
          </p:cNvSpPr>
          <p:nvPr/>
        </p:nvSpPr>
        <p:spPr bwMode="auto">
          <a:xfrm>
            <a:off x="2708275" y="2872879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42" name="Oval 43"/>
          <p:cNvSpPr>
            <a:spLocks noChangeArrowheads="1"/>
          </p:cNvSpPr>
          <p:nvPr/>
        </p:nvSpPr>
        <p:spPr bwMode="auto">
          <a:xfrm>
            <a:off x="2624138" y="3104654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43" name="Oval 44"/>
          <p:cNvSpPr>
            <a:spLocks noChangeArrowheads="1"/>
          </p:cNvSpPr>
          <p:nvPr/>
        </p:nvSpPr>
        <p:spPr bwMode="auto">
          <a:xfrm>
            <a:off x="2544763" y="3069729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44" name="Oval 45"/>
          <p:cNvSpPr>
            <a:spLocks noChangeArrowheads="1"/>
          </p:cNvSpPr>
          <p:nvPr/>
        </p:nvSpPr>
        <p:spPr bwMode="auto">
          <a:xfrm>
            <a:off x="2503488" y="3168154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45" name="Oval 46"/>
          <p:cNvSpPr>
            <a:spLocks noChangeArrowheads="1"/>
          </p:cNvSpPr>
          <p:nvPr/>
        </p:nvSpPr>
        <p:spPr bwMode="auto">
          <a:xfrm>
            <a:off x="2462213" y="3031629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46" name="Oval 47"/>
          <p:cNvSpPr>
            <a:spLocks noChangeArrowheads="1"/>
          </p:cNvSpPr>
          <p:nvPr/>
        </p:nvSpPr>
        <p:spPr bwMode="auto">
          <a:xfrm>
            <a:off x="2420938" y="3098304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47" name="Oval 48"/>
          <p:cNvSpPr>
            <a:spLocks noChangeArrowheads="1"/>
          </p:cNvSpPr>
          <p:nvPr/>
        </p:nvSpPr>
        <p:spPr bwMode="auto">
          <a:xfrm>
            <a:off x="2376488" y="3325316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48" name="Oval 49"/>
          <p:cNvSpPr>
            <a:spLocks noChangeArrowheads="1"/>
          </p:cNvSpPr>
          <p:nvPr/>
        </p:nvSpPr>
        <p:spPr bwMode="auto">
          <a:xfrm>
            <a:off x="2341563" y="2860179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49" name="Oval 50"/>
          <p:cNvSpPr>
            <a:spLocks noChangeArrowheads="1"/>
          </p:cNvSpPr>
          <p:nvPr/>
        </p:nvSpPr>
        <p:spPr bwMode="auto">
          <a:xfrm>
            <a:off x="2297113" y="3184029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50" name="Oval 51"/>
          <p:cNvSpPr>
            <a:spLocks noChangeArrowheads="1"/>
          </p:cNvSpPr>
          <p:nvPr/>
        </p:nvSpPr>
        <p:spPr bwMode="auto">
          <a:xfrm>
            <a:off x="2257425" y="2890341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51" name="Oval 52"/>
          <p:cNvSpPr>
            <a:spLocks noChangeArrowheads="1"/>
          </p:cNvSpPr>
          <p:nvPr/>
        </p:nvSpPr>
        <p:spPr bwMode="auto">
          <a:xfrm>
            <a:off x="2214563" y="3184029"/>
            <a:ext cx="44450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52" name="Oval 53"/>
          <p:cNvSpPr>
            <a:spLocks noChangeArrowheads="1"/>
          </p:cNvSpPr>
          <p:nvPr/>
        </p:nvSpPr>
        <p:spPr bwMode="auto">
          <a:xfrm>
            <a:off x="2168525" y="2961779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53" name="Oval 54"/>
          <p:cNvSpPr>
            <a:spLocks noChangeArrowheads="1"/>
          </p:cNvSpPr>
          <p:nvPr/>
        </p:nvSpPr>
        <p:spPr bwMode="auto">
          <a:xfrm>
            <a:off x="2133600" y="3082429"/>
            <a:ext cx="5080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54" name="Oval 55"/>
          <p:cNvSpPr>
            <a:spLocks noChangeArrowheads="1"/>
          </p:cNvSpPr>
          <p:nvPr/>
        </p:nvSpPr>
        <p:spPr bwMode="auto">
          <a:xfrm>
            <a:off x="2189163" y="3658691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55" name="Oval 56"/>
          <p:cNvSpPr>
            <a:spLocks noChangeArrowheads="1"/>
          </p:cNvSpPr>
          <p:nvPr/>
        </p:nvSpPr>
        <p:spPr bwMode="auto">
          <a:xfrm>
            <a:off x="2051050" y="3117354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56" name="Oval 57"/>
          <p:cNvSpPr>
            <a:spLocks noChangeArrowheads="1"/>
          </p:cNvSpPr>
          <p:nvPr/>
        </p:nvSpPr>
        <p:spPr bwMode="auto">
          <a:xfrm>
            <a:off x="2006600" y="3064966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57" name="Oval 58"/>
          <p:cNvSpPr>
            <a:spLocks noChangeArrowheads="1"/>
          </p:cNvSpPr>
          <p:nvPr/>
        </p:nvSpPr>
        <p:spPr bwMode="auto">
          <a:xfrm>
            <a:off x="1965325" y="2931616"/>
            <a:ext cx="5238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58" name="Oval 59"/>
          <p:cNvSpPr>
            <a:spLocks noChangeArrowheads="1"/>
          </p:cNvSpPr>
          <p:nvPr/>
        </p:nvSpPr>
        <p:spPr bwMode="auto">
          <a:xfrm>
            <a:off x="1931988" y="3076079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59" name="Oval 60"/>
          <p:cNvSpPr>
            <a:spLocks noChangeArrowheads="1"/>
          </p:cNvSpPr>
          <p:nvPr/>
        </p:nvSpPr>
        <p:spPr bwMode="auto">
          <a:xfrm>
            <a:off x="1887538" y="2984004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60" name="Oval 61"/>
          <p:cNvSpPr>
            <a:spLocks noChangeArrowheads="1"/>
          </p:cNvSpPr>
          <p:nvPr/>
        </p:nvSpPr>
        <p:spPr bwMode="auto">
          <a:xfrm>
            <a:off x="1844675" y="2912566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61" name="Oval 62"/>
          <p:cNvSpPr>
            <a:spLocks noChangeArrowheads="1"/>
          </p:cNvSpPr>
          <p:nvPr/>
        </p:nvSpPr>
        <p:spPr bwMode="auto">
          <a:xfrm>
            <a:off x="1803400" y="3076079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62" name="Oval 63"/>
          <p:cNvSpPr>
            <a:spLocks noChangeArrowheads="1"/>
          </p:cNvSpPr>
          <p:nvPr/>
        </p:nvSpPr>
        <p:spPr bwMode="auto">
          <a:xfrm>
            <a:off x="1760538" y="2942729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63" name="Oval 64"/>
          <p:cNvSpPr>
            <a:spLocks noChangeArrowheads="1"/>
          </p:cNvSpPr>
          <p:nvPr/>
        </p:nvSpPr>
        <p:spPr bwMode="auto">
          <a:xfrm>
            <a:off x="1725613" y="3031629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64" name="Oval 65"/>
          <p:cNvSpPr>
            <a:spLocks noChangeArrowheads="1"/>
          </p:cNvSpPr>
          <p:nvPr/>
        </p:nvSpPr>
        <p:spPr bwMode="auto">
          <a:xfrm>
            <a:off x="1682750" y="2879229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65" name="Oval 66"/>
          <p:cNvSpPr>
            <a:spLocks noChangeArrowheads="1"/>
          </p:cNvSpPr>
          <p:nvPr/>
        </p:nvSpPr>
        <p:spPr bwMode="auto">
          <a:xfrm>
            <a:off x="3233738" y="2976066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66" name="Oval 67"/>
          <p:cNvSpPr>
            <a:spLocks noChangeArrowheads="1"/>
          </p:cNvSpPr>
          <p:nvPr/>
        </p:nvSpPr>
        <p:spPr bwMode="auto">
          <a:xfrm>
            <a:off x="3190875" y="3264991"/>
            <a:ext cx="44450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67" name="Oval 68"/>
          <p:cNvSpPr>
            <a:spLocks noChangeArrowheads="1"/>
          </p:cNvSpPr>
          <p:nvPr/>
        </p:nvSpPr>
        <p:spPr bwMode="auto">
          <a:xfrm>
            <a:off x="3146425" y="3191966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68" name="Oval 69"/>
          <p:cNvSpPr>
            <a:spLocks noChangeArrowheads="1"/>
          </p:cNvSpPr>
          <p:nvPr/>
        </p:nvSpPr>
        <p:spPr bwMode="auto">
          <a:xfrm>
            <a:off x="3106738" y="3039566"/>
            <a:ext cx="46037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69" name="Oval 70"/>
          <p:cNvSpPr>
            <a:spLocks noChangeArrowheads="1"/>
          </p:cNvSpPr>
          <p:nvPr/>
        </p:nvSpPr>
        <p:spPr bwMode="auto">
          <a:xfrm>
            <a:off x="2944813" y="3411041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70" name="Oval 71"/>
          <p:cNvSpPr>
            <a:spLocks noChangeArrowheads="1"/>
          </p:cNvSpPr>
          <p:nvPr/>
        </p:nvSpPr>
        <p:spPr bwMode="auto">
          <a:xfrm>
            <a:off x="2901950" y="2976066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71" name="Oval 72"/>
          <p:cNvSpPr>
            <a:spLocks noChangeArrowheads="1"/>
          </p:cNvSpPr>
          <p:nvPr/>
        </p:nvSpPr>
        <p:spPr bwMode="auto">
          <a:xfrm>
            <a:off x="2865438" y="3536454"/>
            <a:ext cx="46037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72" name="Oval 73"/>
          <p:cNvSpPr>
            <a:spLocks noChangeArrowheads="1"/>
          </p:cNvSpPr>
          <p:nvPr/>
        </p:nvSpPr>
        <p:spPr bwMode="auto">
          <a:xfrm>
            <a:off x="2822575" y="3184029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73" name="Oval 74"/>
          <p:cNvSpPr>
            <a:spLocks noChangeArrowheads="1"/>
          </p:cNvSpPr>
          <p:nvPr/>
        </p:nvSpPr>
        <p:spPr bwMode="auto">
          <a:xfrm>
            <a:off x="2779713" y="3349129"/>
            <a:ext cx="49212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74" name="Oval 75"/>
          <p:cNvSpPr>
            <a:spLocks noChangeArrowheads="1"/>
          </p:cNvSpPr>
          <p:nvPr/>
        </p:nvSpPr>
        <p:spPr bwMode="auto">
          <a:xfrm>
            <a:off x="2740025" y="3196729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75" name="Oval 76"/>
          <p:cNvSpPr>
            <a:spLocks noChangeArrowheads="1"/>
          </p:cNvSpPr>
          <p:nvPr/>
        </p:nvSpPr>
        <p:spPr bwMode="auto">
          <a:xfrm>
            <a:off x="2660650" y="3249116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76" name="Oval 77"/>
          <p:cNvSpPr>
            <a:spLocks noChangeArrowheads="1"/>
          </p:cNvSpPr>
          <p:nvPr/>
        </p:nvSpPr>
        <p:spPr bwMode="auto">
          <a:xfrm>
            <a:off x="2617788" y="3184029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77" name="Oval 78"/>
          <p:cNvSpPr>
            <a:spLocks noChangeArrowheads="1"/>
          </p:cNvSpPr>
          <p:nvPr/>
        </p:nvSpPr>
        <p:spPr bwMode="auto">
          <a:xfrm>
            <a:off x="2571750" y="3480891"/>
            <a:ext cx="5397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78" name="Oval 79"/>
          <p:cNvSpPr>
            <a:spLocks noChangeArrowheads="1"/>
          </p:cNvSpPr>
          <p:nvPr/>
        </p:nvSpPr>
        <p:spPr bwMode="auto">
          <a:xfrm>
            <a:off x="2532063" y="3196729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79" name="Oval 80"/>
          <p:cNvSpPr>
            <a:spLocks noChangeArrowheads="1"/>
          </p:cNvSpPr>
          <p:nvPr/>
        </p:nvSpPr>
        <p:spPr bwMode="auto">
          <a:xfrm>
            <a:off x="2498725" y="3445966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80" name="Oval 81"/>
          <p:cNvSpPr>
            <a:spLocks noChangeArrowheads="1"/>
          </p:cNvSpPr>
          <p:nvPr/>
        </p:nvSpPr>
        <p:spPr bwMode="auto">
          <a:xfrm>
            <a:off x="2455863" y="3541216"/>
            <a:ext cx="44450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81" name="Oval 82"/>
          <p:cNvSpPr>
            <a:spLocks noChangeArrowheads="1"/>
          </p:cNvSpPr>
          <p:nvPr/>
        </p:nvSpPr>
        <p:spPr bwMode="auto">
          <a:xfrm>
            <a:off x="2413000" y="3406279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82" name="Oval 83"/>
          <p:cNvSpPr>
            <a:spLocks noChangeArrowheads="1"/>
          </p:cNvSpPr>
          <p:nvPr/>
        </p:nvSpPr>
        <p:spPr bwMode="auto">
          <a:xfrm>
            <a:off x="2371725" y="3474541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83" name="Oval 84"/>
          <p:cNvSpPr>
            <a:spLocks noChangeArrowheads="1"/>
          </p:cNvSpPr>
          <p:nvPr/>
        </p:nvSpPr>
        <p:spPr bwMode="auto">
          <a:xfrm>
            <a:off x="2327275" y="3698379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84" name="Oval 85"/>
          <p:cNvSpPr>
            <a:spLocks noChangeArrowheads="1"/>
          </p:cNvSpPr>
          <p:nvPr/>
        </p:nvSpPr>
        <p:spPr bwMode="auto">
          <a:xfrm>
            <a:off x="2292350" y="3238004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85" name="Oval 86"/>
          <p:cNvSpPr>
            <a:spLocks noChangeArrowheads="1"/>
          </p:cNvSpPr>
          <p:nvPr/>
        </p:nvSpPr>
        <p:spPr bwMode="auto">
          <a:xfrm>
            <a:off x="2249488" y="3561854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86" name="Oval 87"/>
          <p:cNvSpPr>
            <a:spLocks noChangeArrowheads="1"/>
          </p:cNvSpPr>
          <p:nvPr/>
        </p:nvSpPr>
        <p:spPr bwMode="auto">
          <a:xfrm>
            <a:off x="2581275" y="3376116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87" name="Oval 88"/>
          <p:cNvSpPr>
            <a:spLocks noChangeArrowheads="1"/>
          </p:cNvSpPr>
          <p:nvPr/>
        </p:nvSpPr>
        <p:spPr bwMode="auto">
          <a:xfrm>
            <a:off x="2165350" y="3561854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88" name="Oval 89"/>
          <p:cNvSpPr>
            <a:spLocks noChangeArrowheads="1"/>
          </p:cNvSpPr>
          <p:nvPr/>
        </p:nvSpPr>
        <p:spPr bwMode="auto">
          <a:xfrm>
            <a:off x="2124075" y="3338016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89" name="Oval 90"/>
          <p:cNvSpPr>
            <a:spLocks noChangeArrowheads="1"/>
          </p:cNvSpPr>
          <p:nvPr/>
        </p:nvSpPr>
        <p:spPr bwMode="auto">
          <a:xfrm>
            <a:off x="2081213" y="3455491"/>
            <a:ext cx="539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90" name="Oval 91"/>
          <p:cNvSpPr>
            <a:spLocks noChangeArrowheads="1"/>
          </p:cNvSpPr>
          <p:nvPr/>
        </p:nvSpPr>
        <p:spPr bwMode="auto">
          <a:xfrm>
            <a:off x="2043113" y="3474541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91" name="Oval 92"/>
          <p:cNvSpPr>
            <a:spLocks noChangeArrowheads="1"/>
          </p:cNvSpPr>
          <p:nvPr/>
        </p:nvSpPr>
        <p:spPr bwMode="auto">
          <a:xfrm>
            <a:off x="2001838" y="3492004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92" name="Oval 93"/>
          <p:cNvSpPr>
            <a:spLocks noChangeArrowheads="1"/>
          </p:cNvSpPr>
          <p:nvPr/>
        </p:nvSpPr>
        <p:spPr bwMode="auto">
          <a:xfrm>
            <a:off x="1958975" y="3439616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93" name="Oval 94"/>
          <p:cNvSpPr>
            <a:spLocks noChangeArrowheads="1"/>
          </p:cNvSpPr>
          <p:nvPr/>
        </p:nvSpPr>
        <p:spPr bwMode="auto">
          <a:xfrm>
            <a:off x="1914525" y="3309441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94" name="Oval 95"/>
          <p:cNvSpPr>
            <a:spLocks noChangeArrowheads="1"/>
          </p:cNvSpPr>
          <p:nvPr/>
        </p:nvSpPr>
        <p:spPr bwMode="auto">
          <a:xfrm>
            <a:off x="1878013" y="3449141"/>
            <a:ext cx="5238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95" name="Oval 96"/>
          <p:cNvSpPr>
            <a:spLocks noChangeArrowheads="1"/>
          </p:cNvSpPr>
          <p:nvPr/>
        </p:nvSpPr>
        <p:spPr bwMode="auto">
          <a:xfrm>
            <a:off x="1839913" y="3360241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96" name="Oval 97"/>
          <p:cNvSpPr>
            <a:spLocks noChangeArrowheads="1"/>
          </p:cNvSpPr>
          <p:nvPr/>
        </p:nvSpPr>
        <p:spPr bwMode="auto">
          <a:xfrm>
            <a:off x="1795463" y="3290391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97" name="Oval 98"/>
          <p:cNvSpPr>
            <a:spLocks noChangeArrowheads="1"/>
          </p:cNvSpPr>
          <p:nvPr/>
        </p:nvSpPr>
        <p:spPr bwMode="auto">
          <a:xfrm>
            <a:off x="1754188" y="3449141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98" name="Oval 99"/>
          <p:cNvSpPr>
            <a:spLocks noChangeArrowheads="1"/>
          </p:cNvSpPr>
          <p:nvPr/>
        </p:nvSpPr>
        <p:spPr bwMode="auto">
          <a:xfrm>
            <a:off x="1709738" y="3322141"/>
            <a:ext cx="47625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99" name="Oval 100"/>
          <p:cNvSpPr>
            <a:spLocks noChangeArrowheads="1"/>
          </p:cNvSpPr>
          <p:nvPr/>
        </p:nvSpPr>
        <p:spPr bwMode="auto">
          <a:xfrm>
            <a:off x="1676400" y="3406279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00" name="Oval 101"/>
          <p:cNvSpPr>
            <a:spLocks noChangeArrowheads="1"/>
          </p:cNvSpPr>
          <p:nvPr/>
        </p:nvSpPr>
        <p:spPr bwMode="auto">
          <a:xfrm>
            <a:off x="1633538" y="3253879"/>
            <a:ext cx="49212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01" name="Oval 102"/>
          <p:cNvSpPr>
            <a:spLocks noChangeArrowheads="1"/>
          </p:cNvSpPr>
          <p:nvPr/>
        </p:nvSpPr>
        <p:spPr bwMode="auto">
          <a:xfrm>
            <a:off x="3541713" y="2833191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02" name="Oval 103"/>
          <p:cNvSpPr>
            <a:spLocks noChangeArrowheads="1"/>
          </p:cNvSpPr>
          <p:nvPr/>
        </p:nvSpPr>
        <p:spPr bwMode="auto">
          <a:xfrm>
            <a:off x="2916238" y="2868116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03" name="Oval 104"/>
          <p:cNvSpPr>
            <a:spLocks noChangeArrowheads="1"/>
          </p:cNvSpPr>
          <p:nvPr/>
        </p:nvSpPr>
        <p:spPr bwMode="auto">
          <a:xfrm>
            <a:off x="2386013" y="2903041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04" name="Oval 105"/>
          <p:cNvSpPr>
            <a:spLocks noChangeArrowheads="1"/>
          </p:cNvSpPr>
          <p:nvPr/>
        </p:nvSpPr>
        <p:spPr bwMode="auto">
          <a:xfrm>
            <a:off x="3073400" y="2933204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05" name="Oval 106"/>
          <p:cNvSpPr>
            <a:spLocks noChangeArrowheads="1"/>
          </p:cNvSpPr>
          <p:nvPr/>
        </p:nvSpPr>
        <p:spPr bwMode="auto">
          <a:xfrm>
            <a:off x="2640013" y="2968129"/>
            <a:ext cx="5238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06" name="Oval 107"/>
          <p:cNvSpPr>
            <a:spLocks noChangeArrowheads="1"/>
          </p:cNvSpPr>
          <p:nvPr/>
        </p:nvSpPr>
        <p:spPr bwMode="auto">
          <a:xfrm>
            <a:off x="2843213" y="3004641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07" name="Oval 108"/>
          <p:cNvSpPr>
            <a:spLocks noChangeArrowheads="1"/>
          </p:cNvSpPr>
          <p:nvPr/>
        </p:nvSpPr>
        <p:spPr bwMode="auto">
          <a:xfrm>
            <a:off x="2659063" y="3039566"/>
            <a:ext cx="47625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08" name="Oval 109"/>
          <p:cNvSpPr>
            <a:spLocks noChangeArrowheads="1"/>
          </p:cNvSpPr>
          <p:nvPr/>
        </p:nvSpPr>
        <p:spPr bwMode="auto">
          <a:xfrm>
            <a:off x="2720975" y="3101479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09" name="Oval 110"/>
          <p:cNvSpPr>
            <a:spLocks noChangeArrowheads="1"/>
          </p:cNvSpPr>
          <p:nvPr/>
        </p:nvSpPr>
        <p:spPr bwMode="auto">
          <a:xfrm>
            <a:off x="2640013" y="3134816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10" name="Oval 111"/>
          <p:cNvSpPr>
            <a:spLocks noChangeArrowheads="1"/>
          </p:cNvSpPr>
          <p:nvPr/>
        </p:nvSpPr>
        <p:spPr bwMode="auto">
          <a:xfrm>
            <a:off x="3003550" y="3168154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11" name="Oval 112"/>
          <p:cNvSpPr>
            <a:spLocks noChangeArrowheads="1"/>
          </p:cNvSpPr>
          <p:nvPr/>
        </p:nvSpPr>
        <p:spPr bwMode="auto">
          <a:xfrm>
            <a:off x="3440113" y="3426916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12" name="Oval 113"/>
          <p:cNvSpPr>
            <a:spLocks noChangeArrowheads="1"/>
          </p:cNvSpPr>
          <p:nvPr/>
        </p:nvSpPr>
        <p:spPr bwMode="auto">
          <a:xfrm>
            <a:off x="2962275" y="3231654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13" name="Oval 114"/>
          <p:cNvSpPr>
            <a:spLocks noChangeArrowheads="1"/>
          </p:cNvSpPr>
          <p:nvPr/>
        </p:nvSpPr>
        <p:spPr bwMode="auto">
          <a:xfrm>
            <a:off x="3084513" y="3268166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14" name="Oval 115"/>
          <p:cNvSpPr>
            <a:spLocks noChangeArrowheads="1"/>
          </p:cNvSpPr>
          <p:nvPr/>
        </p:nvSpPr>
        <p:spPr bwMode="auto">
          <a:xfrm>
            <a:off x="2913063" y="3303091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15" name="Oval 116"/>
          <p:cNvSpPr>
            <a:spLocks noChangeArrowheads="1"/>
          </p:cNvSpPr>
          <p:nvPr/>
        </p:nvSpPr>
        <p:spPr bwMode="auto">
          <a:xfrm>
            <a:off x="2997200" y="3338016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16" name="Oval 117"/>
          <p:cNvSpPr>
            <a:spLocks noChangeArrowheads="1"/>
          </p:cNvSpPr>
          <p:nvPr/>
        </p:nvSpPr>
        <p:spPr bwMode="auto">
          <a:xfrm>
            <a:off x="3276600" y="3369766"/>
            <a:ext cx="412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17" name="Oval 118"/>
          <p:cNvSpPr>
            <a:spLocks noChangeArrowheads="1"/>
          </p:cNvSpPr>
          <p:nvPr/>
        </p:nvSpPr>
        <p:spPr bwMode="auto">
          <a:xfrm>
            <a:off x="2708275" y="3399929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18" name="Oval 119"/>
          <p:cNvSpPr>
            <a:spLocks noChangeArrowheads="1"/>
          </p:cNvSpPr>
          <p:nvPr/>
        </p:nvSpPr>
        <p:spPr bwMode="auto">
          <a:xfrm>
            <a:off x="3106738" y="3434854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19" name="Oval 120"/>
          <p:cNvSpPr>
            <a:spLocks noChangeArrowheads="1"/>
          </p:cNvSpPr>
          <p:nvPr/>
        </p:nvSpPr>
        <p:spPr bwMode="auto">
          <a:xfrm>
            <a:off x="2741613" y="3468191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20" name="Oval 121"/>
          <p:cNvSpPr>
            <a:spLocks noChangeArrowheads="1"/>
          </p:cNvSpPr>
          <p:nvPr/>
        </p:nvSpPr>
        <p:spPr bwMode="auto">
          <a:xfrm>
            <a:off x="3106738" y="3501529"/>
            <a:ext cx="46037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21" name="Oval 122"/>
          <p:cNvSpPr>
            <a:spLocks noChangeArrowheads="1"/>
          </p:cNvSpPr>
          <p:nvPr/>
        </p:nvSpPr>
        <p:spPr bwMode="auto">
          <a:xfrm>
            <a:off x="2824163" y="3536454"/>
            <a:ext cx="5397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22" name="Oval 123"/>
          <p:cNvSpPr>
            <a:spLocks noChangeArrowheads="1"/>
          </p:cNvSpPr>
          <p:nvPr/>
        </p:nvSpPr>
        <p:spPr bwMode="auto">
          <a:xfrm>
            <a:off x="2981325" y="3568204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23" name="Oval 124"/>
          <p:cNvSpPr>
            <a:spLocks noChangeArrowheads="1"/>
          </p:cNvSpPr>
          <p:nvPr/>
        </p:nvSpPr>
        <p:spPr bwMode="auto">
          <a:xfrm>
            <a:off x="2997200" y="3601541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24" name="Oval 125"/>
          <p:cNvSpPr>
            <a:spLocks noChangeArrowheads="1"/>
          </p:cNvSpPr>
          <p:nvPr/>
        </p:nvSpPr>
        <p:spPr bwMode="auto">
          <a:xfrm>
            <a:off x="3021013" y="3638054"/>
            <a:ext cx="49212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25" name="Oval 126"/>
          <p:cNvSpPr>
            <a:spLocks noChangeArrowheads="1"/>
          </p:cNvSpPr>
          <p:nvPr/>
        </p:nvSpPr>
        <p:spPr bwMode="auto">
          <a:xfrm>
            <a:off x="2957513" y="3669804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26" name="Oval 127"/>
          <p:cNvSpPr>
            <a:spLocks noChangeArrowheads="1"/>
          </p:cNvSpPr>
          <p:nvPr/>
        </p:nvSpPr>
        <p:spPr bwMode="auto">
          <a:xfrm>
            <a:off x="2792413" y="3704729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27" name="Oval 128"/>
          <p:cNvSpPr>
            <a:spLocks noChangeArrowheads="1"/>
          </p:cNvSpPr>
          <p:nvPr/>
        </p:nvSpPr>
        <p:spPr bwMode="auto">
          <a:xfrm>
            <a:off x="2970213" y="3731716"/>
            <a:ext cx="49212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28" name="Oval 129"/>
          <p:cNvSpPr>
            <a:spLocks noChangeArrowheads="1"/>
          </p:cNvSpPr>
          <p:nvPr/>
        </p:nvSpPr>
        <p:spPr bwMode="auto">
          <a:xfrm>
            <a:off x="2855913" y="3766641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29" name="Oval 130"/>
          <p:cNvSpPr>
            <a:spLocks noChangeArrowheads="1"/>
          </p:cNvSpPr>
          <p:nvPr/>
        </p:nvSpPr>
        <p:spPr bwMode="auto">
          <a:xfrm>
            <a:off x="2774950" y="3803154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30" name="Oval 131"/>
          <p:cNvSpPr>
            <a:spLocks noChangeArrowheads="1"/>
          </p:cNvSpPr>
          <p:nvPr/>
        </p:nvSpPr>
        <p:spPr bwMode="auto">
          <a:xfrm>
            <a:off x="2540000" y="2828429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31" name="Oval 132"/>
          <p:cNvSpPr>
            <a:spLocks noChangeArrowheads="1"/>
          </p:cNvSpPr>
          <p:nvPr/>
        </p:nvSpPr>
        <p:spPr bwMode="auto">
          <a:xfrm>
            <a:off x="2006600" y="2863354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32" name="Oval 133"/>
          <p:cNvSpPr>
            <a:spLocks noChangeArrowheads="1"/>
          </p:cNvSpPr>
          <p:nvPr/>
        </p:nvSpPr>
        <p:spPr bwMode="auto">
          <a:xfrm>
            <a:off x="2693988" y="2893516"/>
            <a:ext cx="5397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33" name="Oval 134"/>
          <p:cNvSpPr>
            <a:spLocks noChangeArrowheads="1"/>
          </p:cNvSpPr>
          <p:nvPr/>
        </p:nvSpPr>
        <p:spPr bwMode="auto">
          <a:xfrm>
            <a:off x="2263775" y="2925266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34" name="Oval 135"/>
          <p:cNvSpPr>
            <a:spLocks noChangeArrowheads="1"/>
          </p:cNvSpPr>
          <p:nvPr/>
        </p:nvSpPr>
        <p:spPr bwMode="auto">
          <a:xfrm>
            <a:off x="2466975" y="2961779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35" name="Oval 136"/>
          <p:cNvSpPr>
            <a:spLocks noChangeArrowheads="1"/>
          </p:cNvSpPr>
          <p:nvPr/>
        </p:nvSpPr>
        <p:spPr bwMode="auto">
          <a:xfrm>
            <a:off x="2276475" y="2998291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36" name="Oval 137"/>
          <p:cNvSpPr>
            <a:spLocks noChangeArrowheads="1"/>
          </p:cNvSpPr>
          <p:nvPr/>
        </p:nvSpPr>
        <p:spPr bwMode="auto">
          <a:xfrm>
            <a:off x="2341563" y="3061791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37" name="Oval 138"/>
          <p:cNvSpPr>
            <a:spLocks noChangeArrowheads="1"/>
          </p:cNvSpPr>
          <p:nvPr/>
        </p:nvSpPr>
        <p:spPr bwMode="auto">
          <a:xfrm>
            <a:off x="2263775" y="3095129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38" name="Oval 139"/>
          <p:cNvSpPr>
            <a:spLocks noChangeArrowheads="1"/>
          </p:cNvSpPr>
          <p:nvPr/>
        </p:nvSpPr>
        <p:spPr bwMode="auto">
          <a:xfrm>
            <a:off x="2628900" y="3128466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39" name="Oval 140"/>
          <p:cNvSpPr>
            <a:spLocks noChangeArrowheads="1"/>
          </p:cNvSpPr>
          <p:nvPr/>
        </p:nvSpPr>
        <p:spPr bwMode="auto">
          <a:xfrm>
            <a:off x="2197100" y="3211016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40" name="Oval 141"/>
          <p:cNvSpPr>
            <a:spLocks noChangeArrowheads="1"/>
          </p:cNvSpPr>
          <p:nvPr/>
        </p:nvSpPr>
        <p:spPr bwMode="auto">
          <a:xfrm>
            <a:off x="3228975" y="3758704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41" name="Oval 142"/>
          <p:cNvSpPr>
            <a:spLocks noChangeArrowheads="1"/>
          </p:cNvSpPr>
          <p:nvPr/>
        </p:nvSpPr>
        <p:spPr bwMode="auto">
          <a:xfrm>
            <a:off x="2705100" y="3226891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42" name="Oval 143"/>
          <p:cNvSpPr>
            <a:spLocks noChangeArrowheads="1"/>
          </p:cNvSpPr>
          <p:nvPr/>
        </p:nvSpPr>
        <p:spPr bwMode="auto">
          <a:xfrm>
            <a:off x="2532063" y="3261816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43" name="Oval 144"/>
          <p:cNvSpPr>
            <a:spLocks noChangeArrowheads="1"/>
          </p:cNvSpPr>
          <p:nvPr/>
        </p:nvSpPr>
        <p:spPr bwMode="auto">
          <a:xfrm>
            <a:off x="2619375" y="3296741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44" name="Oval 145"/>
          <p:cNvSpPr>
            <a:spLocks noChangeArrowheads="1"/>
          </p:cNvSpPr>
          <p:nvPr/>
        </p:nvSpPr>
        <p:spPr bwMode="auto">
          <a:xfrm>
            <a:off x="2895600" y="3331666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45" name="Oval 146"/>
          <p:cNvSpPr>
            <a:spLocks noChangeArrowheads="1"/>
          </p:cNvSpPr>
          <p:nvPr/>
        </p:nvSpPr>
        <p:spPr bwMode="auto">
          <a:xfrm>
            <a:off x="2328863" y="3360241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46" name="Oval 147"/>
          <p:cNvSpPr>
            <a:spLocks noChangeArrowheads="1"/>
          </p:cNvSpPr>
          <p:nvPr/>
        </p:nvSpPr>
        <p:spPr bwMode="auto">
          <a:xfrm>
            <a:off x="2724150" y="3395166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47" name="Oval 148"/>
          <p:cNvSpPr>
            <a:spLocks noChangeArrowheads="1"/>
          </p:cNvSpPr>
          <p:nvPr/>
        </p:nvSpPr>
        <p:spPr bwMode="auto">
          <a:xfrm>
            <a:off x="2365375" y="3428504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48" name="Oval 149"/>
          <p:cNvSpPr>
            <a:spLocks noChangeArrowheads="1"/>
          </p:cNvSpPr>
          <p:nvPr/>
        </p:nvSpPr>
        <p:spPr bwMode="auto">
          <a:xfrm>
            <a:off x="2724150" y="3463429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49" name="Oval 150"/>
          <p:cNvSpPr>
            <a:spLocks noChangeArrowheads="1"/>
          </p:cNvSpPr>
          <p:nvPr/>
        </p:nvSpPr>
        <p:spPr bwMode="auto">
          <a:xfrm>
            <a:off x="2452688" y="3498354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50" name="Oval 151"/>
          <p:cNvSpPr>
            <a:spLocks noChangeArrowheads="1"/>
          </p:cNvSpPr>
          <p:nvPr/>
        </p:nvSpPr>
        <p:spPr bwMode="auto">
          <a:xfrm>
            <a:off x="2600325" y="3525341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51" name="Oval 152"/>
          <p:cNvSpPr>
            <a:spLocks noChangeArrowheads="1"/>
          </p:cNvSpPr>
          <p:nvPr/>
        </p:nvSpPr>
        <p:spPr bwMode="auto">
          <a:xfrm>
            <a:off x="2619375" y="3561854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52" name="Oval 153"/>
          <p:cNvSpPr>
            <a:spLocks noChangeArrowheads="1"/>
          </p:cNvSpPr>
          <p:nvPr/>
        </p:nvSpPr>
        <p:spPr bwMode="auto">
          <a:xfrm>
            <a:off x="2640013" y="3596779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53" name="Oval 154"/>
          <p:cNvSpPr>
            <a:spLocks noChangeArrowheads="1"/>
          </p:cNvSpPr>
          <p:nvPr/>
        </p:nvSpPr>
        <p:spPr bwMode="auto">
          <a:xfrm>
            <a:off x="2579688" y="3631704"/>
            <a:ext cx="47625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54" name="Oval 155"/>
          <p:cNvSpPr>
            <a:spLocks noChangeArrowheads="1"/>
          </p:cNvSpPr>
          <p:nvPr/>
        </p:nvSpPr>
        <p:spPr bwMode="auto">
          <a:xfrm>
            <a:off x="2413000" y="3665041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55" name="Oval 156"/>
          <p:cNvSpPr>
            <a:spLocks noChangeArrowheads="1"/>
          </p:cNvSpPr>
          <p:nvPr/>
        </p:nvSpPr>
        <p:spPr bwMode="auto">
          <a:xfrm>
            <a:off x="2592388" y="3693616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56" name="Oval 157"/>
          <p:cNvSpPr>
            <a:spLocks noChangeArrowheads="1"/>
          </p:cNvSpPr>
          <p:nvPr/>
        </p:nvSpPr>
        <p:spPr bwMode="auto">
          <a:xfrm>
            <a:off x="2479675" y="3726954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57" name="Oval 158"/>
          <p:cNvSpPr>
            <a:spLocks noChangeArrowheads="1"/>
          </p:cNvSpPr>
          <p:nvPr/>
        </p:nvSpPr>
        <p:spPr bwMode="auto">
          <a:xfrm>
            <a:off x="2389188" y="3763466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58" name="Oval 159"/>
          <p:cNvSpPr>
            <a:spLocks noChangeArrowheads="1"/>
          </p:cNvSpPr>
          <p:nvPr/>
        </p:nvSpPr>
        <p:spPr bwMode="auto">
          <a:xfrm>
            <a:off x="2592388" y="3798391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59" name="Oval 160"/>
          <p:cNvSpPr>
            <a:spLocks noChangeArrowheads="1"/>
          </p:cNvSpPr>
          <p:nvPr/>
        </p:nvSpPr>
        <p:spPr bwMode="auto">
          <a:xfrm>
            <a:off x="3548063" y="3145929"/>
            <a:ext cx="5556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60" name="Oval 161"/>
          <p:cNvSpPr>
            <a:spLocks noChangeArrowheads="1"/>
          </p:cNvSpPr>
          <p:nvPr/>
        </p:nvSpPr>
        <p:spPr bwMode="auto">
          <a:xfrm>
            <a:off x="3511550" y="3071316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61" name="Oval 162"/>
          <p:cNvSpPr>
            <a:spLocks noChangeArrowheads="1"/>
          </p:cNvSpPr>
          <p:nvPr/>
        </p:nvSpPr>
        <p:spPr bwMode="auto">
          <a:xfrm>
            <a:off x="3467100" y="2912566"/>
            <a:ext cx="49213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62" name="Oval 163"/>
          <p:cNvSpPr>
            <a:spLocks noChangeArrowheads="1"/>
          </p:cNvSpPr>
          <p:nvPr/>
        </p:nvSpPr>
        <p:spPr bwMode="auto">
          <a:xfrm>
            <a:off x="3387725" y="3725366"/>
            <a:ext cx="50800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63" name="Oval 164"/>
          <p:cNvSpPr>
            <a:spLocks noChangeArrowheads="1"/>
          </p:cNvSpPr>
          <p:nvPr/>
        </p:nvSpPr>
        <p:spPr bwMode="auto">
          <a:xfrm>
            <a:off x="3348038" y="3792041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64" name="Oval 165"/>
          <p:cNvSpPr>
            <a:spLocks noChangeArrowheads="1"/>
          </p:cNvSpPr>
          <p:nvPr/>
        </p:nvSpPr>
        <p:spPr bwMode="auto">
          <a:xfrm>
            <a:off x="3306763" y="3291979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65" name="Oval 166"/>
          <p:cNvSpPr>
            <a:spLocks noChangeArrowheads="1"/>
          </p:cNvSpPr>
          <p:nvPr/>
        </p:nvSpPr>
        <p:spPr bwMode="auto">
          <a:xfrm>
            <a:off x="3267075" y="2857004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66" name="Oval 167"/>
          <p:cNvSpPr>
            <a:spLocks noChangeArrowheads="1"/>
          </p:cNvSpPr>
          <p:nvPr/>
        </p:nvSpPr>
        <p:spPr bwMode="auto">
          <a:xfrm>
            <a:off x="3227388" y="3415804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67" name="Oval 168"/>
          <p:cNvSpPr>
            <a:spLocks noChangeArrowheads="1"/>
          </p:cNvSpPr>
          <p:nvPr/>
        </p:nvSpPr>
        <p:spPr bwMode="auto">
          <a:xfrm>
            <a:off x="3186113" y="3066554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68" name="Oval 169"/>
          <p:cNvSpPr>
            <a:spLocks noChangeArrowheads="1"/>
          </p:cNvSpPr>
          <p:nvPr/>
        </p:nvSpPr>
        <p:spPr bwMode="auto">
          <a:xfrm>
            <a:off x="3144838" y="3226891"/>
            <a:ext cx="4286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69" name="Oval 170"/>
          <p:cNvSpPr>
            <a:spLocks noChangeArrowheads="1"/>
          </p:cNvSpPr>
          <p:nvPr/>
        </p:nvSpPr>
        <p:spPr bwMode="auto">
          <a:xfrm>
            <a:off x="3097213" y="3077666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70" name="Oval 171"/>
          <p:cNvSpPr>
            <a:spLocks noChangeArrowheads="1"/>
          </p:cNvSpPr>
          <p:nvPr/>
        </p:nvSpPr>
        <p:spPr bwMode="auto">
          <a:xfrm>
            <a:off x="3024188" y="3128466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71" name="Oval 172"/>
          <p:cNvSpPr>
            <a:spLocks noChangeArrowheads="1"/>
          </p:cNvSpPr>
          <p:nvPr/>
        </p:nvSpPr>
        <p:spPr bwMode="auto">
          <a:xfrm>
            <a:off x="2982913" y="3066554"/>
            <a:ext cx="4286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72" name="Oval 173"/>
          <p:cNvSpPr>
            <a:spLocks noChangeArrowheads="1"/>
          </p:cNvSpPr>
          <p:nvPr/>
        </p:nvSpPr>
        <p:spPr bwMode="auto">
          <a:xfrm>
            <a:off x="2941638" y="3360241"/>
            <a:ext cx="4286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73" name="Oval 174"/>
          <p:cNvSpPr>
            <a:spLocks noChangeArrowheads="1"/>
          </p:cNvSpPr>
          <p:nvPr/>
        </p:nvSpPr>
        <p:spPr bwMode="auto">
          <a:xfrm>
            <a:off x="2895600" y="3077666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74" name="Oval 175"/>
          <p:cNvSpPr>
            <a:spLocks noChangeArrowheads="1"/>
          </p:cNvSpPr>
          <p:nvPr/>
        </p:nvSpPr>
        <p:spPr bwMode="auto">
          <a:xfrm>
            <a:off x="2855913" y="3326904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75" name="Oval 176"/>
          <p:cNvSpPr>
            <a:spLocks noChangeArrowheads="1"/>
          </p:cNvSpPr>
          <p:nvPr/>
        </p:nvSpPr>
        <p:spPr bwMode="auto">
          <a:xfrm>
            <a:off x="2814638" y="3423741"/>
            <a:ext cx="5238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76" name="Oval 177"/>
          <p:cNvSpPr>
            <a:spLocks noChangeArrowheads="1"/>
          </p:cNvSpPr>
          <p:nvPr/>
        </p:nvSpPr>
        <p:spPr bwMode="auto">
          <a:xfrm>
            <a:off x="2774950" y="3288804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77" name="Oval 178"/>
          <p:cNvSpPr>
            <a:spLocks noChangeArrowheads="1"/>
          </p:cNvSpPr>
          <p:nvPr/>
        </p:nvSpPr>
        <p:spPr bwMode="auto">
          <a:xfrm>
            <a:off x="2730500" y="3355479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78" name="Oval 179"/>
          <p:cNvSpPr>
            <a:spLocks noChangeArrowheads="1"/>
          </p:cNvSpPr>
          <p:nvPr/>
        </p:nvSpPr>
        <p:spPr bwMode="auto">
          <a:xfrm>
            <a:off x="2689225" y="3580904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79" name="Oval 180"/>
          <p:cNvSpPr>
            <a:spLocks noChangeArrowheads="1"/>
          </p:cNvSpPr>
          <p:nvPr/>
        </p:nvSpPr>
        <p:spPr bwMode="auto">
          <a:xfrm>
            <a:off x="3340100" y="3150691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80" name="Oval 181"/>
          <p:cNvSpPr>
            <a:spLocks noChangeArrowheads="1"/>
          </p:cNvSpPr>
          <p:nvPr/>
        </p:nvSpPr>
        <p:spPr bwMode="auto">
          <a:xfrm>
            <a:off x="2608263" y="3441204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81" name="Oval 182"/>
          <p:cNvSpPr>
            <a:spLocks noChangeArrowheads="1"/>
          </p:cNvSpPr>
          <p:nvPr/>
        </p:nvSpPr>
        <p:spPr bwMode="auto">
          <a:xfrm>
            <a:off x="2568575" y="3145929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82" name="Oval 183"/>
          <p:cNvSpPr>
            <a:spLocks noChangeArrowheads="1"/>
          </p:cNvSpPr>
          <p:nvPr/>
        </p:nvSpPr>
        <p:spPr bwMode="auto">
          <a:xfrm>
            <a:off x="2524125" y="3441204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83" name="Oval 184"/>
          <p:cNvSpPr>
            <a:spLocks noChangeArrowheads="1"/>
          </p:cNvSpPr>
          <p:nvPr/>
        </p:nvSpPr>
        <p:spPr bwMode="auto">
          <a:xfrm>
            <a:off x="3327400" y="3599954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84" name="Oval 185"/>
          <p:cNvSpPr>
            <a:spLocks noChangeArrowheads="1"/>
          </p:cNvSpPr>
          <p:nvPr/>
        </p:nvSpPr>
        <p:spPr bwMode="auto">
          <a:xfrm>
            <a:off x="2452688" y="3339604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85" name="Oval 186"/>
          <p:cNvSpPr>
            <a:spLocks noChangeArrowheads="1"/>
          </p:cNvSpPr>
          <p:nvPr/>
        </p:nvSpPr>
        <p:spPr bwMode="auto">
          <a:xfrm>
            <a:off x="1652588" y="3595191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86" name="Oval 187"/>
          <p:cNvSpPr>
            <a:spLocks noChangeArrowheads="1"/>
          </p:cNvSpPr>
          <p:nvPr/>
        </p:nvSpPr>
        <p:spPr bwMode="auto">
          <a:xfrm>
            <a:off x="2238375" y="3731716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87" name="Oval 188"/>
          <p:cNvSpPr>
            <a:spLocks noChangeArrowheads="1"/>
          </p:cNvSpPr>
          <p:nvPr/>
        </p:nvSpPr>
        <p:spPr bwMode="auto">
          <a:xfrm>
            <a:off x="2039938" y="3712666"/>
            <a:ext cx="46037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88" name="Oval 189"/>
          <p:cNvSpPr>
            <a:spLocks noChangeArrowheads="1"/>
          </p:cNvSpPr>
          <p:nvPr/>
        </p:nvSpPr>
        <p:spPr bwMode="auto">
          <a:xfrm>
            <a:off x="2397125" y="3196729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89" name="Oval 190"/>
          <p:cNvSpPr>
            <a:spLocks noChangeArrowheads="1"/>
          </p:cNvSpPr>
          <p:nvPr/>
        </p:nvSpPr>
        <p:spPr bwMode="auto">
          <a:xfrm>
            <a:off x="2247900" y="3331666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90" name="Oval 191"/>
          <p:cNvSpPr>
            <a:spLocks noChangeArrowheads="1"/>
          </p:cNvSpPr>
          <p:nvPr/>
        </p:nvSpPr>
        <p:spPr bwMode="auto">
          <a:xfrm>
            <a:off x="1897063" y="3152279"/>
            <a:ext cx="49212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91" name="Oval 192"/>
          <p:cNvSpPr>
            <a:spLocks noChangeArrowheads="1"/>
          </p:cNvSpPr>
          <p:nvPr/>
        </p:nvSpPr>
        <p:spPr bwMode="auto">
          <a:xfrm>
            <a:off x="2160588" y="3169741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92" name="Oval 193"/>
          <p:cNvSpPr>
            <a:spLocks noChangeArrowheads="1"/>
          </p:cNvSpPr>
          <p:nvPr/>
        </p:nvSpPr>
        <p:spPr bwMode="auto">
          <a:xfrm>
            <a:off x="2114550" y="3331666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93" name="Oval 194"/>
          <p:cNvSpPr>
            <a:spLocks noChangeArrowheads="1"/>
          </p:cNvSpPr>
          <p:nvPr/>
        </p:nvSpPr>
        <p:spPr bwMode="auto">
          <a:xfrm>
            <a:off x="2074863" y="3198316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94" name="Oval 195"/>
          <p:cNvSpPr>
            <a:spLocks noChangeArrowheads="1"/>
          </p:cNvSpPr>
          <p:nvPr/>
        </p:nvSpPr>
        <p:spPr bwMode="auto">
          <a:xfrm>
            <a:off x="2039938" y="3288804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95" name="Oval 196"/>
          <p:cNvSpPr>
            <a:spLocks noChangeArrowheads="1"/>
          </p:cNvSpPr>
          <p:nvPr/>
        </p:nvSpPr>
        <p:spPr bwMode="auto">
          <a:xfrm>
            <a:off x="2092325" y="2958604"/>
            <a:ext cx="52388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96" name="Line 197"/>
          <p:cNvSpPr>
            <a:spLocks noChangeShapeType="1"/>
          </p:cNvSpPr>
          <p:nvPr/>
        </p:nvSpPr>
        <p:spPr bwMode="auto">
          <a:xfrm>
            <a:off x="5253038" y="5827216"/>
            <a:ext cx="21605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97" name="Line 198"/>
          <p:cNvSpPr>
            <a:spLocks noChangeShapeType="1"/>
          </p:cNvSpPr>
          <p:nvPr/>
        </p:nvSpPr>
        <p:spPr bwMode="auto">
          <a:xfrm flipV="1">
            <a:off x="5246688" y="4579441"/>
            <a:ext cx="0" cy="1254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98" name="Oval 199"/>
          <p:cNvSpPr>
            <a:spLocks noChangeArrowheads="1"/>
          </p:cNvSpPr>
          <p:nvPr/>
        </p:nvSpPr>
        <p:spPr bwMode="auto">
          <a:xfrm>
            <a:off x="6688138" y="4457204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299" name="Oval 200"/>
          <p:cNvSpPr>
            <a:spLocks noChangeArrowheads="1"/>
          </p:cNvSpPr>
          <p:nvPr/>
        </p:nvSpPr>
        <p:spPr bwMode="auto">
          <a:xfrm>
            <a:off x="6372225" y="4498479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00" name="Oval 201"/>
          <p:cNvSpPr>
            <a:spLocks noChangeArrowheads="1"/>
          </p:cNvSpPr>
          <p:nvPr/>
        </p:nvSpPr>
        <p:spPr bwMode="auto">
          <a:xfrm>
            <a:off x="5962650" y="4503241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01" name="Oval 202"/>
          <p:cNvSpPr>
            <a:spLocks noChangeArrowheads="1"/>
          </p:cNvSpPr>
          <p:nvPr/>
        </p:nvSpPr>
        <p:spPr bwMode="auto">
          <a:xfrm>
            <a:off x="5835650" y="4660404"/>
            <a:ext cx="4445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02" name="Oval 203"/>
          <p:cNvSpPr>
            <a:spLocks noChangeArrowheads="1"/>
          </p:cNvSpPr>
          <p:nvPr/>
        </p:nvSpPr>
        <p:spPr bwMode="auto">
          <a:xfrm>
            <a:off x="5648325" y="4993779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03" name="Oval 204"/>
          <p:cNvSpPr>
            <a:spLocks noChangeArrowheads="1"/>
          </p:cNvSpPr>
          <p:nvPr/>
        </p:nvSpPr>
        <p:spPr bwMode="auto">
          <a:xfrm>
            <a:off x="6281738" y="4519116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04" name="Oval 205"/>
          <p:cNvSpPr>
            <a:spLocks noChangeArrowheads="1"/>
          </p:cNvSpPr>
          <p:nvPr/>
        </p:nvSpPr>
        <p:spPr bwMode="auto">
          <a:xfrm>
            <a:off x="6199188" y="4531816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05" name="Oval 206"/>
          <p:cNvSpPr>
            <a:spLocks noChangeArrowheads="1"/>
          </p:cNvSpPr>
          <p:nvPr/>
        </p:nvSpPr>
        <p:spPr bwMode="auto">
          <a:xfrm>
            <a:off x="6119813" y="4584204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06" name="Oval 207"/>
          <p:cNvSpPr>
            <a:spLocks noChangeArrowheads="1"/>
          </p:cNvSpPr>
          <p:nvPr/>
        </p:nvSpPr>
        <p:spPr bwMode="auto">
          <a:xfrm>
            <a:off x="6076950" y="4519116"/>
            <a:ext cx="49213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07" name="Oval 208"/>
          <p:cNvSpPr>
            <a:spLocks noChangeArrowheads="1"/>
          </p:cNvSpPr>
          <p:nvPr/>
        </p:nvSpPr>
        <p:spPr bwMode="auto">
          <a:xfrm>
            <a:off x="5957888" y="4781054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08" name="Oval 209"/>
          <p:cNvSpPr>
            <a:spLocks noChangeArrowheads="1"/>
          </p:cNvSpPr>
          <p:nvPr/>
        </p:nvSpPr>
        <p:spPr bwMode="auto">
          <a:xfrm>
            <a:off x="5872163" y="4741366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09" name="Oval 210"/>
          <p:cNvSpPr>
            <a:spLocks noChangeArrowheads="1"/>
          </p:cNvSpPr>
          <p:nvPr/>
        </p:nvSpPr>
        <p:spPr bwMode="auto">
          <a:xfrm>
            <a:off x="5830888" y="4809629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10" name="Oval 211"/>
          <p:cNvSpPr>
            <a:spLocks noChangeArrowheads="1"/>
          </p:cNvSpPr>
          <p:nvPr/>
        </p:nvSpPr>
        <p:spPr bwMode="auto">
          <a:xfrm>
            <a:off x="5708650" y="4896941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11" name="Oval 212"/>
          <p:cNvSpPr>
            <a:spLocks noChangeArrowheads="1"/>
          </p:cNvSpPr>
          <p:nvPr/>
        </p:nvSpPr>
        <p:spPr bwMode="auto">
          <a:xfrm>
            <a:off x="6040438" y="4711204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12" name="Oval 213"/>
          <p:cNvSpPr>
            <a:spLocks noChangeArrowheads="1"/>
          </p:cNvSpPr>
          <p:nvPr/>
        </p:nvSpPr>
        <p:spPr bwMode="auto">
          <a:xfrm>
            <a:off x="5624513" y="4896941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13" name="Oval 214"/>
          <p:cNvSpPr>
            <a:spLocks noChangeArrowheads="1"/>
          </p:cNvSpPr>
          <p:nvPr/>
        </p:nvSpPr>
        <p:spPr bwMode="auto">
          <a:xfrm>
            <a:off x="6462713" y="4503241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14" name="Oval 215"/>
          <p:cNvSpPr>
            <a:spLocks noChangeArrowheads="1"/>
          </p:cNvSpPr>
          <p:nvPr/>
        </p:nvSpPr>
        <p:spPr bwMode="auto">
          <a:xfrm>
            <a:off x="5991225" y="4596904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15" name="Oval 216"/>
          <p:cNvSpPr>
            <a:spLocks noChangeArrowheads="1"/>
          </p:cNvSpPr>
          <p:nvPr/>
        </p:nvSpPr>
        <p:spPr bwMode="auto">
          <a:xfrm>
            <a:off x="6078538" y="4631829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16" name="Oval 217"/>
          <p:cNvSpPr>
            <a:spLocks noChangeArrowheads="1"/>
          </p:cNvSpPr>
          <p:nvPr/>
        </p:nvSpPr>
        <p:spPr bwMode="auto">
          <a:xfrm>
            <a:off x="5788025" y="4695329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17" name="Oval 218"/>
          <p:cNvSpPr>
            <a:spLocks noChangeArrowheads="1"/>
          </p:cNvSpPr>
          <p:nvPr/>
        </p:nvSpPr>
        <p:spPr bwMode="auto">
          <a:xfrm>
            <a:off x="5911850" y="4833441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18" name="Oval 219"/>
          <p:cNvSpPr>
            <a:spLocks noChangeArrowheads="1"/>
          </p:cNvSpPr>
          <p:nvPr/>
        </p:nvSpPr>
        <p:spPr bwMode="auto">
          <a:xfrm>
            <a:off x="6556375" y="4412754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19" name="Oval 220"/>
          <p:cNvSpPr>
            <a:spLocks noChangeArrowheads="1"/>
          </p:cNvSpPr>
          <p:nvPr/>
        </p:nvSpPr>
        <p:spPr bwMode="auto">
          <a:xfrm>
            <a:off x="6442075" y="4401641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20" name="Oval 221"/>
          <p:cNvSpPr>
            <a:spLocks noChangeArrowheads="1"/>
          </p:cNvSpPr>
          <p:nvPr/>
        </p:nvSpPr>
        <p:spPr bwMode="auto">
          <a:xfrm>
            <a:off x="6354763" y="4412754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21" name="Oval 222"/>
          <p:cNvSpPr>
            <a:spLocks noChangeArrowheads="1"/>
          </p:cNvSpPr>
          <p:nvPr/>
        </p:nvSpPr>
        <p:spPr bwMode="auto">
          <a:xfrm>
            <a:off x="6234113" y="4623891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22" name="Oval 223"/>
          <p:cNvSpPr>
            <a:spLocks noChangeArrowheads="1"/>
          </p:cNvSpPr>
          <p:nvPr/>
        </p:nvSpPr>
        <p:spPr bwMode="auto">
          <a:xfrm>
            <a:off x="5911850" y="4674691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23" name="Oval 224"/>
          <p:cNvSpPr>
            <a:spLocks noChangeArrowheads="1"/>
          </p:cNvSpPr>
          <p:nvPr/>
        </p:nvSpPr>
        <p:spPr bwMode="auto">
          <a:xfrm>
            <a:off x="7316788" y="5385891"/>
            <a:ext cx="31750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24" name="Oval 225"/>
          <p:cNvSpPr>
            <a:spLocks noChangeArrowheads="1"/>
          </p:cNvSpPr>
          <p:nvPr/>
        </p:nvSpPr>
        <p:spPr bwMode="auto">
          <a:xfrm>
            <a:off x="7189788" y="5306516"/>
            <a:ext cx="34925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25" name="Oval 226"/>
          <p:cNvSpPr>
            <a:spLocks noChangeArrowheads="1"/>
          </p:cNvSpPr>
          <p:nvPr/>
        </p:nvSpPr>
        <p:spPr bwMode="auto">
          <a:xfrm>
            <a:off x="7246938" y="5017591"/>
            <a:ext cx="36512" cy="523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26" name="Oval 227"/>
          <p:cNvSpPr>
            <a:spLocks noChangeArrowheads="1"/>
          </p:cNvSpPr>
          <p:nvPr/>
        </p:nvSpPr>
        <p:spPr bwMode="auto">
          <a:xfrm>
            <a:off x="7281863" y="4938216"/>
            <a:ext cx="36512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27" name="Oval 228"/>
          <p:cNvSpPr>
            <a:spLocks noChangeArrowheads="1"/>
          </p:cNvSpPr>
          <p:nvPr/>
        </p:nvSpPr>
        <p:spPr bwMode="auto">
          <a:xfrm>
            <a:off x="7183438" y="4896941"/>
            <a:ext cx="36512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28" name="Oval 229"/>
          <p:cNvSpPr>
            <a:spLocks noChangeArrowheads="1"/>
          </p:cNvSpPr>
          <p:nvPr/>
        </p:nvSpPr>
        <p:spPr bwMode="auto">
          <a:xfrm>
            <a:off x="7026275" y="4769941"/>
            <a:ext cx="36513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29" name="Oval 230"/>
          <p:cNvSpPr>
            <a:spLocks noChangeArrowheads="1"/>
          </p:cNvSpPr>
          <p:nvPr/>
        </p:nvSpPr>
        <p:spPr bwMode="auto">
          <a:xfrm>
            <a:off x="7164388" y="4690566"/>
            <a:ext cx="39687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30" name="Oval 231"/>
          <p:cNvSpPr>
            <a:spLocks noChangeArrowheads="1"/>
          </p:cNvSpPr>
          <p:nvPr/>
        </p:nvSpPr>
        <p:spPr bwMode="auto">
          <a:xfrm>
            <a:off x="6694488" y="4582616"/>
            <a:ext cx="34925" cy="523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31" name="Oval 232"/>
          <p:cNvSpPr>
            <a:spLocks noChangeArrowheads="1"/>
          </p:cNvSpPr>
          <p:nvPr/>
        </p:nvSpPr>
        <p:spPr bwMode="auto">
          <a:xfrm>
            <a:off x="7373938" y="5627191"/>
            <a:ext cx="38100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32" name="Oval 233"/>
          <p:cNvSpPr>
            <a:spLocks noChangeArrowheads="1"/>
          </p:cNvSpPr>
          <p:nvPr/>
        </p:nvSpPr>
        <p:spPr bwMode="auto">
          <a:xfrm>
            <a:off x="7316788" y="5500191"/>
            <a:ext cx="31750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33" name="Oval 234"/>
          <p:cNvSpPr>
            <a:spLocks noChangeArrowheads="1"/>
          </p:cNvSpPr>
          <p:nvPr/>
        </p:nvSpPr>
        <p:spPr bwMode="auto">
          <a:xfrm>
            <a:off x="7164388" y="5216029"/>
            <a:ext cx="39687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34" name="Oval 235"/>
          <p:cNvSpPr>
            <a:spLocks noChangeArrowheads="1"/>
          </p:cNvSpPr>
          <p:nvPr/>
        </p:nvSpPr>
        <p:spPr bwMode="auto">
          <a:xfrm>
            <a:off x="7156450" y="5133479"/>
            <a:ext cx="34925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35" name="Oval 236"/>
          <p:cNvSpPr>
            <a:spLocks noChangeArrowheads="1"/>
          </p:cNvSpPr>
          <p:nvPr/>
        </p:nvSpPr>
        <p:spPr bwMode="auto">
          <a:xfrm>
            <a:off x="7100888" y="5054104"/>
            <a:ext cx="38100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36" name="Oval 237"/>
          <p:cNvSpPr>
            <a:spLocks noChangeArrowheads="1"/>
          </p:cNvSpPr>
          <p:nvPr/>
        </p:nvSpPr>
        <p:spPr bwMode="auto">
          <a:xfrm>
            <a:off x="7164388" y="5011241"/>
            <a:ext cx="39687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37" name="Oval 238"/>
          <p:cNvSpPr>
            <a:spLocks noChangeArrowheads="1"/>
          </p:cNvSpPr>
          <p:nvPr/>
        </p:nvSpPr>
        <p:spPr bwMode="auto">
          <a:xfrm>
            <a:off x="6905625" y="4892179"/>
            <a:ext cx="36513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38" name="Oval 239"/>
          <p:cNvSpPr>
            <a:spLocks noChangeArrowheads="1"/>
          </p:cNvSpPr>
          <p:nvPr/>
        </p:nvSpPr>
        <p:spPr bwMode="auto">
          <a:xfrm>
            <a:off x="6946900" y="4806454"/>
            <a:ext cx="34925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39" name="Oval 240"/>
          <p:cNvSpPr>
            <a:spLocks noChangeArrowheads="1"/>
          </p:cNvSpPr>
          <p:nvPr/>
        </p:nvSpPr>
        <p:spPr bwMode="auto">
          <a:xfrm>
            <a:off x="6878638" y="4765179"/>
            <a:ext cx="34925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40" name="Oval 241"/>
          <p:cNvSpPr>
            <a:spLocks noChangeArrowheads="1"/>
          </p:cNvSpPr>
          <p:nvPr/>
        </p:nvSpPr>
        <p:spPr bwMode="auto">
          <a:xfrm>
            <a:off x="7112000" y="4685804"/>
            <a:ext cx="38100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41" name="Oval 242"/>
          <p:cNvSpPr>
            <a:spLocks noChangeArrowheads="1"/>
          </p:cNvSpPr>
          <p:nvPr/>
        </p:nvSpPr>
        <p:spPr bwMode="auto">
          <a:xfrm>
            <a:off x="6789738" y="4642941"/>
            <a:ext cx="36512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42" name="Oval 243"/>
          <p:cNvSpPr>
            <a:spLocks noChangeArrowheads="1"/>
          </p:cNvSpPr>
          <p:nvPr/>
        </p:nvSpPr>
        <p:spPr bwMode="auto">
          <a:xfrm>
            <a:off x="6973888" y="4974729"/>
            <a:ext cx="38100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43" name="Oval 244"/>
          <p:cNvSpPr>
            <a:spLocks noChangeArrowheads="1"/>
          </p:cNvSpPr>
          <p:nvPr/>
        </p:nvSpPr>
        <p:spPr bwMode="auto">
          <a:xfrm>
            <a:off x="6789738" y="4558804"/>
            <a:ext cx="36512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44" name="Oval 245"/>
          <p:cNvSpPr>
            <a:spLocks noChangeArrowheads="1"/>
          </p:cNvSpPr>
          <p:nvPr/>
        </p:nvSpPr>
        <p:spPr bwMode="auto">
          <a:xfrm>
            <a:off x="6894513" y="4474666"/>
            <a:ext cx="38100" cy="539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45" name="Oval 246"/>
          <p:cNvSpPr>
            <a:spLocks noChangeArrowheads="1"/>
          </p:cNvSpPr>
          <p:nvPr/>
        </p:nvSpPr>
        <p:spPr bwMode="auto">
          <a:xfrm>
            <a:off x="7315200" y="5052516"/>
            <a:ext cx="33338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46" name="Oval 247"/>
          <p:cNvSpPr>
            <a:spLocks noChangeArrowheads="1"/>
          </p:cNvSpPr>
          <p:nvPr/>
        </p:nvSpPr>
        <p:spPr bwMode="auto">
          <a:xfrm>
            <a:off x="7183438" y="5397004"/>
            <a:ext cx="36512" cy="508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47" name="Oval 248"/>
          <p:cNvSpPr>
            <a:spLocks noChangeArrowheads="1"/>
          </p:cNvSpPr>
          <p:nvPr/>
        </p:nvSpPr>
        <p:spPr bwMode="auto">
          <a:xfrm>
            <a:off x="7089775" y="4925516"/>
            <a:ext cx="36513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48" name="Oval 249"/>
          <p:cNvSpPr>
            <a:spLocks noChangeArrowheads="1"/>
          </p:cNvSpPr>
          <p:nvPr/>
        </p:nvSpPr>
        <p:spPr bwMode="auto">
          <a:xfrm>
            <a:off x="7053263" y="5012829"/>
            <a:ext cx="38100" cy="508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49" name="Oval 250"/>
          <p:cNvSpPr>
            <a:spLocks noChangeArrowheads="1"/>
          </p:cNvSpPr>
          <p:nvPr/>
        </p:nvSpPr>
        <p:spPr bwMode="auto">
          <a:xfrm>
            <a:off x="6991350" y="4722316"/>
            <a:ext cx="36513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50" name="Oval 251"/>
          <p:cNvSpPr>
            <a:spLocks noChangeArrowheads="1"/>
          </p:cNvSpPr>
          <p:nvPr/>
        </p:nvSpPr>
        <p:spPr bwMode="auto">
          <a:xfrm>
            <a:off x="6851650" y="4846141"/>
            <a:ext cx="38100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51" name="Oval 252"/>
          <p:cNvSpPr>
            <a:spLocks noChangeArrowheads="1"/>
          </p:cNvSpPr>
          <p:nvPr/>
        </p:nvSpPr>
        <p:spPr bwMode="auto">
          <a:xfrm>
            <a:off x="7285038" y="5579566"/>
            <a:ext cx="36512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52" name="Oval 253"/>
          <p:cNvSpPr>
            <a:spLocks noChangeArrowheads="1"/>
          </p:cNvSpPr>
          <p:nvPr/>
        </p:nvSpPr>
        <p:spPr bwMode="auto">
          <a:xfrm>
            <a:off x="7275513" y="5490666"/>
            <a:ext cx="34925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53" name="Oval 254"/>
          <p:cNvSpPr>
            <a:spLocks noChangeArrowheads="1"/>
          </p:cNvSpPr>
          <p:nvPr/>
        </p:nvSpPr>
        <p:spPr bwMode="auto">
          <a:xfrm>
            <a:off x="7285038" y="5376366"/>
            <a:ext cx="36512" cy="428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54" name="Oval 255"/>
          <p:cNvSpPr>
            <a:spLocks noChangeArrowheads="1"/>
          </p:cNvSpPr>
          <p:nvPr/>
        </p:nvSpPr>
        <p:spPr bwMode="auto">
          <a:xfrm>
            <a:off x="7013575" y="4846141"/>
            <a:ext cx="34925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55" name="Oval 256"/>
          <p:cNvSpPr>
            <a:spLocks noChangeArrowheads="1"/>
          </p:cNvSpPr>
          <p:nvPr/>
        </p:nvSpPr>
        <p:spPr bwMode="auto">
          <a:xfrm>
            <a:off x="7156450" y="4790579"/>
            <a:ext cx="34925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56" name="Oval 257"/>
          <p:cNvSpPr>
            <a:spLocks noChangeArrowheads="1"/>
          </p:cNvSpPr>
          <p:nvPr/>
        </p:nvSpPr>
        <p:spPr bwMode="auto">
          <a:xfrm>
            <a:off x="7019925" y="4641354"/>
            <a:ext cx="36513" cy="428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57" name="Oval 258"/>
          <p:cNvSpPr>
            <a:spLocks noChangeArrowheads="1"/>
          </p:cNvSpPr>
          <p:nvPr/>
        </p:nvSpPr>
        <p:spPr bwMode="auto">
          <a:xfrm>
            <a:off x="5903913" y="4938216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58" name="Oval 259"/>
          <p:cNvSpPr>
            <a:spLocks noChangeArrowheads="1"/>
          </p:cNvSpPr>
          <p:nvPr/>
        </p:nvSpPr>
        <p:spPr bwMode="auto">
          <a:xfrm>
            <a:off x="5737225" y="5001716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59" name="Oval 260"/>
          <p:cNvSpPr>
            <a:spLocks noChangeArrowheads="1"/>
          </p:cNvSpPr>
          <p:nvPr/>
        </p:nvSpPr>
        <p:spPr bwMode="auto">
          <a:xfrm>
            <a:off x="5737225" y="5069979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60" name="Oval 261"/>
          <p:cNvSpPr>
            <a:spLocks noChangeArrowheads="1"/>
          </p:cNvSpPr>
          <p:nvPr/>
        </p:nvSpPr>
        <p:spPr bwMode="auto">
          <a:xfrm>
            <a:off x="5610225" y="5135066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61" name="Oval 262"/>
          <p:cNvSpPr>
            <a:spLocks noChangeArrowheads="1"/>
          </p:cNvSpPr>
          <p:nvPr/>
        </p:nvSpPr>
        <p:spPr bwMode="auto">
          <a:xfrm>
            <a:off x="5632450" y="5168404"/>
            <a:ext cx="4445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62" name="Oval 263"/>
          <p:cNvSpPr>
            <a:spLocks noChangeArrowheads="1"/>
          </p:cNvSpPr>
          <p:nvPr/>
        </p:nvSpPr>
        <p:spPr bwMode="auto">
          <a:xfrm>
            <a:off x="5584825" y="5236666"/>
            <a:ext cx="5238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63" name="Oval 264"/>
          <p:cNvSpPr>
            <a:spLocks noChangeArrowheads="1"/>
          </p:cNvSpPr>
          <p:nvPr/>
        </p:nvSpPr>
        <p:spPr bwMode="auto">
          <a:xfrm>
            <a:off x="5602288" y="5300166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64" name="Oval 265"/>
          <p:cNvSpPr>
            <a:spLocks noChangeArrowheads="1"/>
          </p:cNvSpPr>
          <p:nvPr/>
        </p:nvSpPr>
        <p:spPr bwMode="auto">
          <a:xfrm>
            <a:off x="6699250" y="4622304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65" name="Oval 266"/>
          <p:cNvSpPr>
            <a:spLocks noChangeArrowheads="1"/>
          </p:cNvSpPr>
          <p:nvPr/>
        </p:nvSpPr>
        <p:spPr bwMode="auto">
          <a:xfrm>
            <a:off x="6619875" y="4746129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66" name="Oval 267"/>
          <p:cNvSpPr>
            <a:spLocks noChangeArrowheads="1"/>
          </p:cNvSpPr>
          <p:nvPr/>
        </p:nvSpPr>
        <p:spPr bwMode="auto">
          <a:xfrm>
            <a:off x="6530975" y="4552454"/>
            <a:ext cx="53975" cy="428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67" name="Oval 268"/>
          <p:cNvSpPr>
            <a:spLocks noChangeArrowheads="1"/>
          </p:cNvSpPr>
          <p:nvPr/>
        </p:nvSpPr>
        <p:spPr bwMode="auto">
          <a:xfrm>
            <a:off x="6330950" y="4687391"/>
            <a:ext cx="5238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68" name="Oval 269"/>
          <p:cNvSpPr>
            <a:spLocks noChangeArrowheads="1"/>
          </p:cNvSpPr>
          <p:nvPr/>
        </p:nvSpPr>
        <p:spPr bwMode="auto">
          <a:xfrm>
            <a:off x="6210300" y="4750891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69" name="Oval 270"/>
          <p:cNvSpPr>
            <a:spLocks noChangeArrowheads="1"/>
          </p:cNvSpPr>
          <p:nvPr/>
        </p:nvSpPr>
        <p:spPr bwMode="auto">
          <a:xfrm>
            <a:off x="6003925" y="4766766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70" name="Oval 271"/>
          <p:cNvSpPr>
            <a:spLocks noChangeArrowheads="1"/>
          </p:cNvSpPr>
          <p:nvPr/>
        </p:nvSpPr>
        <p:spPr bwMode="auto">
          <a:xfrm>
            <a:off x="5476875" y="5241429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71" name="Oval 272"/>
          <p:cNvSpPr>
            <a:spLocks noChangeArrowheads="1"/>
          </p:cNvSpPr>
          <p:nvPr/>
        </p:nvSpPr>
        <p:spPr bwMode="auto">
          <a:xfrm>
            <a:off x="6813550" y="4622304"/>
            <a:ext cx="46038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72" name="Oval 273"/>
          <p:cNvSpPr>
            <a:spLocks noChangeArrowheads="1"/>
          </p:cNvSpPr>
          <p:nvPr/>
        </p:nvSpPr>
        <p:spPr bwMode="auto">
          <a:xfrm>
            <a:off x="6608763" y="4558804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73" name="Oval 274"/>
          <p:cNvSpPr>
            <a:spLocks noChangeArrowheads="1"/>
          </p:cNvSpPr>
          <p:nvPr/>
        </p:nvSpPr>
        <p:spPr bwMode="auto">
          <a:xfrm>
            <a:off x="6529388" y="4766766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74" name="Oval 275"/>
          <p:cNvSpPr>
            <a:spLocks noChangeArrowheads="1"/>
          </p:cNvSpPr>
          <p:nvPr/>
        </p:nvSpPr>
        <p:spPr bwMode="auto">
          <a:xfrm>
            <a:off x="5872163" y="5144591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75" name="Oval 276"/>
          <p:cNvSpPr>
            <a:spLocks noChangeArrowheads="1"/>
          </p:cNvSpPr>
          <p:nvPr/>
        </p:nvSpPr>
        <p:spPr bwMode="auto">
          <a:xfrm>
            <a:off x="5830888" y="4920754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76" name="Oval 277"/>
          <p:cNvSpPr>
            <a:spLocks noChangeArrowheads="1"/>
          </p:cNvSpPr>
          <p:nvPr/>
        </p:nvSpPr>
        <p:spPr bwMode="auto">
          <a:xfrm>
            <a:off x="5788025" y="5038229"/>
            <a:ext cx="539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77" name="Oval 278"/>
          <p:cNvSpPr>
            <a:spLocks noChangeArrowheads="1"/>
          </p:cNvSpPr>
          <p:nvPr/>
        </p:nvSpPr>
        <p:spPr bwMode="auto">
          <a:xfrm>
            <a:off x="5584825" y="5031879"/>
            <a:ext cx="5238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78" name="Oval 279"/>
          <p:cNvSpPr>
            <a:spLocks noChangeArrowheads="1"/>
          </p:cNvSpPr>
          <p:nvPr/>
        </p:nvSpPr>
        <p:spPr bwMode="auto">
          <a:xfrm>
            <a:off x="6780213" y="4515941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79" name="Oval 280"/>
          <p:cNvSpPr>
            <a:spLocks noChangeArrowheads="1"/>
          </p:cNvSpPr>
          <p:nvPr/>
        </p:nvSpPr>
        <p:spPr bwMode="auto">
          <a:xfrm>
            <a:off x="6365875" y="4622304"/>
            <a:ext cx="47625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80" name="Oval 281"/>
          <p:cNvSpPr>
            <a:spLocks noChangeArrowheads="1"/>
          </p:cNvSpPr>
          <p:nvPr/>
        </p:nvSpPr>
        <p:spPr bwMode="auto">
          <a:xfrm>
            <a:off x="6427788" y="4684216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81" name="Oval 282"/>
          <p:cNvSpPr>
            <a:spLocks noChangeArrowheads="1"/>
          </p:cNvSpPr>
          <p:nvPr/>
        </p:nvSpPr>
        <p:spPr bwMode="auto">
          <a:xfrm>
            <a:off x="6710363" y="4750891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82" name="Oval 283"/>
          <p:cNvSpPr>
            <a:spLocks noChangeArrowheads="1"/>
          </p:cNvSpPr>
          <p:nvPr/>
        </p:nvSpPr>
        <p:spPr bwMode="auto">
          <a:xfrm>
            <a:off x="6238875" y="4844554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83" name="Oval 284"/>
          <p:cNvSpPr>
            <a:spLocks noChangeArrowheads="1"/>
          </p:cNvSpPr>
          <p:nvPr/>
        </p:nvSpPr>
        <p:spPr bwMode="auto">
          <a:xfrm>
            <a:off x="6035675" y="4942979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84" name="Oval 285"/>
          <p:cNvSpPr>
            <a:spLocks noChangeArrowheads="1"/>
          </p:cNvSpPr>
          <p:nvPr/>
        </p:nvSpPr>
        <p:spPr bwMode="auto">
          <a:xfrm>
            <a:off x="6892925" y="4649291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85" name="Oval 286"/>
          <p:cNvSpPr>
            <a:spLocks noChangeArrowheads="1"/>
          </p:cNvSpPr>
          <p:nvPr/>
        </p:nvSpPr>
        <p:spPr bwMode="auto">
          <a:xfrm>
            <a:off x="6689725" y="4649291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86" name="Oval 287"/>
          <p:cNvSpPr>
            <a:spLocks noChangeArrowheads="1"/>
          </p:cNvSpPr>
          <p:nvPr/>
        </p:nvSpPr>
        <p:spPr bwMode="auto">
          <a:xfrm>
            <a:off x="6602413" y="4660404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87" name="Oval 288"/>
          <p:cNvSpPr>
            <a:spLocks noChangeArrowheads="1"/>
          </p:cNvSpPr>
          <p:nvPr/>
        </p:nvSpPr>
        <p:spPr bwMode="auto">
          <a:xfrm>
            <a:off x="5746750" y="5295404"/>
            <a:ext cx="46038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88" name="Oval 289"/>
          <p:cNvSpPr>
            <a:spLocks noChangeArrowheads="1"/>
          </p:cNvSpPr>
          <p:nvPr/>
        </p:nvSpPr>
        <p:spPr bwMode="auto">
          <a:xfrm>
            <a:off x="6103938" y="4779466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89" name="Oval 290"/>
          <p:cNvSpPr>
            <a:spLocks noChangeArrowheads="1"/>
          </p:cNvSpPr>
          <p:nvPr/>
        </p:nvSpPr>
        <p:spPr bwMode="auto">
          <a:xfrm>
            <a:off x="5954713" y="4914404"/>
            <a:ext cx="4286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90" name="Oval 291"/>
          <p:cNvSpPr>
            <a:spLocks noChangeArrowheads="1"/>
          </p:cNvSpPr>
          <p:nvPr/>
        </p:nvSpPr>
        <p:spPr bwMode="auto">
          <a:xfrm>
            <a:off x="5821363" y="4914404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91" name="Oval 292"/>
          <p:cNvSpPr>
            <a:spLocks noChangeArrowheads="1"/>
          </p:cNvSpPr>
          <p:nvPr/>
        </p:nvSpPr>
        <p:spPr bwMode="auto">
          <a:xfrm>
            <a:off x="5727700" y="5362079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92" name="Oval 293"/>
          <p:cNvSpPr>
            <a:spLocks noChangeArrowheads="1"/>
          </p:cNvSpPr>
          <p:nvPr/>
        </p:nvSpPr>
        <p:spPr bwMode="auto">
          <a:xfrm>
            <a:off x="5876925" y="5392241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93" name="Oval 294"/>
          <p:cNvSpPr>
            <a:spLocks noChangeArrowheads="1"/>
          </p:cNvSpPr>
          <p:nvPr/>
        </p:nvSpPr>
        <p:spPr bwMode="auto">
          <a:xfrm>
            <a:off x="5594350" y="5549404"/>
            <a:ext cx="4445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94" name="Oval 295"/>
          <p:cNvSpPr>
            <a:spLocks noChangeArrowheads="1"/>
          </p:cNvSpPr>
          <p:nvPr/>
        </p:nvSpPr>
        <p:spPr bwMode="auto">
          <a:xfrm>
            <a:off x="5851525" y="5493841"/>
            <a:ext cx="5238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95" name="Oval 296"/>
          <p:cNvSpPr>
            <a:spLocks noChangeArrowheads="1"/>
          </p:cNvSpPr>
          <p:nvPr/>
        </p:nvSpPr>
        <p:spPr bwMode="auto">
          <a:xfrm>
            <a:off x="5692775" y="5527179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96" name="Oval 297"/>
          <p:cNvSpPr>
            <a:spLocks noChangeArrowheads="1"/>
          </p:cNvSpPr>
          <p:nvPr/>
        </p:nvSpPr>
        <p:spPr bwMode="auto">
          <a:xfrm>
            <a:off x="5754688" y="5592266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97" name="Oval 298"/>
          <p:cNvSpPr>
            <a:spLocks noChangeArrowheads="1"/>
          </p:cNvSpPr>
          <p:nvPr/>
        </p:nvSpPr>
        <p:spPr bwMode="auto">
          <a:xfrm>
            <a:off x="5668963" y="5624016"/>
            <a:ext cx="47625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98" name="Oval 299"/>
          <p:cNvSpPr>
            <a:spLocks noChangeArrowheads="1"/>
          </p:cNvSpPr>
          <p:nvPr/>
        </p:nvSpPr>
        <p:spPr bwMode="auto">
          <a:xfrm>
            <a:off x="6886575" y="5003304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399" name="Oval 300"/>
          <p:cNvSpPr>
            <a:spLocks noChangeArrowheads="1"/>
          </p:cNvSpPr>
          <p:nvPr/>
        </p:nvSpPr>
        <p:spPr bwMode="auto">
          <a:xfrm>
            <a:off x="6797675" y="4809629"/>
            <a:ext cx="53975" cy="428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00" name="Oval 301"/>
          <p:cNvSpPr>
            <a:spLocks noChangeArrowheads="1"/>
          </p:cNvSpPr>
          <p:nvPr/>
        </p:nvSpPr>
        <p:spPr bwMode="auto">
          <a:xfrm>
            <a:off x="7080250" y="4879479"/>
            <a:ext cx="46038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01" name="Oval 302"/>
          <p:cNvSpPr>
            <a:spLocks noChangeArrowheads="1"/>
          </p:cNvSpPr>
          <p:nvPr/>
        </p:nvSpPr>
        <p:spPr bwMode="auto">
          <a:xfrm>
            <a:off x="5480050" y="5412879"/>
            <a:ext cx="5238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02" name="Oval 303"/>
          <p:cNvSpPr>
            <a:spLocks noChangeArrowheads="1"/>
          </p:cNvSpPr>
          <p:nvPr/>
        </p:nvSpPr>
        <p:spPr bwMode="auto">
          <a:xfrm>
            <a:off x="6816725" y="4844554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03" name="Oval 304"/>
          <p:cNvSpPr>
            <a:spLocks noChangeArrowheads="1"/>
          </p:cNvSpPr>
          <p:nvPr/>
        </p:nvSpPr>
        <p:spPr bwMode="auto">
          <a:xfrm>
            <a:off x="6956425" y="4906466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04" name="Oval 305"/>
          <p:cNvSpPr>
            <a:spLocks noChangeArrowheads="1"/>
          </p:cNvSpPr>
          <p:nvPr/>
        </p:nvSpPr>
        <p:spPr bwMode="auto">
          <a:xfrm>
            <a:off x="5626100" y="5435104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05" name="Oval 306"/>
          <p:cNvSpPr>
            <a:spLocks noChangeArrowheads="1"/>
          </p:cNvSpPr>
          <p:nvPr/>
        </p:nvSpPr>
        <p:spPr bwMode="auto">
          <a:xfrm>
            <a:off x="7289800" y="5098554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06" name="Oval 307"/>
          <p:cNvSpPr>
            <a:spLocks noChangeArrowheads="1"/>
          </p:cNvSpPr>
          <p:nvPr/>
        </p:nvSpPr>
        <p:spPr bwMode="auto">
          <a:xfrm>
            <a:off x="7119938" y="5243016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07" name="Oval 308"/>
          <p:cNvSpPr>
            <a:spLocks noChangeArrowheads="1"/>
          </p:cNvSpPr>
          <p:nvPr/>
        </p:nvSpPr>
        <p:spPr bwMode="auto">
          <a:xfrm>
            <a:off x="7300913" y="5227141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08" name="Line 309"/>
          <p:cNvSpPr>
            <a:spLocks noChangeShapeType="1"/>
          </p:cNvSpPr>
          <p:nvPr/>
        </p:nvSpPr>
        <p:spPr bwMode="auto">
          <a:xfrm>
            <a:off x="1282700" y="5803404"/>
            <a:ext cx="2160588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09" name="Line 310"/>
          <p:cNvSpPr>
            <a:spLocks noChangeShapeType="1"/>
          </p:cNvSpPr>
          <p:nvPr/>
        </p:nvSpPr>
        <p:spPr bwMode="auto">
          <a:xfrm flipV="1">
            <a:off x="1276350" y="4555629"/>
            <a:ext cx="0" cy="1254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10" name="Oval 311"/>
          <p:cNvSpPr>
            <a:spLocks noChangeArrowheads="1"/>
          </p:cNvSpPr>
          <p:nvPr/>
        </p:nvSpPr>
        <p:spPr bwMode="auto">
          <a:xfrm>
            <a:off x="2171700" y="5143004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11" name="Oval 312"/>
          <p:cNvSpPr>
            <a:spLocks noChangeArrowheads="1"/>
          </p:cNvSpPr>
          <p:nvPr/>
        </p:nvSpPr>
        <p:spPr bwMode="auto">
          <a:xfrm>
            <a:off x="2005013" y="5206504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12" name="Oval 313"/>
          <p:cNvSpPr>
            <a:spLocks noChangeArrowheads="1"/>
          </p:cNvSpPr>
          <p:nvPr/>
        </p:nvSpPr>
        <p:spPr bwMode="auto">
          <a:xfrm>
            <a:off x="2005013" y="5274766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13" name="Oval 314"/>
          <p:cNvSpPr>
            <a:spLocks noChangeArrowheads="1"/>
          </p:cNvSpPr>
          <p:nvPr/>
        </p:nvSpPr>
        <p:spPr bwMode="auto">
          <a:xfrm>
            <a:off x="1728788" y="5309691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14" name="Oval 315"/>
          <p:cNvSpPr>
            <a:spLocks noChangeArrowheads="1"/>
          </p:cNvSpPr>
          <p:nvPr/>
        </p:nvSpPr>
        <p:spPr bwMode="auto">
          <a:xfrm>
            <a:off x="1878013" y="5339854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15" name="Oval 316"/>
          <p:cNvSpPr>
            <a:spLocks noChangeArrowheads="1"/>
          </p:cNvSpPr>
          <p:nvPr/>
        </p:nvSpPr>
        <p:spPr bwMode="auto">
          <a:xfrm>
            <a:off x="1900238" y="5373191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16" name="Oval 317"/>
          <p:cNvSpPr>
            <a:spLocks noChangeArrowheads="1"/>
          </p:cNvSpPr>
          <p:nvPr/>
        </p:nvSpPr>
        <p:spPr bwMode="auto">
          <a:xfrm>
            <a:off x="1922463" y="5408116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17" name="Oval 318"/>
          <p:cNvSpPr>
            <a:spLocks noChangeArrowheads="1"/>
          </p:cNvSpPr>
          <p:nvPr/>
        </p:nvSpPr>
        <p:spPr bwMode="auto">
          <a:xfrm>
            <a:off x="1852613" y="5441454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18" name="Oval 319"/>
          <p:cNvSpPr>
            <a:spLocks noChangeArrowheads="1"/>
          </p:cNvSpPr>
          <p:nvPr/>
        </p:nvSpPr>
        <p:spPr bwMode="auto">
          <a:xfrm>
            <a:off x="1693863" y="5474791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19" name="Oval 320"/>
          <p:cNvSpPr>
            <a:spLocks noChangeArrowheads="1"/>
          </p:cNvSpPr>
          <p:nvPr/>
        </p:nvSpPr>
        <p:spPr bwMode="auto">
          <a:xfrm>
            <a:off x="1870075" y="5504954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20" name="Oval 321"/>
          <p:cNvSpPr>
            <a:spLocks noChangeArrowheads="1"/>
          </p:cNvSpPr>
          <p:nvPr/>
        </p:nvSpPr>
        <p:spPr bwMode="auto">
          <a:xfrm>
            <a:off x="1755775" y="5539879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21" name="Oval 322"/>
          <p:cNvSpPr>
            <a:spLocks noChangeArrowheads="1"/>
          </p:cNvSpPr>
          <p:nvPr/>
        </p:nvSpPr>
        <p:spPr bwMode="auto">
          <a:xfrm>
            <a:off x="1670050" y="5571629"/>
            <a:ext cx="47625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22" name="Oval 323"/>
          <p:cNvSpPr>
            <a:spLocks noChangeArrowheads="1"/>
          </p:cNvSpPr>
          <p:nvPr/>
        </p:nvSpPr>
        <p:spPr bwMode="auto">
          <a:xfrm>
            <a:off x="3211513" y="4677866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23" name="Oval 324"/>
          <p:cNvSpPr>
            <a:spLocks noChangeArrowheads="1"/>
          </p:cNvSpPr>
          <p:nvPr/>
        </p:nvSpPr>
        <p:spPr bwMode="auto">
          <a:xfrm>
            <a:off x="2967038" y="4827091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24" name="Oval 325"/>
          <p:cNvSpPr>
            <a:spLocks noChangeArrowheads="1"/>
          </p:cNvSpPr>
          <p:nvPr/>
        </p:nvSpPr>
        <p:spPr bwMode="auto">
          <a:xfrm>
            <a:off x="2887663" y="4950916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25" name="Oval 326"/>
          <p:cNvSpPr>
            <a:spLocks noChangeArrowheads="1"/>
          </p:cNvSpPr>
          <p:nvPr/>
        </p:nvSpPr>
        <p:spPr bwMode="auto">
          <a:xfrm>
            <a:off x="2798763" y="4757241"/>
            <a:ext cx="53975" cy="428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26" name="Oval 327"/>
          <p:cNvSpPr>
            <a:spLocks noChangeArrowheads="1"/>
          </p:cNvSpPr>
          <p:nvPr/>
        </p:nvSpPr>
        <p:spPr bwMode="auto">
          <a:xfrm>
            <a:off x="2598738" y="4892179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27" name="Oval 328"/>
          <p:cNvSpPr>
            <a:spLocks noChangeArrowheads="1"/>
          </p:cNvSpPr>
          <p:nvPr/>
        </p:nvSpPr>
        <p:spPr bwMode="auto">
          <a:xfrm>
            <a:off x="2519363" y="4857254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28" name="Oval 329"/>
          <p:cNvSpPr>
            <a:spLocks noChangeArrowheads="1"/>
          </p:cNvSpPr>
          <p:nvPr/>
        </p:nvSpPr>
        <p:spPr bwMode="auto">
          <a:xfrm>
            <a:off x="2478088" y="4955679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29" name="Oval 330"/>
          <p:cNvSpPr>
            <a:spLocks noChangeArrowheads="1"/>
          </p:cNvSpPr>
          <p:nvPr/>
        </p:nvSpPr>
        <p:spPr bwMode="auto">
          <a:xfrm>
            <a:off x="2351088" y="5112841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30" name="Oval 331"/>
          <p:cNvSpPr>
            <a:spLocks noChangeArrowheads="1"/>
          </p:cNvSpPr>
          <p:nvPr/>
        </p:nvSpPr>
        <p:spPr bwMode="auto">
          <a:xfrm>
            <a:off x="2271713" y="4971554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31" name="Oval 332"/>
          <p:cNvSpPr>
            <a:spLocks noChangeArrowheads="1"/>
          </p:cNvSpPr>
          <p:nvPr/>
        </p:nvSpPr>
        <p:spPr bwMode="auto">
          <a:xfrm>
            <a:off x="2163763" y="5446216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32" name="Oval 333"/>
          <p:cNvSpPr>
            <a:spLocks noChangeArrowheads="1"/>
          </p:cNvSpPr>
          <p:nvPr/>
        </p:nvSpPr>
        <p:spPr bwMode="auto">
          <a:xfrm>
            <a:off x="3208338" y="4763591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33" name="Oval 334"/>
          <p:cNvSpPr>
            <a:spLocks noChangeArrowheads="1"/>
          </p:cNvSpPr>
          <p:nvPr/>
        </p:nvSpPr>
        <p:spPr bwMode="auto">
          <a:xfrm>
            <a:off x="3081338" y="4827091"/>
            <a:ext cx="46037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34" name="Oval 335"/>
          <p:cNvSpPr>
            <a:spLocks noChangeArrowheads="1"/>
          </p:cNvSpPr>
          <p:nvPr/>
        </p:nvSpPr>
        <p:spPr bwMode="auto">
          <a:xfrm>
            <a:off x="2876550" y="4763591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35" name="Oval 336"/>
          <p:cNvSpPr>
            <a:spLocks noChangeArrowheads="1"/>
          </p:cNvSpPr>
          <p:nvPr/>
        </p:nvSpPr>
        <p:spPr bwMode="auto">
          <a:xfrm>
            <a:off x="2797175" y="4971554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36" name="Oval 337"/>
          <p:cNvSpPr>
            <a:spLocks noChangeArrowheads="1"/>
          </p:cNvSpPr>
          <p:nvPr/>
        </p:nvSpPr>
        <p:spPr bwMode="auto">
          <a:xfrm>
            <a:off x="2714625" y="4984254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37" name="Oval 338"/>
          <p:cNvSpPr>
            <a:spLocks noChangeArrowheads="1"/>
          </p:cNvSpPr>
          <p:nvPr/>
        </p:nvSpPr>
        <p:spPr bwMode="auto">
          <a:xfrm>
            <a:off x="2635250" y="5036641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38" name="Oval 339"/>
          <p:cNvSpPr>
            <a:spLocks noChangeArrowheads="1"/>
          </p:cNvSpPr>
          <p:nvPr/>
        </p:nvSpPr>
        <p:spPr bwMode="auto">
          <a:xfrm>
            <a:off x="2592388" y="4971554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39" name="Oval 340"/>
          <p:cNvSpPr>
            <a:spLocks noChangeArrowheads="1"/>
          </p:cNvSpPr>
          <p:nvPr/>
        </p:nvSpPr>
        <p:spPr bwMode="auto">
          <a:xfrm>
            <a:off x="2506663" y="4984254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40" name="Oval 341"/>
          <p:cNvSpPr>
            <a:spLocks noChangeArrowheads="1"/>
          </p:cNvSpPr>
          <p:nvPr/>
        </p:nvSpPr>
        <p:spPr bwMode="auto">
          <a:xfrm>
            <a:off x="2473325" y="5233491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41" name="Oval 342"/>
          <p:cNvSpPr>
            <a:spLocks noChangeArrowheads="1"/>
          </p:cNvSpPr>
          <p:nvPr/>
        </p:nvSpPr>
        <p:spPr bwMode="auto">
          <a:xfrm>
            <a:off x="2387600" y="5193804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42" name="Oval 343"/>
          <p:cNvSpPr>
            <a:spLocks noChangeArrowheads="1"/>
          </p:cNvSpPr>
          <p:nvPr/>
        </p:nvSpPr>
        <p:spPr bwMode="auto">
          <a:xfrm>
            <a:off x="2346325" y="5262066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43" name="Oval 344"/>
          <p:cNvSpPr>
            <a:spLocks noChangeArrowheads="1"/>
          </p:cNvSpPr>
          <p:nvPr/>
        </p:nvSpPr>
        <p:spPr bwMode="auto">
          <a:xfrm>
            <a:off x="2266950" y="5025529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44" name="Oval 345"/>
          <p:cNvSpPr>
            <a:spLocks noChangeArrowheads="1"/>
          </p:cNvSpPr>
          <p:nvPr/>
        </p:nvSpPr>
        <p:spPr bwMode="auto">
          <a:xfrm>
            <a:off x="2224088" y="5349379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45" name="Oval 346"/>
          <p:cNvSpPr>
            <a:spLocks noChangeArrowheads="1"/>
          </p:cNvSpPr>
          <p:nvPr/>
        </p:nvSpPr>
        <p:spPr bwMode="auto">
          <a:xfrm>
            <a:off x="2555875" y="5163641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46" name="Oval 347"/>
          <p:cNvSpPr>
            <a:spLocks noChangeArrowheads="1"/>
          </p:cNvSpPr>
          <p:nvPr/>
        </p:nvSpPr>
        <p:spPr bwMode="auto">
          <a:xfrm>
            <a:off x="2139950" y="5349379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47" name="Oval 348"/>
          <p:cNvSpPr>
            <a:spLocks noChangeArrowheads="1"/>
          </p:cNvSpPr>
          <p:nvPr/>
        </p:nvSpPr>
        <p:spPr bwMode="auto">
          <a:xfrm>
            <a:off x="2098675" y="5125541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48" name="Oval 349"/>
          <p:cNvSpPr>
            <a:spLocks noChangeArrowheads="1"/>
          </p:cNvSpPr>
          <p:nvPr/>
        </p:nvSpPr>
        <p:spPr bwMode="auto">
          <a:xfrm>
            <a:off x="2055813" y="5243016"/>
            <a:ext cx="539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49" name="Oval 350"/>
          <p:cNvSpPr>
            <a:spLocks noChangeArrowheads="1"/>
          </p:cNvSpPr>
          <p:nvPr/>
        </p:nvSpPr>
        <p:spPr bwMode="auto">
          <a:xfrm>
            <a:off x="2017713" y="5262066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50" name="Oval 351"/>
          <p:cNvSpPr>
            <a:spLocks noChangeArrowheads="1"/>
          </p:cNvSpPr>
          <p:nvPr/>
        </p:nvSpPr>
        <p:spPr bwMode="auto">
          <a:xfrm>
            <a:off x="1976438" y="5279529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51" name="Oval 352"/>
          <p:cNvSpPr>
            <a:spLocks noChangeArrowheads="1"/>
          </p:cNvSpPr>
          <p:nvPr/>
        </p:nvSpPr>
        <p:spPr bwMode="auto">
          <a:xfrm>
            <a:off x="1933575" y="5227141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52" name="Oval 353"/>
          <p:cNvSpPr>
            <a:spLocks noChangeArrowheads="1"/>
          </p:cNvSpPr>
          <p:nvPr/>
        </p:nvSpPr>
        <p:spPr bwMode="auto">
          <a:xfrm>
            <a:off x="1852613" y="5236666"/>
            <a:ext cx="5238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53" name="Oval 354"/>
          <p:cNvSpPr>
            <a:spLocks noChangeArrowheads="1"/>
          </p:cNvSpPr>
          <p:nvPr/>
        </p:nvSpPr>
        <p:spPr bwMode="auto">
          <a:xfrm>
            <a:off x="2890838" y="4655641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54" name="Oval 355"/>
          <p:cNvSpPr>
            <a:spLocks noChangeArrowheads="1"/>
          </p:cNvSpPr>
          <p:nvPr/>
        </p:nvSpPr>
        <p:spPr bwMode="auto">
          <a:xfrm>
            <a:off x="3048000" y="4720729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55" name="Oval 356"/>
          <p:cNvSpPr>
            <a:spLocks noChangeArrowheads="1"/>
          </p:cNvSpPr>
          <p:nvPr/>
        </p:nvSpPr>
        <p:spPr bwMode="auto">
          <a:xfrm>
            <a:off x="2817813" y="4792166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56" name="Oval 357"/>
          <p:cNvSpPr>
            <a:spLocks noChangeArrowheads="1"/>
          </p:cNvSpPr>
          <p:nvPr/>
        </p:nvSpPr>
        <p:spPr bwMode="auto">
          <a:xfrm>
            <a:off x="2633663" y="4827091"/>
            <a:ext cx="47625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57" name="Oval 358"/>
          <p:cNvSpPr>
            <a:spLocks noChangeArrowheads="1"/>
          </p:cNvSpPr>
          <p:nvPr/>
        </p:nvSpPr>
        <p:spPr bwMode="auto">
          <a:xfrm>
            <a:off x="2695575" y="4889004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58" name="Oval 359"/>
          <p:cNvSpPr>
            <a:spLocks noChangeArrowheads="1"/>
          </p:cNvSpPr>
          <p:nvPr/>
        </p:nvSpPr>
        <p:spPr bwMode="auto">
          <a:xfrm>
            <a:off x="2978150" y="4955679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59" name="Oval 360"/>
          <p:cNvSpPr>
            <a:spLocks noChangeArrowheads="1"/>
          </p:cNvSpPr>
          <p:nvPr/>
        </p:nvSpPr>
        <p:spPr bwMode="auto">
          <a:xfrm>
            <a:off x="2506663" y="5049341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60" name="Oval 361"/>
          <p:cNvSpPr>
            <a:spLocks noChangeArrowheads="1"/>
          </p:cNvSpPr>
          <p:nvPr/>
        </p:nvSpPr>
        <p:spPr bwMode="auto">
          <a:xfrm>
            <a:off x="2593975" y="5084266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61" name="Oval 362"/>
          <p:cNvSpPr>
            <a:spLocks noChangeArrowheads="1"/>
          </p:cNvSpPr>
          <p:nvPr/>
        </p:nvSpPr>
        <p:spPr bwMode="auto">
          <a:xfrm>
            <a:off x="2303463" y="5147766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62" name="Oval 363"/>
          <p:cNvSpPr>
            <a:spLocks noChangeArrowheads="1"/>
          </p:cNvSpPr>
          <p:nvPr/>
        </p:nvSpPr>
        <p:spPr bwMode="auto">
          <a:xfrm>
            <a:off x="2427288" y="5285879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63" name="Oval 364"/>
          <p:cNvSpPr>
            <a:spLocks noChangeArrowheads="1"/>
          </p:cNvSpPr>
          <p:nvPr/>
        </p:nvSpPr>
        <p:spPr bwMode="auto">
          <a:xfrm>
            <a:off x="3127375" y="4585791"/>
            <a:ext cx="49213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64" name="Oval 365"/>
          <p:cNvSpPr>
            <a:spLocks noChangeArrowheads="1"/>
          </p:cNvSpPr>
          <p:nvPr/>
        </p:nvSpPr>
        <p:spPr bwMode="auto">
          <a:xfrm>
            <a:off x="3241675" y="4644529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65" name="Oval 366"/>
          <p:cNvSpPr>
            <a:spLocks noChangeArrowheads="1"/>
          </p:cNvSpPr>
          <p:nvPr/>
        </p:nvSpPr>
        <p:spPr bwMode="auto">
          <a:xfrm>
            <a:off x="3160713" y="4854079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66" name="Oval 367"/>
          <p:cNvSpPr>
            <a:spLocks noChangeArrowheads="1"/>
          </p:cNvSpPr>
          <p:nvPr/>
        </p:nvSpPr>
        <p:spPr bwMode="auto">
          <a:xfrm>
            <a:off x="3071813" y="4865191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67" name="Oval 368"/>
          <p:cNvSpPr>
            <a:spLocks noChangeArrowheads="1"/>
          </p:cNvSpPr>
          <p:nvPr/>
        </p:nvSpPr>
        <p:spPr bwMode="auto">
          <a:xfrm>
            <a:off x="2957513" y="4854079"/>
            <a:ext cx="4286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68" name="Oval 369"/>
          <p:cNvSpPr>
            <a:spLocks noChangeArrowheads="1"/>
          </p:cNvSpPr>
          <p:nvPr/>
        </p:nvSpPr>
        <p:spPr bwMode="auto">
          <a:xfrm>
            <a:off x="2870200" y="4865191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69" name="Oval 370"/>
          <p:cNvSpPr>
            <a:spLocks noChangeArrowheads="1"/>
          </p:cNvSpPr>
          <p:nvPr/>
        </p:nvSpPr>
        <p:spPr bwMode="auto">
          <a:xfrm>
            <a:off x="2749550" y="5076329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70" name="Oval 371"/>
          <p:cNvSpPr>
            <a:spLocks noChangeArrowheads="1"/>
          </p:cNvSpPr>
          <p:nvPr/>
        </p:nvSpPr>
        <p:spPr bwMode="auto">
          <a:xfrm>
            <a:off x="2427288" y="5127129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71" name="Oval 372"/>
          <p:cNvSpPr>
            <a:spLocks noChangeArrowheads="1"/>
          </p:cNvSpPr>
          <p:nvPr/>
        </p:nvSpPr>
        <p:spPr bwMode="auto">
          <a:xfrm>
            <a:off x="1627188" y="5382716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72" name="Oval 373"/>
          <p:cNvSpPr>
            <a:spLocks noChangeArrowheads="1"/>
          </p:cNvSpPr>
          <p:nvPr/>
        </p:nvSpPr>
        <p:spPr bwMode="auto">
          <a:xfrm>
            <a:off x="2014538" y="5500191"/>
            <a:ext cx="46037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73" name="Oval 374"/>
          <p:cNvSpPr>
            <a:spLocks noChangeArrowheads="1"/>
          </p:cNvSpPr>
          <p:nvPr/>
        </p:nvSpPr>
        <p:spPr bwMode="auto">
          <a:xfrm>
            <a:off x="2371725" y="4984254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74" name="Oval 375"/>
          <p:cNvSpPr>
            <a:spLocks noChangeArrowheads="1"/>
          </p:cNvSpPr>
          <p:nvPr/>
        </p:nvSpPr>
        <p:spPr bwMode="auto">
          <a:xfrm>
            <a:off x="2222500" y="5119191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75" name="Oval 376"/>
          <p:cNvSpPr>
            <a:spLocks noChangeArrowheads="1"/>
          </p:cNvSpPr>
          <p:nvPr/>
        </p:nvSpPr>
        <p:spPr bwMode="auto">
          <a:xfrm>
            <a:off x="2089150" y="5119191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476" name="Rectangle 377"/>
          <p:cNvSpPr>
            <a:spLocks noChangeArrowheads="1"/>
          </p:cNvSpPr>
          <p:nvPr/>
        </p:nvSpPr>
        <p:spPr bwMode="auto">
          <a:xfrm>
            <a:off x="3452813" y="5619254"/>
            <a:ext cx="2571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i="0">
                <a:solidFill>
                  <a:srgbClr val="009900"/>
                </a:solidFill>
                <a:latin typeface="Times New Roman" pitchFamily="18" charset="0"/>
              </a:rPr>
              <a:t>x</a:t>
            </a:r>
          </a:p>
        </p:txBody>
      </p:sp>
      <p:graphicFrame>
        <p:nvGraphicFramePr>
          <p:cNvPr id="4098" name="Object 378">
            <a:hlinkClick r:id="" action="ppaction://ole?verb=0"/>
          </p:cNvPr>
          <p:cNvGraphicFramePr>
            <a:graphicFrameLocks/>
          </p:cNvGraphicFramePr>
          <p:nvPr/>
        </p:nvGraphicFramePr>
        <p:xfrm>
          <a:off x="3635375" y="3933329"/>
          <a:ext cx="133350" cy="123825"/>
        </p:xfrm>
        <a:graphic>
          <a:graphicData uri="http://schemas.openxmlformats.org/presentationml/2006/ole">
            <p:oleObj spid="_x0000_s98306" name="Equation" r:id="rId3" imgW="139680" imgH="139680" progId="Equation.3">
              <p:embed/>
            </p:oleObj>
          </a:graphicData>
        </a:graphic>
      </p:graphicFrame>
      <p:graphicFrame>
        <p:nvGraphicFramePr>
          <p:cNvPr id="4099" name="Object 379">
            <a:hlinkClick r:id="" action="ppaction://ole?verb=0"/>
          </p:cNvPr>
          <p:cNvGraphicFramePr>
            <a:graphicFrameLocks/>
          </p:cNvGraphicFramePr>
          <p:nvPr/>
        </p:nvGraphicFramePr>
        <p:xfrm>
          <a:off x="7596188" y="5712916"/>
          <a:ext cx="133350" cy="123825"/>
        </p:xfrm>
        <a:graphic>
          <a:graphicData uri="http://schemas.openxmlformats.org/presentationml/2006/ole">
            <p:oleObj spid="_x0000_s98307" name="Equation" r:id="rId4" imgW="139680" imgH="139680" progId="Equation.3">
              <p:embed/>
            </p:oleObj>
          </a:graphicData>
        </a:graphic>
      </p:graphicFrame>
      <p:sp>
        <p:nvSpPr>
          <p:cNvPr id="4477" name="Rectangle 380"/>
          <p:cNvSpPr>
            <a:spLocks noChangeArrowheads="1"/>
          </p:cNvSpPr>
          <p:nvPr/>
        </p:nvSpPr>
        <p:spPr bwMode="auto">
          <a:xfrm>
            <a:off x="971550" y="4344491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i="0">
                <a:solidFill>
                  <a:srgbClr val="009900"/>
                </a:solidFill>
                <a:latin typeface="Times New Roman" pitchFamily="18" charset="0"/>
              </a:rPr>
              <a:t>y</a:t>
            </a:r>
          </a:p>
        </p:txBody>
      </p:sp>
      <p:grpSp>
        <p:nvGrpSpPr>
          <p:cNvPr id="2" name="Group 381"/>
          <p:cNvGrpSpPr>
            <a:grpSpLocks/>
          </p:cNvGrpSpPr>
          <p:nvPr/>
        </p:nvGrpSpPr>
        <p:grpSpPr bwMode="auto">
          <a:xfrm>
            <a:off x="4932363" y="2564904"/>
            <a:ext cx="2868612" cy="1490662"/>
            <a:chOff x="3107" y="935"/>
            <a:chExt cx="1807" cy="939"/>
          </a:xfrm>
        </p:grpSpPr>
        <p:graphicFrame>
          <p:nvGraphicFramePr>
            <p:cNvPr id="4100" name="Object 38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830" y="1797"/>
            <a:ext cx="84" cy="77"/>
          </p:xfrm>
          <a:graphic>
            <a:graphicData uri="http://schemas.openxmlformats.org/presentationml/2006/ole">
              <p:oleObj spid="_x0000_s98308" name="Equation" r:id="rId5" imgW="139680" imgH="139680" progId="Equation.3">
                <p:embed/>
              </p:oleObj>
            </a:graphicData>
          </a:graphic>
        </p:graphicFrame>
        <p:sp>
          <p:nvSpPr>
            <p:cNvPr id="4481" name="Line 383"/>
            <p:cNvSpPr>
              <a:spLocks noChangeShapeType="1"/>
            </p:cNvSpPr>
            <p:nvPr/>
          </p:nvSpPr>
          <p:spPr bwMode="auto">
            <a:xfrm>
              <a:off x="3300" y="1833"/>
              <a:ext cx="1415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82" name="Line 384"/>
            <p:cNvSpPr>
              <a:spLocks noChangeShapeType="1"/>
            </p:cNvSpPr>
            <p:nvPr/>
          </p:nvSpPr>
          <p:spPr bwMode="auto">
            <a:xfrm flipV="1">
              <a:off x="3296" y="1053"/>
              <a:ext cx="0" cy="7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83" name="Oval 385"/>
            <p:cNvSpPr>
              <a:spLocks noChangeArrowheads="1"/>
            </p:cNvSpPr>
            <p:nvPr/>
          </p:nvSpPr>
          <p:spPr bwMode="auto">
            <a:xfrm>
              <a:off x="4685" y="940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84" name="Oval 386"/>
            <p:cNvSpPr>
              <a:spLocks noChangeArrowheads="1"/>
            </p:cNvSpPr>
            <p:nvPr/>
          </p:nvSpPr>
          <p:spPr bwMode="auto">
            <a:xfrm>
              <a:off x="4655" y="1121"/>
              <a:ext cx="33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85" name="Oval 387"/>
            <p:cNvSpPr>
              <a:spLocks noChangeArrowheads="1"/>
            </p:cNvSpPr>
            <p:nvPr/>
          </p:nvSpPr>
          <p:spPr bwMode="auto">
            <a:xfrm>
              <a:off x="4628" y="1074"/>
              <a:ext cx="34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86" name="Oval 388"/>
            <p:cNvSpPr>
              <a:spLocks noChangeArrowheads="1"/>
            </p:cNvSpPr>
            <p:nvPr/>
          </p:nvSpPr>
          <p:spPr bwMode="auto">
            <a:xfrm>
              <a:off x="4602" y="977"/>
              <a:ext cx="30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87" name="Oval 389"/>
            <p:cNvSpPr>
              <a:spLocks noChangeArrowheads="1"/>
            </p:cNvSpPr>
            <p:nvPr/>
          </p:nvSpPr>
          <p:spPr bwMode="auto">
            <a:xfrm>
              <a:off x="4578" y="1583"/>
              <a:ext cx="33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88" name="Oval 390"/>
            <p:cNvSpPr>
              <a:spLocks noChangeArrowheads="1"/>
            </p:cNvSpPr>
            <p:nvPr/>
          </p:nvSpPr>
          <p:spPr bwMode="auto">
            <a:xfrm>
              <a:off x="4550" y="1483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89" name="Oval 391"/>
            <p:cNvSpPr>
              <a:spLocks noChangeArrowheads="1"/>
            </p:cNvSpPr>
            <p:nvPr/>
          </p:nvSpPr>
          <p:spPr bwMode="auto">
            <a:xfrm>
              <a:off x="4522" y="1212"/>
              <a:ext cx="32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90" name="Oval 392"/>
            <p:cNvSpPr>
              <a:spLocks noChangeArrowheads="1"/>
            </p:cNvSpPr>
            <p:nvPr/>
          </p:nvSpPr>
          <p:spPr bwMode="auto">
            <a:xfrm>
              <a:off x="4496" y="1717"/>
              <a:ext cx="30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91" name="Oval 393"/>
            <p:cNvSpPr>
              <a:spLocks noChangeArrowheads="1"/>
            </p:cNvSpPr>
            <p:nvPr/>
          </p:nvSpPr>
          <p:spPr bwMode="auto">
            <a:xfrm>
              <a:off x="4468" y="1291"/>
              <a:ext cx="33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92" name="Oval 394"/>
            <p:cNvSpPr>
              <a:spLocks noChangeArrowheads="1"/>
            </p:cNvSpPr>
            <p:nvPr/>
          </p:nvSpPr>
          <p:spPr bwMode="auto">
            <a:xfrm>
              <a:off x="4447" y="1642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93" name="Oval 395"/>
            <p:cNvSpPr>
              <a:spLocks noChangeArrowheads="1"/>
            </p:cNvSpPr>
            <p:nvPr/>
          </p:nvSpPr>
          <p:spPr bwMode="auto">
            <a:xfrm>
              <a:off x="4419" y="1422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94" name="Oval 396"/>
            <p:cNvSpPr>
              <a:spLocks noChangeArrowheads="1"/>
            </p:cNvSpPr>
            <p:nvPr/>
          </p:nvSpPr>
          <p:spPr bwMode="auto">
            <a:xfrm>
              <a:off x="4390" y="1523"/>
              <a:ext cx="34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95" name="Oval 397"/>
            <p:cNvSpPr>
              <a:spLocks noChangeArrowheads="1"/>
            </p:cNvSpPr>
            <p:nvPr/>
          </p:nvSpPr>
          <p:spPr bwMode="auto">
            <a:xfrm>
              <a:off x="4364" y="1429"/>
              <a:ext cx="30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96" name="Oval 398"/>
            <p:cNvSpPr>
              <a:spLocks noChangeArrowheads="1"/>
            </p:cNvSpPr>
            <p:nvPr/>
          </p:nvSpPr>
          <p:spPr bwMode="auto">
            <a:xfrm>
              <a:off x="4340" y="1212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97" name="Oval 399"/>
            <p:cNvSpPr>
              <a:spLocks noChangeArrowheads="1"/>
            </p:cNvSpPr>
            <p:nvPr/>
          </p:nvSpPr>
          <p:spPr bwMode="auto">
            <a:xfrm>
              <a:off x="4312" y="1461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98" name="Oval 400"/>
            <p:cNvSpPr>
              <a:spLocks noChangeArrowheads="1"/>
            </p:cNvSpPr>
            <p:nvPr/>
          </p:nvSpPr>
          <p:spPr bwMode="auto">
            <a:xfrm>
              <a:off x="4271" y="1239"/>
              <a:ext cx="34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99" name="Oval 401"/>
            <p:cNvSpPr>
              <a:spLocks noChangeArrowheads="1"/>
            </p:cNvSpPr>
            <p:nvPr/>
          </p:nvSpPr>
          <p:spPr bwMode="auto">
            <a:xfrm>
              <a:off x="4243" y="1577"/>
              <a:ext cx="33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00" name="Oval 402"/>
            <p:cNvSpPr>
              <a:spLocks noChangeArrowheads="1"/>
            </p:cNvSpPr>
            <p:nvPr/>
          </p:nvSpPr>
          <p:spPr bwMode="auto">
            <a:xfrm>
              <a:off x="4215" y="1400"/>
              <a:ext cx="31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01" name="Oval 403"/>
            <p:cNvSpPr>
              <a:spLocks noChangeArrowheads="1"/>
            </p:cNvSpPr>
            <p:nvPr/>
          </p:nvSpPr>
          <p:spPr bwMode="auto">
            <a:xfrm>
              <a:off x="4191" y="1555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02" name="Oval 404"/>
            <p:cNvSpPr>
              <a:spLocks noChangeArrowheads="1"/>
            </p:cNvSpPr>
            <p:nvPr/>
          </p:nvSpPr>
          <p:spPr bwMode="auto">
            <a:xfrm>
              <a:off x="4164" y="1616"/>
              <a:ext cx="30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03" name="Oval 405"/>
            <p:cNvSpPr>
              <a:spLocks noChangeArrowheads="1"/>
            </p:cNvSpPr>
            <p:nvPr/>
          </p:nvSpPr>
          <p:spPr bwMode="auto">
            <a:xfrm>
              <a:off x="4137" y="1530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04" name="Oval 406"/>
            <p:cNvSpPr>
              <a:spLocks noChangeArrowheads="1"/>
            </p:cNvSpPr>
            <p:nvPr/>
          </p:nvSpPr>
          <p:spPr bwMode="auto">
            <a:xfrm>
              <a:off x="4110" y="1573"/>
              <a:ext cx="30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05" name="Oval 407"/>
            <p:cNvSpPr>
              <a:spLocks noChangeArrowheads="1"/>
            </p:cNvSpPr>
            <p:nvPr/>
          </p:nvSpPr>
          <p:spPr bwMode="auto">
            <a:xfrm>
              <a:off x="4081" y="1575"/>
              <a:ext cx="31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06" name="Oval 408"/>
            <p:cNvSpPr>
              <a:spLocks noChangeArrowheads="1"/>
            </p:cNvSpPr>
            <p:nvPr/>
          </p:nvSpPr>
          <p:spPr bwMode="auto">
            <a:xfrm>
              <a:off x="4055" y="1286"/>
              <a:ext cx="33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07" name="Oval 409"/>
            <p:cNvSpPr>
              <a:spLocks noChangeArrowheads="1"/>
            </p:cNvSpPr>
            <p:nvPr/>
          </p:nvSpPr>
          <p:spPr bwMode="auto">
            <a:xfrm>
              <a:off x="4040" y="1671"/>
              <a:ext cx="32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08" name="Oval 410"/>
            <p:cNvSpPr>
              <a:spLocks noChangeArrowheads="1"/>
            </p:cNvSpPr>
            <p:nvPr/>
          </p:nvSpPr>
          <p:spPr bwMode="auto">
            <a:xfrm>
              <a:off x="4012" y="1486"/>
              <a:ext cx="32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09" name="Oval 411"/>
            <p:cNvSpPr>
              <a:spLocks noChangeArrowheads="1"/>
            </p:cNvSpPr>
            <p:nvPr/>
          </p:nvSpPr>
          <p:spPr bwMode="auto">
            <a:xfrm>
              <a:off x="3985" y="1671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10" name="Oval 412"/>
            <p:cNvSpPr>
              <a:spLocks noChangeArrowheads="1"/>
            </p:cNvSpPr>
            <p:nvPr/>
          </p:nvSpPr>
          <p:spPr bwMode="auto">
            <a:xfrm>
              <a:off x="3956" y="1530"/>
              <a:ext cx="33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11" name="Oval 413"/>
            <p:cNvSpPr>
              <a:spLocks noChangeArrowheads="1"/>
            </p:cNvSpPr>
            <p:nvPr/>
          </p:nvSpPr>
          <p:spPr bwMode="auto">
            <a:xfrm>
              <a:off x="3934" y="1605"/>
              <a:ext cx="33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12" name="Oval 414"/>
            <p:cNvSpPr>
              <a:spLocks noChangeArrowheads="1"/>
            </p:cNvSpPr>
            <p:nvPr/>
          </p:nvSpPr>
          <p:spPr bwMode="auto">
            <a:xfrm>
              <a:off x="3908" y="1616"/>
              <a:ext cx="31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13" name="Oval 415"/>
            <p:cNvSpPr>
              <a:spLocks noChangeArrowheads="1"/>
            </p:cNvSpPr>
            <p:nvPr/>
          </p:nvSpPr>
          <p:spPr bwMode="auto">
            <a:xfrm>
              <a:off x="3881" y="1627"/>
              <a:ext cx="30" cy="2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14" name="Oval 416"/>
            <p:cNvSpPr>
              <a:spLocks noChangeArrowheads="1"/>
            </p:cNvSpPr>
            <p:nvPr/>
          </p:nvSpPr>
          <p:spPr bwMode="auto">
            <a:xfrm>
              <a:off x="3853" y="1595"/>
              <a:ext cx="29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15" name="Oval 417"/>
            <p:cNvSpPr>
              <a:spLocks noChangeArrowheads="1"/>
            </p:cNvSpPr>
            <p:nvPr/>
          </p:nvSpPr>
          <p:spPr bwMode="auto">
            <a:xfrm>
              <a:off x="3835" y="1436"/>
              <a:ext cx="30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16" name="Oval 418"/>
            <p:cNvSpPr>
              <a:spLocks noChangeArrowheads="1"/>
            </p:cNvSpPr>
            <p:nvPr/>
          </p:nvSpPr>
          <p:spPr bwMode="auto">
            <a:xfrm>
              <a:off x="3813" y="1666"/>
              <a:ext cx="32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17" name="Oval 419"/>
            <p:cNvSpPr>
              <a:spLocks noChangeArrowheads="1"/>
            </p:cNvSpPr>
            <p:nvPr/>
          </p:nvSpPr>
          <p:spPr bwMode="auto">
            <a:xfrm>
              <a:off x="3786" y="1631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18" name="Oval 420"/>
            <p:cNvSpPr>
              <a:spLocks noChangeArrowheads="1"/>
            </p:cNvSpPr>
            <p:nvPr/>
          </p:nvSpPr>
          <p:spPr bwMode="auto">
            <a:xfrm>
              <a:off x="3756" y="1588"/>
              <a:ext cx="33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19" name="Oval 421"/>
            <p:cNvSpPr>
              <a:spLocks noChangeArrowheads="1"/>
            </p:cNvSpPr>
            <p:nvPr/>
          </p:nvSpPr>
          <p:spPr bwMode="auto">
            <a:xfrm>
              <a:off x="3729" y="1689"/>
              <a:ext cx="32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20" name="Oval 422"/>
            <p:cNvSpPr>
              <a:spLocks noChangeArrowheads="1"/>
            </p:cNvSpPr>
            <p:nvPr/>
          </p:nvSpPr>
          <p:spPr bwMode="auto">
            <a:xfrm>
              <a:off x="3700" y="1606"/>
              <a:ext cx="34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21" name="Oval 423"/>
            <p:cNvSpPr>
              <a:spLocks noChangeArrowheads="1"/>
            </p:cNvSpPr>
            <p:nvPr/>
          </p:nvSpPr>
          <p:spPr bwMode="auto">
            <a:xfrm>
              <a:off x="3679" y="1660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22" name="Oval 424"/>
            <p:cNvSpPr>
              <a:spLocks noChangeArrowheads="1"/>
            </p:cNvSpPr>
            <p:nvPr/>
          </p:nvSpPr>
          <p:spPr bwMode="auto">
            <a:xfrm>
              <a:off x="3639" y="1658"/>
              <a:ext cx="32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23" name="Oval 425"/>
            <p:cNvSpPr>
              <a:spLocks noChangeArrowheads="1"/>
            </p:cNvSpPr>
            <p:nvPr/>
          </p:nvSpPr>
          <p:spPr bwMode="auto">
            <a:xfrm>
              <a:off x="3612" y="1722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24" name="Oval 426"/>
            <p:cNvSpPr>
              <a:spLocks noChangeArrowheads="1"/>
            </p:cNvSpPr>
            <p:nvPr/>
          </p:nvSpPr>
          <p:spPr bwMode="auto">
            <a:xfrm>
              <a:off x="3585" y="1744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25" name="Oval 427"/>
            <p:cNvSpPr>
              <a:spLocks noChangeArrowheads="1"/>
            </p:cNvSpPr>
            <p:nvPr/>
          </p:nvSpPr>
          <p:spPr bwMode="auto">
            <a:xfrm>
              <a:off x="3562" y="1737"/>
              <a:ext cx="32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26" name="Oval 428"/>
            <p:cNvSpPr>
              <a:spLocks noChangeArrowheads="1"/>
            </p:cNvSpPr>
            <p:nvPr/>
          </p:nvSpPr>
          <p:spPr bwMode="auto">
            <a:xfrm>
              <a:off x="3535" y="1722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27" name="Oval 429"/>
            <p:cNvSpPr>
              <a:spLocks noChangeArrowheads="1"/>
            </p:cNvSpPr>
            <p:nvPr/>
          </p:nvSpPr>
          <p:spPr bwMode="auto">
            <a:xfrm>
              <a:off x="3505" y="1673"/>
              <a:ext cx="33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28" name="Oval 430"/>
            <p:cNvSpPr>
              <a:spLocks noChangeArrowheads="1"/>
            </p:cNvSpPr>
            <p:nvPr/>
          </p:nvSpPr>
          <p:spPr bwMode="auto">
            <a:xfrm>
              <a:off x="3478" y="1779"/>
              <a:ext cx="30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29" name="Oval 431"/>
            <p:cNvSpPr>
              <a:spLocks noChangeArrowheads="1"/>
            </p:cNvSpPr>
            <p:nvPr/>
          </p:nvSpPr>
          <p:spPr bwMode="auto">
            <a:xfrm>
              <a:off x="3449" y="1755"/>
              <a:ext cx="33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30" name="Oval 432"/>
            <p:cNvSpPr>
              <a:spLocks noChangeArrowheads="1"/>
            </p:cNvSpPr>
            <p:nvPr/>
          </p:nvSpPr>
          <p:spPr bwMode="auto">
            <a:xfrm>
              <a:off x="3427" y="1780"/>
              <a:ext cx="31" cy="2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31" name="Oval 433"/>
            <p:cNvSpPr>
              <a:spLocks noChangeArrowheads="1"/>
            </p:cNvSpPr>
            <p:nvPr/>
          </p:nvSpPr>
          <p:spPr bwMode="auto">
            <a:xfrm>
              <a:off x="3399" y="1774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32" name="Oval 434"/>
            <p:cNvSpPr>
              <a:spLocks noChangeArrowheads="1"/>
            </p:cNvSpPr>
            <p:nvPr/>
          </p:nvSpPr>
          <p:spPr bwMode="auto">
            <a:xfrm>
              <a:off x="3372" y="1756"/>
              <a:ext cx="31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33" name="Oval 435"/>
            <p:cNvSpPr>
              <a:spLocks noChangeArrowheads="1"/>
            </p:cNvSpPr>
            <p:nvPr/>
          </p:nvSpPr>
          <p:spPr bwMode="auto">
            <a:xfrm>
              <a:off x="3345" y="1763"/>
              <a:ext cx="28" cy="2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534" name="Rectangle 436"/>
            <p:cNvSpPr>
              <a:spLocks noChangeArrowheads="1"/>
            </p:cNvSpPr>
            <p:nvPr/>
          </p:nvSpPr>
          <p:spPr bwMode="auto">
            <a:xfrm>
              <a:off x="3107" y="935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i="0">
                  <a:solidFill>
                    <a:srgbClr val="009900"/>
                  </a:solidFill>
                  <a:latin typeface="Times New Roman" pitchFamily="18" charset="0"/>
                </a:rPr>
                <a:t>y</a:t>
              </a:r>
            </a:p>
          </p:txBody>
        </p:sp>
      </p:grpSp>
      <p:sp>
        <p:nvSpPr>
          <p:cNvPr id="4479" name="Rectangle 437"/>
          <p:cNvSpPr>
            <a:spLocks noChangeArrowheads="1"/>
          </p:cNvSpPr>
          <p:nvPr/>
        </p:nvSpPr>
        <p:spPr bwMode="auto">
          <a:xfrm>
            <a:off x="4932363" y="4417516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i="0">
                <a:solidFill>
                  <a:srgbClr val="009900"/>
                </a:solidFill>
                <a:latin typeface="Times New Roman" pitchFamily="18" charset="0"/>
              </a:rPr>
              <a:t>y</a:t>
            </a:r>
          </a:p>
        </p:txBody>
      </p:sp>
      <p:sp>
        <p:nvSpPr>
          <p:cNvPr id="4480" name="Rectangle 438"/>
          <p:cNvSpPr>
            <a:spLocks noChangeArrowheads="1"/>
          </p:cNvSpPr>
          <p:nvPr/>
        </p:nvSpPr>
        <p:spPr bwMode="auto">
          <a:xfrm>
            <a:off x="971550" y="2564904"/>
            <a:ext cx="2571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i="0" dirty="0">
                <a:solidFill>
                  <a:srgbClr val="009900"/>
                </a:solidFill>
                <a:latin typeface="Times New Roman" pitchFamily="18" charset="0"/>
              </a:rPr>
              <a:t>y</a:t>
            </a:r>
          </a:p>
        </p:txBody>
      </p:sp>
      <p:sp>
        <p:nvSpPr>
          <p:cNvPr id="439" name="Slide Number Placeholder 4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8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Forudsætninger for SLR </a:t>
            </a:r>
            <a:r>
              <a:rPr lang="da-DK" sz="3000" smtClean="0"/>
              <a:t>(2/3)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571500" indent="-571500" eaLnBrk="1" hangingPunct="1"/>
            <a:r>
              <a:rPr lang="da-DK" sz="2200" dirty="0" smtClean="0"/>
              <a:t>Værdierne af de uafhængige variable </a:t>
            </a:r>
            <a:r>
              <a:rPr lang="da-DK" sz="2200" i="1" dirty="0" smtClean="0"/>
              <a:t>x</a:t>
            </a:r>
            <a:r>
              <a:rPr lang="da-DK" sz="2200" dirty="0" smtClean="0"/>
              <a:t> antages at være faste – dvs. </a:t>
            </a:r>
            <a:r>
              <a:rPr lang="da-DK" sz="2200" i="1" dirty="0" smtClean="0"/>
              <a:t>ikke</a:t>
            </a:r>
            <a:r>
              <a:rPr lang="da-DK" sz="2200" dirty="0" smtClean="0"/>
              <a:t> stokastiske. Mao. Antages </a:t>
            </a:r>
            <a:r>
              <a:rPr lang="da-DK" sz="2200" i="1" dirty="0" smtClean="0"/>
              <a:t>x</a:t>
            </a:r>
            <a:r>
              <a:rPr lang="da-DK" sz="2200" dirty="0" smtClean="0"/>
              <a:t> at være kendt eller målt uden ”støj”/”målefejl”</a:t>
            </a:r>
          </a:p>
          <a:p>
            <a:pPr marL="571500" indent="-571500" eaLnBrk="1" hangingPunct="1"/>
            <a:r>
              <a:rPr lang="da-DK" sz="2200" b="1" u="sng" dirty="0" smtClean="0"/>
              <a:t>Indledende tjek</a:t>
            </a:r>
            <a:r>
              <a:rPr lang="da-DK" sz="2200" u="sng" dirty="0" smtClean="0"/>
              <a:t>:</a:t>
            </a:r>
            <a:r>
              <a:rPr lang="da-DK" sz="2200" dirty="0" smtClean="0"/>
              <a:t> Logisk sans.</a:t>
            </a:r>
          </a:p>
          <a:p>
            <a:pPr marL="571500" indent="-571500" eaLnBrk="1" hangingPunct="1"/>
            <a:endParaRPr lang="da-DK" sz="25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7531-2427-4A42-9B0C-C07DF7498035}" type="slidenum">
              <a:rPr lang="da-DK" altLang="en-US" smtClean="0"/>
              <a:pPr/>
              <a:t>9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5lektion1">
  <a:themeElements>
    <a:clrScheme name="10203771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0203771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10203771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71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71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PM5lektion1</Template>
  <TotalTime>1564</TotalTime>
  <Words>1209</Words>
  <Application>Microsoft Office PowerPoint</Application>
  <PresentationFormat>On-screen Show (4:3)</PresentationFormat>
  <Paragraphs>390</Paragraphs>
  <Slides>31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PM5lektion1</vt:lpstr>
      <vt:lpstr>Ligning</vt:lpstr>
      <vt:lpstr>Equation</vt:lpstr>
      <vt:lpstr>Anvendt Statistik Lektion 7</vt:lpstr>
      <vt:lpstr>Er der en sammenhæng?</vt:lpstr>
      <vt:lpstr>Scatterplot</vt:lpstr>
      <vt:lpstr>Forventet respons: En ret linje</vt:lpstr>
      <vt:lpstr>Fejlleddet</vt:lpstr>
      <vt:lpstr>Simpel lineær regressionsmodel</vt:lpstr>
      <vt:lpstr>Lineær regressionsmodel: Figur</vt:lpstr>
      <vt:lpstr>Forudsætninger for SLR (1/3)</vt:lpstr>
      <vt:lpstr>Forudsætninger for SLR (2/3)</vt:lpstr>
      <vt:lpstr>Forudsætninger for SLR (3/3)</vt:lpstr>
      <vt:lpstr>En tilnærmet linje</vt:lpstr>
      <vt:lpstr>Mindste kvadraters metode</vt:lpstr>
      <vt:lpstr>Estimater af a , b og s</vt:lpstr>
      <vt:lpstr>Mere om lineær regression</vt:lpstr>
      <vt:lpstr>Simpel lineær regression i SPSS</vt:lpstr>
      <vt:lpstr>SPSS: Resultat</vt:lpstr>
      <vt:lpstr>Regressionslinje i SPSS</vt:lpstr>
      <vt:lpstr>Estimat af s</vt:lpstr>
      <vt:lpstr>Hypotesetest af b</vt:lpstr>
      <vt:lpstr>Fortolkning af H0: β = 0</vt:lpstr>
      <vt:lpstr>Hypotesetest i SPSS</vt:lpstr>
      <vt:lpstr>Konfidensintervaller for b</vt:lpstr>
      <vt:lpstr>Korrelationen r</vt:lpstr>
      <vt:lpstr>Korrelationen: Egenskaber</vt:lpstr>
      <vt:lpstr>Illustration af korrelation</vt:lpstr>
      <vt:lpstr>Korrelation i SPSS</vt:lpstr>
      <vt:lpstr>Kvadratsummer</vt:lpstr>
      <vt:lpstr>Total og uforklaret variation - illustration</vt:lpstr>
      <vt:lpstr>Determinationskoefficienten r 2</vt:lpstr>
      <vt:lpstr>Determinationskoefficienten i SPSS</vt:lpstr>
      <vt:lpstr>Determinationskoefficienten i SPSS</vt:lpstr>
    </vt:vector>
  </TitlesOfParts>
  <Company>Aalborg Universitet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 II 1. Lektion</dc:title>
  <dc:creator>Kasper Klitgaard Berthelsen</dc:creator>
  <cp:lastModifiedBy>Ege Rubak</cp:lastModifiedBy>
  <cp:revision>139</cp:revision>
  <dcterms:created xsi:type="dcterms:W3CDTF">2011-03-20T16:16:39Z</dcterms:created>
  <dcterms:modified xsi:type="dcterms:W3CDTF">2011-04-27T08:04:37Z</dcterms:modified>
</cp:coreProperties>
</file>