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8" r:id="rId3"/>
    <p:sldId id="257" r:id="rId4"/>
    <p:sldId id="263" r:id="rId5"/>
    <p:sldId id="262" r:id="rId6"/>
    <p:sldId id="285" r:id="rId7"/>
    <p:sldId id="259" r:id="rId8"/>
    <p:sldId id="260" r:id="rId9"/>
    <p:sldId id="261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84" r:id="rId20"/>
    <p:sldId id="273" r:id="rId21"/>
    <p:sldId id="274" r:id="rId22"/>
    <p:sldId id="275" r:id="rId23"/>
    <p:sldId id="276" r:id="rId24"/>
    <p:sldId id="277" r:id="rId25"/>
    <p:sldId id="279" r:id="rId26"/>
    <p:sldId id="280" r:id="rId27"/>
    <p:sldId id="278" r:id="rId28"/>
    <p:sldId id="281" r:id="rId29"/>
    <p:sldId id="282" r:id="rId30"/>
    <p:sldId id="283" r:id="rId31"/>
  </p:sldIdLst>
  <p:sldSz cx="9144000" cy="6858000" type="screen4x3"/>
  <p:notesSz cx="9928225" cy="679767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FF99"/>
    <a:srgbClr val="FFFF66"/>
    <a:srgbClr val="66FFFF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78" autoAdjust="0"/>
  </p:normalViewPr>
  <p:slideViewPr>
    <p:cSldViewPr>
      <p:cViewPr varScale="1">
        <p:scale>
          <a:sx n="87" d="100"/>
          <a:sy n="87" d="100"/>
        </p:scale>
        <p:origin x="-10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271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9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271" y="6456219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AF8B5EB-4AA4-42B0-8BAA-FBAB72FC80FB}" type="slidenum">
              <a:rPr lang="da-DK"/>
              <a:pPr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271" y="0"/>
            <a:ext cx="4302231" cy="339884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10D3C4A6-EEB1-45B9-ACBD-037A9A9B4D07}" type="datetimeFigureOut">
              <a:rPr lang="da-DK" smtClean="0"/>
              <a:pPr/>
              <a:t>26-04-2011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3228895"/>
            <a:ext cx="7942580" cy="3058954"/>
          </a:xfrm>
          <a:prstGeom prst="rect">
            <a:avLst/>
          </a:prstGeom>
        </p:spPr>
        <p:txBody>
          <a:bodyPr vert="horz" lIns="91577" tIns="45789" rIns="91577" bIns="457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219"/>
            <a:ext cx="4302231" cy="339884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271" y="6456219"/>
            <a:ext cx="4302231" cy="339884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48C67F9-A98A-4D21-AB14-1C910A557F90}" type="slidenum">
              <a:rPr lang="da-DK" smtClean="0"/>
              <a:pPr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C67F9-A98A-4D21-AB14-1C910A557F90}" type="slidenum">
              <a:rPr lang="da-DK" smtClean="0"/>
              <a:pPr/>
              <a:t>10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C67F9-A98A-4D21-AB14-1C910A557F90}" type="slidenum">
              <a:rPr lang="da-DK" smtClean="0"/>
              <a:pPr/>
              <a:t>21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C67F9-A98A-4D21-AB14-1C910A557F90}" type="slidenum">
              <a:rPr lang="da-DK" smtClean="0"/>
              <a:pPr/>
              <a:t>25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 smtClean="0"/>
              <a:t>Click to edit Master title style</a:t>
            </a:r>
            <a:endParaRPr lang="da-DK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 smtClean="0"/>
              <a:t>Click to edit Master subtitle style</a:t>
            </a:r>
            <a:endParaRPr lang="da-DK" alt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CA7BDC5-ACD0-4F9A-98D3-71F66B474D20}" type="slidenum">
              <a:rPr lang="da-DK" altLang="en-US"/>
              <a:pPr/>
              <a:t>‹#›</a:t>
            </a:fld>
            <a:endParaRPr lang="da-DK" altLang="en-US"/>
          </a:p>
        </p:txBody>
      </p:sp>
      <p:sp>
        <p:nvSpPr>
          <p:cNvPr id="5127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265D8-3240-4501-A1A3-83686B06F31E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130C4-D727-43AE-99AD-93D55F254A62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B5814-02F6-416E-8112-22BF0EC74B83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B0C17-6183-40AC-9DA5-368AD4788A9A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76214-021A-4146-906D-5CD83E11A070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B1CF45-8CA1-45E9-908A-886CD410369F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99D18-4F84-4069-9AF6-E98DCC5A8A63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A3F6F0-66FE-4379-A5EE-CC992EA85C45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38839B-E924-4D84-A912-7D86D7935F27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AD04A-9462-460B-BDD0-CE47B082E641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da-DK" alt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da-DK" altLang="en-US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da-DK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da-DK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71E3846E-7289-4098-86F8-A82570CA3442}" type="slidenum">
              <a:rPr lang="da-DK" altLang="en-US"/>
              <a:pPr/>
              <a:t>‹#›</a:t>
            </a:fld>
            <a:endParaRPr lang="da-DK" altLang="en-US"/>
          </a:p>
        </p:txBody>
      </p:sp>
      <p:sp>
        <p:nvSpPr>
          <p:cNvPr id="410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8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4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30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31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7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Anvendt Statistik</a:t>
            </a:r>
            <a:br>
              <a:rPr lang="da-DK" dirty="0" smtClean="0"/>
            </a:br>
            <a:r>
              <a:rPr lang="da-DK" dirty="0" smtClean="0"/>
              <a:t>Lektion 8</a:t>
            </a:r>
            <a:endParaRPr lang="da-DK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80656"/>
            <a:ext cx="6553200" cy="1752600"/>
          </a:xfrm>
        </p:spPr>
        <p:txBody>
          <a:bodyPr/>
          <a:lstStyle/>
          <a:p>
            <a:r>
              <a:rPr lang="da-DK" dirty="0" smtClean="0"/>
              <a:t>Multipel Lineær Regression</a:t>
            </a:r>
            <a:endParaRPr lang="da-DK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CA7BDC5-ACD0-4F9A-98D3-71F66B474D20}" type="slidenum">
              <a:rPr lang="da-DK" altLang="en-US" smtClean="0"/>
              <a:pPr/>
              <a:t>1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Eksempel: Kriminalitet i Florida </a:t>
            </a:r>
            <a:r>
              <a:rPr lang="da-DK" sz="2800" dirty="0" smtClean="0"/>
              <a:t>(fortsat)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5410944" cy="4530725"/>
          </a:xfrm>
        </p:spPr>
        <p:txBody>
          <a:bodyPr/>
          <a:lstStyle/>
          <a:p>
            <a:r>
              <a:rPr lang="da-DK" sz="2200" dirty="0" smtClean="0"/>
              <a:t>Prædiktionsligning:</a:t>
            </a:r>
          </a:p>
          <a:p>
            <a:endParaRPr lang="da-DK" sz="2200" dirty="0" smtClean="0"/>
          </a:p>
          <a:p>
            <a:r>
              <a:rPr lang="da-DK" sz="2200" dirty="0" smtClean="0"/>
              <a:t>Effekten af x</a:t>
            </a:r>
            <a:r>
              <a:rPr lang="da-DK" sz="2200" baseline="-25000" dirty="0" smtClean="0"/>
              <a:t>1</a:t>
            </a:r>
            <a:r>
              <a:rPr lang="da-DK" sz="2200" dirty="0" smtClean="0"/>
              <a:t> (uddannelse) er den samme for alle værdier af x</a:t>
            </a:r>
            <a:r>
              <a:rPr lang="da-DK" sz="2200" baseline="-25000" dirty="0" smtClean="0"/>
              <a:t>2</a:t>
            </a:r>
            <a:r>
              <a:rPr lang="da-DK" sz="2200" dirty="0" smtClean="0"/>
              <a:t> (</a:t>
            </a:r>
            <a:r>
              <a:rPr lang="da-DK" sz="2200" dirty="0" err="1" smtClean="0"/>
              <a:t>ubanisering</a:t>
            </a:r>
            <a:r>
              <a:rPr lang="da-DK" sz="2200" dirty="0" smtClean="0"/>
              <a:t>).</a:t>
            </a:r>
          </a:p>
          <a:p>
            <a:r>
              <a:rPr lang="da-DK" sz="2200" dirty="0" smtClean="0"/>
              <a:t>For hver ekstra procent-point uddannede falder </a:t>
            </a:r>
            <a:r>
              <a:rPr lang="da-DK" sz="2200" dirty="0" smtClean="0"/>
              <a:t>kriminalitetsraten </a:t>
            </a:r>
            <a:r>
              <a:rPr lang="da-DK" sz="2200" dirty="0" smtClean="0"/>
              <a:t>med 0.54</a:t>
            </a:r>
            <a:r>
              <a:rPr lang="da-DK" sz="2200" dirty="0" smtClean="0"/>
              <a:t>.</a:t>
            </a:r>
          </a:p>
          <a:p>
            <a:pPr lvl="0"/>
            <a:r>
              <a:rPr lang="da-DK" sz="2200" dirty="0" smtClean="0"/>
              <a:t>Bemærk at effekten af x</a:t>
            </a:r>
            <a:r>
              <a:rPr lang="da-DK" sz="2200" baseline="-25000" dirty="0" smtClean="0"/>
              <a:t>1</a:t>
            </a:r>
            <a:r>
              <a:rPr lang="da-DK" sz="2200" dirty="0" smtClean="0"/>
              <a:t> </a:t>
            </a:r>
            <a:r>
              <a:rPr lang="da-DK" sz="2200" dirty="0" smtClean="0"/>
              <a:t>(uddannelse</a:t>
            </a:r>
            <a:r>
              <a:rPr lang="da-DK" sz="2200" dirty="0" smtClean="0"/>
              <a:t>) ændrede sig markant, da vi tilføjede x</a:t>
            </a:r>
            <a:r>
              <a:rPr lang="da-DK" sz="2200" baseline="-25000" dirty="0" smtClean="0"/>
              <a:t>2</a:t>
            </a:r>
            <a:r>
              <a:rPr lang="da-DK" sz="2200" dirty="0" smtClean="0"/>
              <a:t> (</a:t>
            </a:r>
            <a:r>
              <a:rPr lang="da-DK" sz="2200" dirty="0" smtClean="0"/>
              <a:t>urbanisering</a:t>
            </a:r>
            <a:r>
              <a:rPr lang="da-DK" sz="2200" dirty="0" smtClean="0"/>
              <a:t>). Det tyder på at der er en stærk sammenhæng mellem x</a:t>
            </a:r>
            <a:r>
              <a:rPr lang="da-DK" sz="2200" baseline="-25000" dirty="0" smtClean="0"/>
              <a:t>1</a:t>
            </a:r>
            <a:r>
              <a:rPr lang="da-DK" sz="2200" dirty="0" smtClean="0"/>
              <a:t> og x</a:t>
            </a:r>
            <a:r>
              <a:rPr lang="da-DK" sz="2200" baseline="-25000" dirty="0" smtClean="0"/>
              <a:t>2</a:t>
            </a:r>
            <a:r>
              <a:rPr lang="da-DK" sz="2200" dirty="0" smtClean="0"/>
              <a:t>. 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187624" y="1844824"/>
          <a:ext cx="3335338" cy="398463"/>
        </p:xfrm>
        <a:graphic>
          <a:graphicData uri="http://schemas.openxmlformats.org/presentationml/2006/ole">
            <p:oleObj spid="_x0000_s5122" name="Ligning" r:id="rId4" imgW="1803240" imgH="215640" progId="Equation.3">
              <p:embed/>
            </p:oleObj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5400000" flipH="1" flipV="1">
            <a:off x="5040052" y="2528900"/>
            <a:ext cx="223224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012160" y="3429000"/>
            <a:ext cx="280831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156176" y="1844824"/>
            <a:ext cx="2232248" cy="10081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156176" y="1700808"/>
            <a:ext cx="2232248" cy="1008112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6372200" y="2924944"/>
          <a:ext cx="2277690" cy="264676"/>
        </p:xfrm>
        <a:graphic>
          <a:graphicData uri="http://schemas.openxmlformats.org/presentationml/2006/ole">
            <p:oleObj spid="_x0000_s5123" name="Ligning" r:id="rId5" imgW="1854000" imgH="215640" progId="Equation.3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6308725" y="1363663"/>
          <a:ext cx="2262188" cy="265112"/>
        </p:xfrm>
        <a:graphic>
          <a:graphicData uri="http://schemas.openxmlformats.org/presentationml/2006/ole">
            <p:oleObj spid="_x0000_s5124" name="Ligning" r:id="rId6" imgW="184140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Simpsons</a:t>
            </a:r>
            <a:r>
              <a:rPr lang="da-DK" smtClean="0"/>
              <a:t> paradoks </a:t>
            </a:r>
            <a:r>
              <a:rPr lang="da-DK" dirty="0" smtClean="0"/>
              <a:t>- igen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4474840" cy="4530725"/>
          </a:xfrm>
        </p:spPr>
        <p:txBody>
          <a:bodyPr/>
          <a:lstStyle/>
          <a:p>
            <a:r>
              <a:rPr lang="da-DK" sz="2200" dirty="0" smtClean="0"/>
              <a:t>Sammenhæng mellem </a:t>
            </a:r>
            <a:r>
              <a:rPr lang="da-DK" sz="2200" dirty="0" err="1" smtClean="0"/>
              <a:t>crime</a:t>
            </a:r>
            <a:r>
              <a:rPr lang="da-DK" sz="2200" dirty="0" smtClean="0"/>
              <a:t> rate og uddannelse</a:t>
            </a:r>
          </a:p>
          <a:p>
            <a:r>
              <a:rPr lang="da-DK" sz="2200" b="1" dirty="0" smtClean="0"/>
              <a:t>Sort linje:</a:t>
            </a:r>
          </a:p>
          <a:p>
            <a:pPr lvl="1"/>
            <a:r>
              <a:rPr lang="da-DK" sz="2200" dirty="0" smtClean="0"/>
              <a:t>SLR for alle data</a:t>
            </a:r>
          </a:p>
          <a:p>
            <a:r>
              <a:rPr lang="da-DK" sz="2200" b="1" dirty="0" smtClean="0">
                <a:solidFill>
                  <a:srgbClr val="00B0F0"/>
                </a:solidFill>
              </a:rPr>
              <a:t>Blå linje:</a:t>
            </a:r>
          </a:p>
          <a:p>
            <a:pPr lvl="1"/>
            <a:r>
              <a:rPr lang="da-DK" sz="2200" dirty="0" smtClean="0"/>
              <a:t>SLR kun for områder med høj grad af urbanisering.</a:t>
            </a:r>
          </a:p>
          <a:p>
            <a:r>
              <a:rPr lang="da-DK" sz="2200" b="1" dirty="0" smtClean="0">
                <a:solidFill>
                  <a:srgbClr val="33CC33"/>
                </a:solidFill>
              </a:rPr>
              <a:t>Grøn linje: </a:t>
            </a:r>
          </a:p>
          <a:p>
            <a:pPr lvl="1"/>
            <a:r>
              <a:rPr lang="da-DK" sz="2200" dirty="0" smtClean="0"/>
              <a:t>SLR kun for områder med lav urbanisering.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r="24281"/>
          <a:stretch>
            <a:fillRect/>
          </a:stretch>
        </p:blipFill>
        <p:spPr bwMode="auto">
          <a:xfrm>
            <a:off x="5004048" y="1268760"/>
            <a:ext cx="3744416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5085184"/>
            <a:ext cx="5915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Bemærk hvor forskellig  sammenhængen er i de to grupper. </a:t>
            </a:r>
            <a:endParaRPr kumimoji="0" lang="da-DK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Eksempel: Mentalt helbred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790157"/>
          </a:xfrm>
        </p:spPr>
        <p:txBody>
          <a:bodyPr/>
          <a:lstStyle/>
          <a:p>
            <a:r>
              <a:rPr lang="da-DK" sz="2200" dirty="0" smtClean="0"/>
              <a:t>Vi har tre variable:</a:t>
            </a:r>
          </a:p>
          <a:p>
            <a:pPr lvl="1"/>
            <a:r>
              <a:rPr lang="da-DK" sz="2200" i="1" dirty="0" smtClean="0"/>
              <a:t>y</a:t>
            </a:r>
            <a:r>
              <a:rPr lang="da-DK" sz="2200" dirty="0" smtClean="0"/>
              <a:t> : Mental </a:t>
            </a:r>
            <a:r>
              <a:rPr lang="da-DK" sz="2200" dirty="0" err="1" smtClean="0"/>
              <a:t>impairment</a:t>
            </a:r>
            <a:r>
              <a:rPr lang="da-DK" sz="2200" dirty="0" smtClean="0"/>
              <a:t> (funktionsnedsættelse), afhængig var.</a:t>
            </a:r>
          </a:p>
          <a:p>
            <a:pPr lvl="1"/>
            <a:r>
              <a:rPr lang="da-DK" sz="2200" i="1" dirty="0" smtClean="0"/>
              <a:t>x</a:t>
            </a:r>
            <a:r>
              <a:rPr lang="da-DK" sz="2200" baseline="-25000" dirty="0" smtClean="0"/>
              <a:t>1</a:t>
            </a:r>
            <a:r>
              <a:rPr lang="da-DK" sz="2200" dirty="0" smtClean="0"/>
              <a:t> : Life events, første forklarende variabel.</a:t>
            </a:r>
          </a:p>
          <a:p>
            <a:pPr lvl="1"/>
            <a:r>
              <a:rPr lang="da-DK" sz="2200" i="1" dirty="0" smtClean="0"/>
              <a:t>x</a:t>
            </a:r>
            <a:r>
              <a:rPr lang="da-DK" sz="2200" baseline="-25000" dirty="0" smtClean="0"/>
              <a:t>2</a:t>
            </a:r>
            <a:r>
              <a:rPr lang="da-DK" sz="2200" dirty="0" smtClean="0"/>
              <a:t> : Socioøkonomisk status (SES), anden forklarende var. </a:t>
            </a:r>
          </a:p>
          <a:p>
            <a:endParaRPr lang="da-DK" sz="2200" dirty="0" smtClean="0"/>
          </a:p>
          <a:p>
            <a:r>
              <a:rPr lang="da-DK" sz="2200" dirty="0" smtClean="0"/>
              <a:t>Multipel lineær regressionsmodel:</a:t>
            </a:r>
          </a:p>
          <a:p>
            <a:pPr algn="ctr">
              <a:buNone/>
            </a:pP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1,</a:t>
            </a:r>
            <a:r>
              <a:rPr lang="da-DK" sz="22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2,</a:t>
            </a:r>
            <a:r>
              <a:rPr lang="da-DK" sz="22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>
                <a:latin typeface="Symbol" pitchFamily="18" charset="2"/>
                <a:cs typeface="Times New Roman" pitchFamily="18" charset="0"/>
              </a:rPr>
              <a:t>+e</a:t>
            </a:r>
            <a:r>
              <a:rPr lang="da-DK" sz="22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da-DK" sz="2200" dirty="0" smtClean="0"/>
          </a:p>
          <a:p>
            <a:endParaRPr lang="da-DK" sz="2200" dirty="0" smtClean="0"/>
          </a:p>
          <a:p>
            <a:r>
              <a:rPr lang="da-DK" sz="2200" dirty="0" smtClean="0"/>
              <a:t>MLR antager en lineær sammenhæng mellem </a:t>
            </a:r>
            <a:r>
              <a:rPr lang="da-DK" sz="2200" i="1" dirty="0" smtClean="0"/>
              <a:t>y</a:t>
            </a:r>
            <a:r>
              <a:rPr lang="da-DK" sz="2200" dirty="0" smtClean="0"/>
              <a:t> og hvert </a:t>
            </a:r>
            <a:r>
              <a:rPr lang="da-DK" sz="2200" i="1" dirty="0" err="1" smtClean="0"/>
              <a:t>x</a:t>
            </a:r>
            <a:r>
              <a:rPr lang="da-DK" sz="2200" i="1" baseline="-25000" dirty="0" err="1" smtClean="0"/>
              <a:t>j</a:t>
            </a:r>
            <a:r>
              <a:rPr lang="da-DK" sz="2200" dirty="0" smtClean="0"/>
              <a:t>.</a:t>
            </a:r>
          </a:p>
          <a:p>
            <a:r>
              <a:rPr lang="da-DK" sz="2200" dirty="0" smtClean="0"/>
              <a:t>Vi starter med et </a:t>
            </a:r>
            <a:r>
              <a:rPr lang="da-DK" sz="2200" dirty="0" err="1" smtClean="0"/>
              <a:t>scatter</a:t>
            </a:r>
            <a:r>
              <a:rPr lang="da-DK" sz="2200" dirty="0" smtClean="0"/>
              <a:t> plot for </a:t>
            </a:r>
            <a:r>
              <a:rPr lang="da-DK" sz="2200" dirty="0" smtClean="0"/>
              <a:t>hvert </a:t>
            </a:r>
            <a:r>
              <a:rPr lang="da-DK" sz="2200" dirty="0" smtClean="0"/>
              <a:t>par af variable.</a:t>
            </a:r>
            <a:endParaRPr lang="da-DK" sz="2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Scatterplot</a:t>
            </a:r>
            <a:r>
              <a:rPr lang="da-DK" dirty="0" smtClean="0"/>
              <a:t> Matrix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90157"/>
          </a:xfrm>
        </p:spPr>
        <p:txBody>
          <a:bodyPr/>
          <a:lstStyle/>
          <a:p>
            <a:r>
              <a:rPr lang="da-DK" sz="2200" dirty="0" smtClean="0"/>
              <a:t>Graphs </a:t>
            </a:r>
            <a:r>
              <a:rPr lang="da-DK" sz="2200" dirty="0" smtClean="0">
                <a:latin typeface="Arial"/>
                <a:cs typeface="Arial"/>
              </a:rPr>
              <a:t>→ </a:t>
            </a:r>
            <a:r>
              <a:rPr lang="da-DK" sz="2200" dirty="0" err="1" smtClean="0">
                <a:latin typeface="Arial"/>
                <a:cs typeface="Arial"/>
              </a:rPr>
              <a:t>Chart</a:t>
            </a:r>
            <a:r>
              <a:rPr lang="da-DK" sz="2200" dirty="0" smtClean="0">
                <a:latin typeface="Arial"/>
                <a:cs typeface="Arial"/>
              </a:rPr>
              <a:t> </a:t>
            </a:r>
            <a:r>
              <a:rPr lang="da-DK" sz="2200" dirty="0" err="1" smtClean="0">
                <a:latin typeface="Arial"/>
                <a:cs typeface="Arial"/>
              </a:rPr>
              <a:t>builder</a:t>
            </a:r>
            <a:r>
              <a:rPr lang="da-DK" sz="2200" dirty="0" smtClean="0">
                <a:latin typeface="Arial"/>
                <a:cs typeface="Arial"/>
              </a:rPr>
              <a:t> → </a:t>
            </a:r>
            <a:r>
              <a:rPr lang="da-DK" sz="2200" dirty="0" err="1" smtClean="0">
                <a:latin typeface="Arial"/>
                <a:cs typeface="Arial"/>
              </a:rPr>
              <a:t>Scatter/Dot</a:t>
            </a:r>
            <a:r>
              <a:rPr lang="da-DK" sz="2200" dirty="0" smtClean="0">
                <a:latin typeface="Arial"/>
                <a:cs typeface="Arial"/>
              </a:rPr>
              <a:t> </a:t>
            </a:r>
            <a:r>
              <a:rPr lang="da-DK" sz="2200" dirty="0" err="1" smtClean="0">
                <a:latin typeface="Arial"/>
                <a:cs typeface="Arial"/>
              </a:rPr>
              <a:t>→Scatterplot</a:t>
            </a:r>
            <a:r>
              <a:rPr lang="da-DK" sz="2200" dirty="0" smtClean="0">
                <a:latin typeface="Arial"/>
                <a:cs typeface="Arial"/>
              </a:rPr>
              <a:t> Matrix</a:t>
            </a:r>
            <a:endParaRPr lang="da-DK" sz="2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204864"/>
            <a:ext cx="3600400" cy="352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67544" y="1844823"/>
            <a:ext cx="4680520" cy="4320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Ingen</a:t>
            </a:r>
            <a:r>
              <a:rPr kumimoji="0" lang="da-DK" sz="2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åbenlyse ikke-lineære sammenhænge.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lang="da-DK" sz="2200" kern="0" noProof="0" dirty="0" smtClean="0">
                <a:latin typeface="+mn-lt"/>
              </a:rPr>
              <a:t>Ingen åbenbare sammenhænge i det hele taget…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da-DK" sz="2200" b="0" i="0" u="none" strike="noStrike" kern="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lang="da-DK" sz="2200" kern="0" dirty="0" smtClean="0">
                <a:latin typeface="+mn-lt"/>
              </a:rPr>
              <a:t>Problem: Plot viser sammenhængen mellem y og fx. x</a:t>
            </a:r>
            <a:r>
              <a:rPr lang="da-DK" sz="2200" kern="0" baseline="-25000" dirty="0" smtClean="0">
                <a:latin typeface="+mn-lt"/>
              </a:rPr>
              <a:t>1</a:t>
            </a:r>
            <a:r>
              <a:rPr lang="da-DK" sz="2200" kern="0" dirty="0" smtClean="0">
                <a:latin typeface="+mn-lt"/>
              </a:rPr>
              <a:t>, hvor vi ignorer </a:t>
            </a:r>
            <a:r>
              <a:rPr lang="da-DK" sz="2200" i="1" kern="0" dirty="0" smtClean="0">
                <a:latin typeface="+mn-lt"/>
              </a:rPr>
              <a:t>v</a:t>
            </a:r>
            <a:r>
              <a:rPr lang="da-DK" sz="2200" kern="0" dirty="0" smtClean="0">
                <a:latin typeface="+mn-lt"/>
              </a:rPr>
              <a:t>ærdien af x</a:t>
            </a:r>
            <a:r>
              <a:rPr lang="da-DK" sz="2200" kern="0" baseline="-25000" dirty="0" smtClean="0">
                <a:latin typeface="+mn-lt"/>
              </a:rPr>
              <a:t>2</a:t>
            </a:r>
            <a:r>
              <a:rPr lang="da-DK" sz="2200" kern="0" dirty="0" smtClean="0">
                <a:latin typeface="+mn-lt"/>
              </a:rPr>
              <a:t>.</a:t>
            </a:r>
          </a:p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 har set, at vi ikke kan ignorere effekten af x</a:t>
            </a:r>
            <a:r>
              <a:rPr kumimoji="0" lang="da-DK" sz="22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når vi ser på</a:t>
            </a:r>
            <a:r>
              <a:rPr kumimoji="0" lang="da-DK" sz="2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da-DK" sz="2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ammenhængen mellem </a:t>
            </a:r>
            <a:r>
              <a:rPr kumimoji="0" lang="da-DK" sz="22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da-DK" sz="22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og </a:t>
            </a:r>
            <a:r>
              <a:rPr kumimoji="0" lang="da-DK" sz="22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lang="da-DK" sz="2200" kern="0" baseline="-25000" dirty="0" smtClean="0">
                <a:latin typeface="+mn-lt"/>
              </a:rPr>
              <a:t>1</a:t>
            </a:r>
            <a:r>
              <a:rPr kumimoji="0" lang="da-DK" sz="22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da-DK" sz="2200" b="0" i="0" u="none" strike="noStrike" kern="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228184" y="2132856"/>
            <a:ext cx="2448272" cy="129614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Partielt plot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579296" cy="4934173"/>
          </a:xfrm>
        </p:spPr>
        <p:txBody>
          <a:bodyPr/>
          <a:lstStyle/>
          <a:p>
            <a:r>
              <a:rPr lang="da-DK" sz="2200" dirty="0" smtClean="0"/>
              <a:t>Estimeret model (eksempel med tre forklarende variable)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r>
              <a:rPr lang="da-DK" sz="2200" dirty="0" smtClean="0"/>
              <a:t>Estimeret del-model (uden </a:t>
            </a:r>
            <a:r>
              <a:rPr lang="da-DK" sz="2200" i="1" dirty="0" smtClean="0"/>
              <a:t>x</a:t>
            </a:r>
            <a:r>
              <a:rPr lang="da-DK" sz="2200" baseline="-25000" dirty="0" smtClean="0"/>
              <a:t>1</a:t>
            </a:r>
            <a:r>
              <a:rPr lang="da-DK" sz="2200" dirty="0" smtClean="0"/>
              <a:t>)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r>
              <a:rPr lang="da-DK" sz="2200" dirty="0" smtClean="0"/>
              <a:t>Regression af </a:t>
            </a:r>
            <a:r>
              <a:rPr lang="da-DK" sz="2200" i="1" dirty="0" smtClean="0"/>
              <a:t>x</a:t>
            </a:r>
            <a:r>
              <a:rPr lang="da-DK" sz="2200" baseline="-25000" dirty="0" smtClean="0"/>
              <a:t>1</a:t>
            </a:r>
            <a:r>
              <a:rPr lang="da-DK" sz="2200" dirty="0" smtClean="0"/>
              <a:t> mod </a:t>
            </a:r>
            <a:r>
              <a:rPr lang="da-DK" sz="2200" i="1" dirty="0" smtClean="0"/>
              <a:t>x</a:t>
            </a:r>
            <a:r>
              <a:rPr lang="da-DK" sz="2200" baseline="-25000" dirty="0" smtClean="0"/>
              <a:t>2</a:t>
            </a:r>
            <a:r>
              <a:rPr lang="da-DK" sz="2200" dirty="0" smtClean="0"/>
              <a:t> og </a:t>
            </a:r>
            <a:r>
              <a:rPr lang="da-DK" sz="2200" i="1" dirty="0" smtClean="0"/>
              <a:t>x</a:t>
            </a:r>
            <a:r>
              <a:rPr lang="da-DK" sz="2200" baseline="-25000" dirty="0" smtClean="0"/>
              <a:t>3 </a:t>
            </a:r>
            <a:r>
              <a:rPr lang="da-DK" sz="2200" dirty="0" smtClean="0"/>
              <a:t>(hvordan afhænger x</a:t>
            </a:r>
            <a:r>
              <a:rPr lang="da-DK" sz="2200" baseline="-25000" dirty="0" smtClean="0"/>
              <a:t>1</a:t>
            </a:r>
            <a:r>
              <a:rPr lang="da-DK" sz="2200" dirty="0" smtClean="0"/>
              <a:t> af x</a:t>
            </a:r>
            <a:r>
              <a:rPr lang="da-DK" sz="2200" baseline="-25000" dirty="0" smtClean="0"/>
              <a:t>2</a:t>
            </a:r>
            <a:r>
              <a:rPr lang="da-DK" sz="2200" dirty="0" smtClean="0"/>
              <a:t> og x</a:t>
            </a:r>
            <a:r>
              <a:rPr lang="da-DK" sz="2200" baseline="-25000" dirty="0" smtClean="0"/>
              <a:t>3</a:t>
            </a:r>
            <a:r>
              <a:rPr lang="da-DK" sz="2200" dirty="0" smtClean="0"/>
              <a:t>)</a:t>
            </a:r>
            <a:endParaRPr lang="da-DK" sz="2200" baseline="-250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r>
              <a:rPr lang="da-DK" sz="2200" dirty="0" smtClean="0"/>
              <a:t>Vi har to sæt </a:t>
            </a:r>
            <a:r>
              <a:rPr lang="da-DK" sz="2200" dirty="0" err="1" smtClean="0"/>
              <a:t>residualer</a:t>
            </a:r>
            <a:r>
              <a:rPr lang="da-DK" sz="2200" dirty="0" smtClean="0"/>
              <a:t>:    (for </a:t>
            </a:r>
            <a:r>
              <a:rPr lang="da-DK" sz="2200" i="1" dirty="0" smtClean="0"/>
              <a:t>y</a:t>
            </a:r>
            <a:r>
              <a:rPr lang="da-DK" sz="2200" dirty="0" smtClean="0"/>
              <a:t>) og      (for </a:t>
            </a:r>
            <a:r>
              <a:rPr lang="da-DK" sz="2200" i="1" dirty="0" smtClean="0"/>
              <a:t>x</a:t>
            </a:r>
            <a:r>
              <a:rPr lang="da-DK" sz="2200" baseline="-25000" dirty="0" smtClean="0"/>
              <a:t>1</a:t>
            </a:r>
            <a:r>
              <a:rPr lang="da-DK" sz="2200" dirty="0" smtClean="0"/>
              <a:t>).</a:t>
            </a:r>
          </a:p>
          <a:p>
            <a:r>
              <a:rPr lang="da-DK" sz="2200" b="1" dirty="0" smtClean="0"/>
              <a:t>Ide</a:t>
            </a:r>
            <a:r>
              <a:rPr lang="da-DK" sz="2200" dirty="0" smtClean="0"/>
              <a:t>: plot     mod    .  </a:t>
            </a:r>
            <a:endParaRPr lang="da-DK" sz="2200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163342" y="1617663"/>
          <a:ext cx="3840706" cy="515193"/>
        </p:xfrm>
        <a:graphic>
          <a:graphicData uri="http://schemas.openxmlformats.org/presentationml/2006/ole">
            <p:oleObj spid="_x0000_s7170" name="Ligning" r:id="rId3" imgW="1701720" imgH="228600" progId="Equation.3">
              <p:embed/>
            </p:oleObj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1188343" y="2824163"/>
          <a:ext cx="3095625" cy="573087"/>
        </p:xfrm>
        <a:graphic>
          <a:graphicData uri="http://schemas.openxmlformats.org/presentationml/2006/ole">
            <p:oleObj spid="_x0000_s7171" name="Ligning" r:id="rId4" imgW="1371600" imgH="253800" progId="Equation.3">
              <p:embed/>
            </p:oleObj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1219200" y="3978275"/>
          <a:ext cx="3352800" cy="544513"/>
        </p:xfrm>
        <a:graphic>
          <a:graphicData uri="http://schemas.openxmlformats.org/presentationml/2006/ole">
            <p:oleObj spid="_x0000_s7173" name="Ligning" r:id="rId5" imgW="1485720" imgH="241200" progId="Equation.3">
              <p:embed/>
            </p:oleObj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5381228" y="4770413"/>
          <a:ext cx="342900" cy="458787"/>
        </p:xfrm>
        <a:graphic>
          <a:graphicData uri="http://schemas.openxmlformats.org/presentationml/2006/ole">
            <p:oleObj spid="_x0000_s7174" name="Ligning" r:id="rId6" imgW="152280" imgH="203040" progId="Equation.3">
              <p:embed/>
            </p:oleObj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3851920" y="4827563"/>
          <a:ext cx="314325" cy="401637"/>
        </p:xfrm>
        <a:graphic>
          <a:graphicData uri="http://schemas.openxmlformats.org/presentationml/2006/ole">
            <p:oleObj spid="_x0000_s7175" name="Ligning" r:id="rId7" imgW="139680" imgH="177480" progId="Equation.3">
              <p:embed/>
            </p:oleObj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2932956" y="5157192"/>
          <a:ext cx="342900" cy="458787"/>
        </p:xfrm>
        <a:graphic>
          <a:graphicData uri="http://schemas.openxmlformats.org/presentationml/2006/ole">
            <p:oleObj spid="_x0000_s7176" name="Ligning" r:id="rId8" imgW="152280" imgH="203040" progId="Equation.3">
              <p:embed/>
            </p:oleObj>
          </a:graphicData>
        </a:graphic>
      </p:graphicFrame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1979712" y="5214342"/>
          <a:ext cx="314325" cy="401637"/>
        </p:xfrm>
        <a:graphic>
          <a:graphicData uri="http://schemas.openxmlformats.org/presentationml/2006/ole">
            <p:oleObj spid="_x0000_s7177" name="Ligning" r:id="rId9" imgW="139680" imgH="177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Partielt plot </a:t>
            </a:r>
            <a:r>
              <a:rPr lang="da-DK" sz="2400" dirty="0" smtClean="0"/>
              <a:t>(fortsat)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820688"/>
          </a:xfrm>
        </p:spPr>
        <p:txBody>
          <a:bodyPr/>
          <a:lstStyle/>
          <a:p>
            <a:r>
              <a:rPr lang="da-DK" sz="2200" dirty="0" smtClean="0"/>
              <a:t>SPSS: </a:t>
            </a:r>
            <a:r>
              <a:rPr lang="da-DK" sz="2200" dirty="0" err="1" smtClean="0"/>
              <a:t>Analyze</a:t>
            </a:r>
            <a:r>
              <a:rPr lang="da-DK" sz="2200" dirty="0" smtClean="0"/>
              <a:t> </a:t>
            </a:r>
            <a:r>
              <a:rPr lang="da-DK" sz="2200" dirty="0" smtClean="0">
                <a:latin typeface="Arial"/>
                <a:cs typeface="Arial"/>
              </a:rPr>
              <a:t>→ </a:t>
            </a:r>
            <a:r>
              <a:rPr lang="da-DK" sz="2200" dirty="0" smtClean="0"/>
              <a:t>Regression </a:t>
            </a:r>
            <a:r>
              <a:rPr lang="da-DK" sz="2200" dirty="0" smtClean="0">
                <a:cs typeface="Arial"/>
              </a:rPr>
              <a:t>→ </a:t>
            </a:r>
            <a:r>
              <a:rPr lang="da-DK" sz="2200" dirty="0" smtClean="0"/>
              <a:t>Linear </a:t>
            </a:r>
            <a:r>
              <a:rPr lang="da-DK" sz="2200" dirty="0" smtClean="0">
                <a:cs typeface="Arial"/>
              </a:rPr>
              <a:t>→ </a:t>
            </a:r>
            <a:r>
              <a:rPr lang="da-DK" sz="2200" dirty="0" smtClean="0"/>
              <a:t>Plots </a:t>
            </a:r>
            <a:r>
              <a:rPr lang="da-DK" sz="2200" dirty="0" smtClean="0">
                <a:cs typeface="Arial"/>
              </a:rPr>
              <a:t>→  </a:t>
            </a:r>
            <a:r>
              <a:rPr lang="da-DK" sz="2200" dirty="0" err="1" smtClean="0"/>
              <a:t>Produce</a:t>
            </a:r>
            <a:r>
              <a:rPr lang="da-DK" sz="2200" dirty="0" smtClean="0"/>
              <a:t> all </a:t>
            </a:r>
            <a:r>
              <a:rPr lang="da-DK" sz="2200" dirty="0" err="1" smtClean="0"/>
              <a:t>partial</a:t>
            </a:r>
            <a:r>
              <a:rPr lang="da-DK" sz="2200" dirty="0" smtClean="0"/>
              <a:t> plots.</a:t>
            </a:r>
            <a:endParaRPr lang="da-DK" sz="2200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95789" y="1844824"/>
            <a:ext cx="3948211" cy="309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7544" y="2132856"/>
            <a:ext cx="4752528" cy="4032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Regression af     </a:t>
            </a:r>
            <a:r>
              <a:rPr kumimoji="0" lang="da-DK" sz="2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    giver: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lang="da-DK" sz="2200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da-DK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lang="da-DK" sz="2200" b="1" kern="0" dirty="0" smtClean="0">
                <a:latin typeface="+mn-lt"/>
              </a:rPr>
              <a:t>Interessant</a:t>
            </a:r>
            <a:r>
              <a:rPr lang="da-DK" sz="2200" kern="0" dirty="0" smtClean="0">
                <a:latin typeface="+mn-lt"/>
              </a:rPr>
              <a:t>:             Dvs. at hældningen i det partielle plot er den samme som effekten i den fulde model!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lang="da-DK" sz="2200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da-DK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3653036" y="2060848"/>
          <a:ext cx="342900" cy="458787"/>
        </p:xfrm>
        <a:graphic>
          <a:graphicData uri="http://schemas.openxmlformats.org/presentationml/2006/ole">
            <p:oleObj spid="_x0000_s8196" name="Ligning" r:id="rId4" imgW="152280" imgH="203040" progId="Equation.3">
              <p:embed/>
            </p:oleObj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2698949" y="2132856"/>
          <a:ext cx="314325" cy="401637"/>
        </p:xfrm>
        <a:graphic>
          <a:graphicData uri="http://schemas.openxmlformats.org/presentationml/2006/ole">
            <p:oleObj spid="_x0000_s8197" name="Ligning" r:id="rId5" imgW="139680" imgH="177480" progId="Equation.3">
              <p:embed/>
            </p:oleObj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1719263" y="2564904"/>
          <a:ext cx="2033587" cy="485775"/>
        </p:xfrm>
        <a:graphic>
          <a:graphicData uri="http://schemas.openxmlformats.org/presentationml/2006/ole">
            <p:oleObj spid="_x0000_s8198" name="Ligning" r:id="rId6" imgW="901440" imgH="215640" progId="Equation.3">
              <p:embed/>
            </p:oleObj>
          </a:graphicData>
        </a:graphic>
      </p:graphicFrame>
      <p:sp>
        <p:nvSpPr>
          <p:cNvPr id="11" name="Freeform 10"/>
          <p:cNvSpPr/>
          <p:nvPr/>
        </p:nvSpPr>
        <p:spPr>
          <a:xfrm>
            <a:off x="3851920" y="2636912"/>
            <a:ext cx="2320280" cy="1151317"/>
          </a:xfrm>
          <a:custGeom>
            <a:avLst/>
            <a:gdLst>
              <a:gd name="connsiteX0" fmla="*/ 0 w 2427514"/>
              <a:gd name="connsiteY0" fmla="*/ 301172 h 1259115"/>
              <a:gd name="connsiteX1" fmla="*/ 1110343 w 2427514"/>
              <a:gd name="connsiteY1" fmla="*/ 159657 h 1259115"/>
              <a:gd name="connsiteX2" fmla="*/ 2427514 w 2427514"/>
              <a:gd name="connsiteY2" fmla="*/ 1259115 h 1259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27514" h="1259115">
                <a:moveTo>
                  <a:pt x="0" y="301172"/>
                </a:moveTo>
                <a:cubicBezTo>
                  <a:pt x="352878" y="150586"/>
                  <a:pt x="705757" y="0"/>
                  <a:pt x="1110343" y="159657"/>
                </a:cubicBezTo>
                <a:cubicBezTo>
                  <a:pt x="1514929" y="319314"/>
                  <a:pt x="1971221" y="789214"/>
                  <a:pt x="2427514" y="1259115"/>
                </a:cubicBezTo>
              </a:path>
            </a:pathLst>
          </a:cu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2589610" y="3284984"/>
          <a:ext cx="830262" cy="542925"/>
        </p:xfrm>
        <a:graphic>
          <a:graphicData uri="http://schemas.openxmlformats.org/presentationml/2006/ole">
            <p:oleObj spid="_x0000_s8199" name="Ligning" r:id="rId7" imgW="368280" imgH="241200" progId="Equation.3">
              <p:embed/>
            </p:oleObj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67544" y="4509121"/>
            <a:ext cx="7992888" cy="1224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da-DK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lang="da-DK" sz="2200" b="1" kern="0" noProof="0" dirty="0" smtClean="0">
                <a:latin typeface="+mn-lt"/>
              </a:rPr>
              <a:t>Bonus</a:t>
            </a:r>
            <a:r>
              <a:rPr lang="da-DK" sz="2200" kern="0" noProof="0" dirty="0" smtClean="0">
                <a:latin typeface="+mn-lt"/>
              </a:rPr>
              <a:t>: Check at </a:t>
            </a:r>
            <a:r>
              <a:rPr lang="da-DK" sz="2200" kern="0" noProof="0" dirty="0" err="1" smtClean="0">
                <a:latin typeface="+mn-lt"/>
              </a:rPr>
              <a:t>residualerne</a:t>
            </a:r>
            <a:r>
              <a:rPr lang="da-DK" sz="2200" kern="0" noProof="0" dirty="0" smtClean="0">
                <a:latin typeface="+mn-lt"/>
              </a:rPr>
              <a:t> varierer usystematisk og at variationen er den samme langs linjen.  </a:t>
            </a:r>
            <a:endParaRPr kumimoji="0" lang="da-DK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lang="da-DK" sz="2200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da-DK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077072"/>
            <a:ext cx="6414186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628800"/>
            <a:ext cx="640871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SPSS output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62165"/>
          </a:xfrm>
        </p:spPr>
        <p:txBody>
          <a:bodyPr/>
          <a:lstStyle/>
          <a:p>
            <a:r>
              <a:rPr lang="da-DK" sz="2200" dirty="0" smtClean="0"/>
              <a:t>Simpel model – </a:t>
            </a:r>
            <a:r>
              <a:rPr lang="da-DK" sz="2200" dirty="0" smtClean="0"/>
              <a:t>kun </a:t>
            </a:r>
            <a:r>
              <a:rPr lang="da-DK" sz="2200" dirty="0" smtClean="0"/>
              <a:t>en forklarende variabel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r>
              <a:rPr lang="da-DK" sz="2200" dirty="0" smtClean="0"/>
              <a:t>Model med to forklarende variable: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6" y="2420888"/>
            <a:ext cx="8352928" cy="7920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Multipel korrelation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30725"/>
          </a:xfrm>
        </p:spPr>
        <p:txBody>
          <a:bodyPr/>
          <a:lstStyle/>
          <a:p>
            <a:r>
              <a:rPr lang="da-DK" sz="2200" smtClean="0"/>
              <a:t>Husk: Korrelation </a:t>
            </a:r>
            <a:r>
              <a:rPr lang="da-DK" sz="2200" dirty="0" smtClean="0"/>
              <a:t>angiver hvor lineært afhængig to variable er.</a:t>
            </a:r>
          </a:p>
          <a:p>
            <a:endParaRPr lang="da-DK" sz="2200" dirty="0" smtClean="0"/>
          </a:p>
          <a:p>
            <a:r>
              <a:rPr lang="da-DK" sz="2200" b="1" dirty="0" smtClean="0"/>
              <a:t>Multipel korrelation</a:t>
            </a:r>
            <a:r>
              <a:rPr lang="da-DK" sz="2200" dirty="0" smtClean="0"/>
              <a:t> R for en lineær regression er korrelationen mellem de observerede     og de prædikterede   .</a:t>
            </a:r>
          </a:p>
          <a:p>
            <a:endParaRPr lang="da-DK" sz="2200" b="1" dirty="0" smtClean="0"/>
          </a:p>
          <a:p>
            <a:r>
              <a:rPr lang="da-DK" sz="2200" dirty="0" smtClean="0"/>
              <a:t>Bemærk: Den multiple korrelation kan ikke være negativ.</a:t>
            </a:r>
          </a:p>
          <a:p>
            <a:endParaRPr lang="da-DK" sz="2200" dirty="0" smtClean="0"/>
          </a:p>
          <a:p>
            <a:endParaRPr lang="da-DK" sz="2200" dirty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8316416" y="2755776"/>
          <a:ext cx="314325" cy="457200"/>
        </p:xfrm>
        <a:graphic>
          <a:graphicData uri="http://schemas.openxmlformats.org/presentationml/2006/ole">
            <p:oleObj spid="_x0000_s9218" name="Ligning" r:id="rId3" imgW="139680" imgH="203040" progId="Equation.3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5508104" y="2841501"/>
          <a:ext cx="314325" cy="371475"/>
        </p:xfrm>
        <a:graphic>
          <a:graphicData uri="http://schemas.openxmlformats.org/presentationml/2006/ole">
            <p:oleObj spid="_x0000_s9219" name="Ligning" r:id="rId4" imgW="139680" imgH="16488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Multipel </a:t>
            </a:r>
            <a:r>
              <a:rPr lang="da-DK" dirty="0" smtClean="0"/>
              <a:t>determinationskoefficient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80520"/>
          </a:xfrm>
        </p:spPr>
        <p:txBody>
          <a:bodyPr/>
          <a:lstStyle/>
          <a:p>
            <a:r>
              <a:rPr lang="da-DK" sz="2200" dirty="0" smtClean="0"/>
              <a:t>Den </a:t>
            </a:r>
            <a:r>
              <a:rPr lang="da-DK" sz="2200" b="1" dirty="0" smtClean="0"/>
              <a:t>totale variation </a:t>
            </a:r>
            <a:r>
              <a:rPr lang="da-DK" sz="2200" dirty="0" smtClean="0"/>
              <a:t>i </a:t>
            </a:r>
            <a:r>
              <a:rPr lang="da-DK" sz="2200" i="1" dirty="0" smtClean="0"/>
              <a:t>y</a:t>
            </a:r>
            <a:r>
              <a:rPr lang="da-DK" sz="2200" dirty="0" smtClean="0"/>
              <a:t>’erne:</a:t>
            </a:r>
          </a:p>
          <a:p>
            <a:pPr>
              <a:buNone/>
            </a:pPr>
            <a:endParaRPr lang="da-DK" sz="3200" dirty="0" smtClean="0"/>
          </a:p>
          <a:p>
            <a:r>
              <a:rPr lang="da-DK" sz="2200" dirty="0" smtClean="0"/>
              <a:t>Den </a:t>
            </a:r>
            <a:r>
              <a:rPr lang="da-DK" sz="2200" b="1" dirty="0" smtClean="0"/>
              <a:t>uforklarede</a:t>
            </a:r>
            <a:r>
              <a:rPr lang="da-DK" sz="2200" dirty="0" smtClean="0"/>
              <a:t> del af variationen i </a:t>
            </a:r>
            <a:r>
              <a:rPr lang="da-DK" sz="2200" i="1" dirty="0" smtClean="0"/>
              <a:t>y</a:t>
            </a:r>
            <a:r>
              <a:rPr lang="da-DK" sz="2200" dirty="0" smtClean="0"/>
              <a:t>’erne:</a:t>
            </a:r>
          </a:p>
          <a:p>
            <a:pPr>
              <a:buNone/>
            </a:pPr>
            <a:endParaRPr lang="da-DK" sz="3200" dirty="0" smtClean="0"/>
          </a:p>
          <a:p>
            <a:r>
              <a:rPr lang="da-DK" sz="2200" dirty="0" smtClean="0"/>
              <a:t>Den </a:t>
            </a:r>
            <a:r>
              <a:rPr lang="da-DK" sz="2200" b="1" dirty="0" smtClean="0"/>
              <a:t>forklarede</a:t>
            </a:r>
            <a:r>
              <a:rPr lang="da-DK" sz="2200" dirty="0" smtClean="0"/>
              <a:t> del af variationen i </a:t>
            </a:r>
            <a:r>
              <a:rPr lang="da-DK" sz="2200" i="1" dirty="0" smtClean="0"/>
              <a:t>y</a:t>
            </a:r>
            <a:r>
              <a:rPr lang="da-DK" sz="2200" dirty="0" smtClean="0"/>
              <a:t>’erne:</a:t>
            </a:r>
          </a:p>
          <a:p>
            <a:pPr>
              <a:buNone/>
            </a:pPr>
            <a:endParaRPr lang="da-DK" sz="3200" dirty="0" smtClean="0"/>
          </a:p>
          <a:p>
            <a:r>
              <a:rPr lang="da-DK" sz="2200" dirty="0" smtClean="0"/>
              <a:t>Multipel </a:t>
            </a:r>
            <a:r>
              <a:rPr lang="da-DK" sz="2200" dirty="0" smtClean="0"/>
              <a:t>determinationskoefficient</a:t>
            </a:r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r>
              <a:rPr lang="da-DK" sz="2200" b="1" dirty="0" smtClean="0"/>
              <a:t>Fortolkning</a:t>
            </a:r>
            <a:r>
              <a:rPr lang="da-DK" sz="2200" dirty="0" smtClean="0"/>
              <a:t>: Andelen af den totale variation, der er forklaret.</a:t>
            </a:r>
            <a:endParaRPr lang="da-DK" sz="2200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63688" y="1784251"/>
          <a:ext cx="2179638" cy="520700"/>
        </p:xfrm>
        <a:graphic>
          <a:graphicData uri="http://schemas.openxmlformats.org/presentationml/2006/ole">
            <p:oleObj spid="_x0000_s10242" name="Ligning" r:id="rId3" imgW="1168200" imgH="27936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40152" y="1801416"/>
            <a:ext cx="2544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latin typeface="+mn-lt"/>
              </a:rPr>
              <a:t>(Total Sum of Squares)</a:t>
            </a:r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752600" y="2809776"/>
          <a:ext cx="3198813" cy="520700"/>
        </p:xfrm>
        <a:graphic>
          <a:graphicData uri="http://schemas.openxmlformats.org/presentationml/2006/ole">
            <p:oleObj spid="_x0000_s10243" name="Ligning" r:id="rId4" imgW="1714320" imgH="27936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40152" y="2881536"/>
            <a:ext cx="2698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latin typeface="+mn-lt"/>
              </a:rPr>
              <a:t>(Sum of </a:t>
            </a:r>
            <a:r>
              <a:rPr lang="da-DK" dirty="0" err="1" smtClean="0">
                <a:latin typeface="+mn-lt"/>
              </a:rPr>
              <a:t>Squared</a:t>
            </a:r>
            <a:r>
              <a:rPr lang="da-DK" dirty="0" smtClean="0">
                <a:latin typeface="+mn-lt"/>
              </a:rPr>
              <a:t> </a:t>
            </a:r>
            <a:r>
              <a:rPr lang="da-DK" dirty="0" err="1" smtClean="0">
                <a:latin typeface="+mn-lt"/>
              </a:rPr>
              <a:t>Errors</a:t>
            </a:r>
            <a:r>
              <a:rPr lang="da-DK" dirty="0" smtClean="0">
                <a:latin typeface="+mn-lt"/>
              </a:rPr>
              <a:t>)</a:t>
            </a: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1708299" y="3982939"/>
          <a:ext cx="1279525" cy="331787"/>
        </p:xfrm>
        <a:graphic>
          <a:graphicData uri="http://schemas.openxmlformats.org/presentationml/2006/ole">
            <p:oleObj spid="_x0000_s10244" name="Ligning" r:id="rId5" imgW="685800" imgH="177480" progId="Equation.3">
              <p:embed/>
            </p:oleObj>
          </a:graphicData>
        </a:graphic>
      </p:graphicFrame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1660525" y="4840189"/>
          <a:ext cx="1919288" cy="735012"/>
        </p:xfrm>
        <a:graphic>
          <a:graphicData uri="http://schemas.openxmlformats.org/presentationml/2006/ole">
            <p:oleObj spid="_x0000_s10245" name="Ligning" r:id="rId6" imgW="102852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Eksempel på </a:t>
            </a:r>
            <a:r>
              <a:rPr lang="da-DK" i="1" dirty="0" smtClean="0"/>
              <a:t>R</a:t>
            </a:r>
            <a:r>
              <a:rPr lang="da-DK" dirty="0" smtClean="0"/>
              <a:t> og </a:t>
            </a:r>
            <a:r>
              <a:rPr lang="da-DK" i="1" dirty="0" smtClean="0"/>
              <a:t>R</a:t>
            </a:r>
            <a:r>
              <a:rPr lang="da-DK" baseline="30000" dirty="0" smtClean="0"/>
              <a:t>2</a:t>
            </a:r>
            <a:endParaRPr lang="da-DK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8152"/>
            <a:ext cx="8229600" cy="4997152"/>
          </a:xfrm>
        </p:spPr>
        <p:txBody>
          <a:bodyPr/>
          <a:lstStyle/>
          <a:p>
            <a:r>
              <a:rPr lang="da-DK" sz="2200" dirty="0" smtClean="0"/>
              <a:t>Lille model</a:t>
            </a:r>
          </a:p>
          <a:p>
            <a:pPr>
              <a:buNone/>
            </a:pP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		y</a:t>
            </a:r>
            <a:r>
              <a:rPr lang="da-DK" sz="22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>
                <a:latin typeface="Symbol" pitchFamily="18" charset="2"/>
                <a:cs typeface="Times New Roman" pitchFamily="18" charset="0"/>
              </a:rPr>
              <a:t> +e</a:t>
            </a:r>
            <a:endParaRPr lang="da-DK" sz="2200" dirty="0" smtClean="0"/>
          </a:p>
          <a:p>
            <a:r>
              <a:rPr lang="da-DK" sz="2200" dirty="0" smtClean="0"/>
              <a:t>R</a:t>
            </a:r>
            <a:r>
              <a:rPr lang="da-DK" sz="2200" baseline="30000" dirty="0" smtClean="0"/>
              <a:t>2</a:t>
            </a:r>
            <a:r>
              <a:rPr lang="da-DK" sz="2200" dirty="0" smtClean="0"/>
              <a:t> = 0.139</a:t>
            </a:r>
          </a:p>
          <a:p>
            <a:r>
              <a:rPr lang="da-DK" sz="2200" dirty="0" smtClean="0"/>
              <a:t>Dvs. 13.9% af variationen i mental </a:t>
            </a:r>
            <a:r>
              <a:rPr lang="da-DK" sz="2200" dirty="0" err="1" smtClean="0"/>
              <a:t>impairment</a:t>
            </a:r>
            <a:r>
              <a:rPr lang="da-DK" sz="2200" dirty="0" smtClean="0"/>
              <a:t> er forklaret af Life events.</a:t>
            </a:r>
          </a:p>
          <a:p>
            <a:endParaRPr lang="da-DK" sz="2200" dirty="0" smtClean="0"/>
          </a:p>
          <a:p>
            <a:r>
              <a:rPr lang="da-DK" sz="2200" dirty="0" smtClean="0"/>
              <a:t>Stor model</a:t>
            </a:r>
          </a:p>
          <a:p>
            <a:pPr>
              <a:buNone/>
            </a:pP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		y</a:t>
            </a:r>
            <a:r>
              <a:rPr lang="da-DK" sz="22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dirty="0" smtClean="0">
                <a:latin typeface="Symbol" pitchFamily="18" charset="2"/>
                <a:cs typeface="Times New Roman" pitchFamily="18" charset="0"/>
              </a:rPr>
              <a:t>+e</a:t>
            </a:r>
            <a:endParaRPr lang="da-DK" sz="2200" dirty="0" smtClean="0"/>
          </a:p>
          <a:p>
            <a:r>
              <a:rPr lang="da-DK" sz="2200" dirty="0" smtClean="0"/>
              <a:t>R</a:t>
            </a:r>
            <a:r>
              <a:rPr lang="da-DK" sz="2200" baseline="30000" dirty="0" smtClean="0"/>
              <a:t>2</a:t>
            </a:r>
            <a:r>
              <a:rPr lang="da-DK" sz="2200" dirty="0" smtClean="0"/>
              <a:t> = 0.339</a:t>
            </a:r>
          </a:p>
          <a:p>
            <a:r>
              <a:rPr lang="da-DK" sz="2200" dirty="0" smtClean="0"/>
              <a:t>Dvs. 33.9% af variationen i mental </a:t>
            </a:r>
            <a:r>
              <a:rPr lang="da-DK" sz="2200" dirty="0" err="1" smtClean="0"/>
              <a:t>impairment</a:t>
            </a:r>
            <a:r>
              <a:rPr lang="da-DK" sz="2200" dirty="0" smtClean="0"/>
              <a:t> er forklaret af Life events </a:t>
            </a:r>
            <a:r>
              <a:rPr lang="da-DK" sz="2200" i="1" dirty="0" smtClean="0"/>
              <a:t>og </a:t>
            </a:r>
            <a:r>
              <a:rPr lang="da-DK" sz="2200" dirty="0" smtClean="0"/>
              <a:t>SES.</a:t>
            </a:r>
          </a:p>
          <a:p>
            <a:r>
              <a:rPr lang="da-DK" sz="2200" dirty="0" smtClean="0"/>
              <a:t>Bemærk at </a:t>
            </a:r>
            <a:r>
              <a:rPr lang="da-DK" sz="2200" i="1" dirty="0" smtClean="0"/>
              <a:t>R</a:t>
            </a:r>
            <a:r>
              <a:rPr lang="da-DK" sz="2200" baseline="30000" dirty="0" smtClean="0"/>
              <a:t>2</a:t>
            </a:r>
            <a:r>
              <a:rPr lang="da-DK" sz="2200" dirty="0" smtClean="0"/>
              <a:t> er øget – vi kan forklare mere med flere variable.</a:t>
            </a:r>
          </a:p>
          <a:p>
            <a:endParaRPr lang="da-DK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980727"/>
            <a:ext cx="4464496" cy="1300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356992"/>
            <a:ext cx="4464496" cy="1320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2872" cy="3845023"/>
          </a:xfrm>
        </p:spPr>
        <p:txBody>
          <a:bodyPr/>
          <a:lstStyle/>
          <a:p>
            <a:r>
              <a:rPr lang="da-DK" sz="2200" dirty="0" smtClean="0"/>
              <a:t>Sammenhængen mellem den  afhængige variabel (y) og den forklarende variabel (x) beskrives vha. en SLR: ligger </a:t>
            </a:r>
            <a:r>
              <a:rPr lang="da-DK" sz="2200" i="1" dirty="0" smtClean="0"/>
              <a:t>ikke</a:t>
            </a:r>
            <a:r>
              <a:rPr lang="da-DK" sz="2200" dirty="0" smtClean="0"/>
              <a:t> præcist på regressionslinjen.</a:t>
            </a:r>
          </a:p>
          <a:p>
            <a:r>
              <a:rPr lang="da-DK" sz="2200" b="1" dirty="0" smtClean="0"/>
              <a:t>Regressionsmodel</a:t>
            </a:r>
            <a:r>
              <a:rPr lang="da-DK" sz="2200" dirty="0" smtClean="0"/>
              <a:t>:</a:t>
            </a:r>
          </a:p>
          <a:p>
            <a:pPr algn="ctr">
              <a:buNone/>
            </a:pP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200" i="1" dirty="0" err="1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da-DK" sz="2200" i="1" dirty="0" err="1" smtClean="0">
                <a:latin typeface="Symbol" pitchFamily="18" charset="2"/>
                <a:cs typeface="Times New Roman" pitchFamily="18" charset="0"/>
              </a:rPr>
              <a:t>e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da-DK" sz="2200" dirty="0" smtClean="0"/>
          </a:p>
          <a:p>
            <a:r>
              <a:rPr lang="da-DK" sz="2200" i="1" dirty="0" smtClean="0"/>
              <a:t>Fejlleddet</a:t>
            </a:r>
            <a:r>
              <a:rPr lang="da-DK" sz="2200" dirty="0" smtClean="0"/>
              <a:t> </a:t>
            </a:r>
            <a:r>
              <a:rPr lang="da-DK" sz="2200" i="1" dirty="0" err="1" smtClean="0">
                <a:latin typeface="Symbol" pitchFamily="18" charset="2"/>
              </a:rPr>
              <a:t>e</a:t>
            </a:r>
            <a:r>
              <a:rPr lang="da-DK" sz="2200" i="1" baseline="-25000" dirty="0" err="1" smtClean="0"/>
              <a:t>i</a:t>
            </a:r>
            <a:r>
              <a:rPr lang="da-DK" sz="2200" dirty="0" smtClean="0"/>
              <a:t> angiver afvigelsen mellem punktet (</a:t>
            </a:r>
            <a:r>
              <a:rPr lang="da-DK" sz="2200" dirty="0" err="1" smtClean="0"/>
              <a:t>x</a:t>
            </a:r>
            <a:r>
              <a:rPr lang="da-DK" sz="2200" baseline="-25000" dirty="0" err="1" smtClean="0"/>
              <a:t>i</a:t>
            </a:r>
            <a:r>
              <a:rPr lang="da-DK" sz="2200" dirty="0" err="1" smtClean="0"/>
              <a:t>,y</a:t>
            </a:r>
            <a:r>
              <a:rPr lang="da-DK" sz="2200" baseline="-25000" dirty="0" err="1" smtClean="0"/>
              <a:t>i</a:t>
            </a:r>
            <a:r>
              <a:rPr lang="da-DK" sz="2200" dirty="0" smtClean="0"/>
              <a:t>) og linjen. </a:t>
            </a:r>
          </a:p>
          <a:p>
            <a:endParaRPr lang="da-DK" sz="22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Simpel Lineær Regression (SLR)</a:t>
            </a:r>
            <a:endParaRPr lang="da-DK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653504" y="4525938"/>
            <a:ext cx="31098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0" dirty="0" smtClean="0">
                <a:latin typeface="+mn-lt"/>
              </a:rPr>
              <a:t>x</a:t>
            </a:r>
            <a:endParaRPr lang="en-US" sz="2000" i="0" dirty="0">
              <a:latin typeface="+mn-lt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5345154" y="4640238"/>
            <a:ext cx="3197225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341136" y="1124744"/>
            <a:ext cx="31098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1" dirty="0">
                <a:latin typeface="+mn-lt"/>
              </a:rPr>
              <a:t>y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V="1">
            <a:off x="5364086" y="1412776"/>
            <a:ext cx="1" cy="345638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7712116" y="2400275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314396" y="2217911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115091" y="3040038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170779" y="2552675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7046954" y="2211363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931066" y="3495650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6812004" y="2297088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6686591" y="2587600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6570703" y="2870175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454816" y="2854300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6213516" y="2930500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5972216" y="3257525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5854741" y="3590900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5738853" y="3063850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5611853" y="2901925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5495966" y="3108300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 flipV="1">
            <a:off x="5095875" y="2061468"/>
            <a:ext cx="3005138" cy="18653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6216691" y="4678338"/>
            <a:ext cx="349456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1" dirty="0" smtClean="0">
                <a:latin typeface="+mn-lt"/>
              </a:rPr>
              <a:t>x</a:t>
            </a:r>
            <a:r>
              <a:rPr lang="en-US" sz="2000" i="1" baseline="-25000" dirty="0" smtClean="0">
                <a:latin typeface="+mn-lt"/>
              </a:rPr>
              <a:t>i</a:t>
            </a:r>
            <a:endParaRPr lang="en-US" sz="2000" i="1" baseline="-25000" dirty="0">
              <a:latin typeface="+mn-lt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4946691" y="2124050"/>
            <a:ext cx="349456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1" dirty="0" err="1" smtClean="0">
                <a:latin typeface="+mn-lt"/>
              </a:rPr>
              <a:t>y</a:t>
            </a:r>
            <a:r>
              <a:rPr lang="en-US" sz="2000" i="1" baseline="-25000" dirty="0" err="1" smtClean="0">
                <a:latin typeface="+mn-lt"/>
              </a:rPr>
              <a:t>i</a:t>
            </a:r>
            <a:endParaRPr lang="en-US" sz="2000" i="1" baseline="-25000" dirty="0">
              <a:latin typeface="+mn-lt"/>
            </a:endParaRPr>
          </a:p>
        </p:txBody>
      </p:sp>
      <p:sp>
        <p:nvSpPr>
          <p:cNvPr id="36" name="Line 37"/>
          <p:cNvSpPr>
            <a:spLocks noChangeShapeType="1"/>
          </p:cNvSpPr>
          <p:nvPr/>
        </p:nvSpPr>
        <p:spPr bwMode="auto">
          <a:xfrm>
            <a:off x="6372200" y="2276873"/>
            <a:ext cx="0" cy="2376264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>
            <a:off x="6372200" y="4652938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38" name="Text Box 52"/>
          <p:cNvSpPr txBox="1">
            <a:spLocks noChangeArrowheads="1"/>
          </p:cNvSpPr>
          <p:nvPr/>
        </p:nvSpPr>
        <p:spPr bwMode="auto">
          <a:xfrm>
            <a:off x="5765841" y="1632555"/>
            <a:ext cx="700833" cy="36933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sz="1800" i="0" dirty="0">
                <a:latin typeface="+mn-lt"/>
              </a:rPr>
              <a:t>(</a:t>
            </a:r>
            <a:r>
              <a:rPr lang="da-DK" sz="1800" i="1" dirty="0" err="1">
                <a:latin typeface="+mn-lt"/>
              </a:rPr>
              <a:t>x</a:t>
            </a:r>
            <a:r>
              <a:rPr lang="da-DK" sz="1800" i="1" baseline="-25000" dirty="0" err="1">
                <a:latin typeface="+mn-lt"/>
              </a:rPr>
              <a:t>i</a:t>
            </a:r>
            <a:r>
              <a:rPr lang="da-DK" sz="1800" dirty="0" err="1">
                <a:latin typeface="+mn-lt"/>
              </a:rPr>
              <a:t>,</a:t>
            </a:r>
            <a:r>
              <a:rPr lang="da-DK" sz="1800" i="1" dirty="0" err="1">
                <a:latin typeface="+mn-lt"/>
              </a:rPr>
              <a:t>y</a:t>
            </a:r>
            <a:r>
              <a:rPr lang="da-DK" sz="1800" i="1" baseline="-25000" dirty="0" err="1">
                <a:latin typeface="+mn-lt"/>
              </a:rPr>
              <a:t>i</a:t>
            </a:r>
            <a:r>
              <a:rPr lang="da-DK" sz="1800" i="0" dirty="0">
                <a:latin typeface="+mn-lt"/>
              </a:rPr>
              <a:t>)</a:t>
            </a:r>
          </a:p>
        </p:txBody>
      </p:sp>
      <p:sp>
        <p:nvSpPr>
          <p:cNvPr id="39" name="Line 53"/>
          <p:cNvSpPr>
            <a:spLocks noChangeShapeType="1"/>
          </p:cNvSpPr>
          <p:nvPr/>
        </p:nvSpPr>
        <p:spPr bwMode="auto">
          <a:xfrm>
            <a:off x="6053179" y="2001813"/>
            <a:ext cx="288925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40" name="Line 37"/>
          <p:cNvSpPr>
            <a:spLocks noChangeShapeType="1"/>
          </p:cNvSpPr>
          <p:nvPr/>
        </p:nvSpPr>
        <p:spPr bwMode="auto">
          <a:xfrm flipH="1">
            <a:off x="5333272" y="2263825"/>
            <a:ext cx="1038928" cy="13047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cxnSp>
        <p:nvCxnSpPr>
          <p:cNvPr id="41" name="Straight Arrow Connector 40"/>
          <p:cNvCxnSpPr>
            <a:endCxn id="40" idx="0"/>
          </p:cNvCxnSpPr>
          <p:nvPr/>
        </p:nvCxnSpPr>
        <p:spPr>
          <a:xfrm rot="5400000" flipH="1" flipV="1">
            <a:off x="5969633" y="2666393"/>
            <a:ext cx="805135" cy="1588"/>
          </a:xfrm>
          <a:prstGeom prst="straightConnector1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6012160" y="2420888"/>
            <a:ext cx="333426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1" dirty="0" err="1" smtClean="0"/>
              <a:t>e</a:t>
            </a:r>
            <a:r>
              <a:rPr lang="en-US" sz="2000" i="1" baseline="-25000" dirty="0" err="1" smtClean="0">
                <a:latin typeface="+mn-lt"/>
              </a:rPr>
              <a:t>i</a:t>
            </a:r>
            <a:endParaRPr lang="en-US" sz="2000" i="1" baseline="-25000" dirty="0">
              <a:latin typeface="+mn-lt"/>
            </a:endParaRPr>
          </a:p>
        </p:txBody>
      </p:sp>
      <p:sp>
        <p:nvSpPr>
          <p:cNvPr id="42" name="Text Box 44"/>
          <p:cNvSpPr txBox="1">
            <a:spLocks noChangeArrowheads="1"/>
          </p:cNvSpPr>
          <p:nvPr/>
        </p:nvSpPr>
        <p:spPr bwMode="auto">
          <a:xfrm>
            <a:off x="7812360" y="1700808"/>
            <a:ext cx="93610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sz="2000" i="1" dirty="0" smtClean="0">
                <a:cs typeface="Times New Roman" pitchFamily="18" charset="0"/>
              </a:rPr>
              <a:t>a</a:t>
            </a:r>
            <a:r>
              <a:rPr lang="da-DK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0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da-DK" sz="2000" i="1" dirty="0" err="1" smtClean="0">
                <a:cs typeface="Times New Roman" pitchFamily="18" charset="0"/>
              </a:rPr>
              <a:t>b</a:t>
            </a:r>
            <a:r>
              <a:rPr lang="da-DK" sz="20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da-DK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2</a:t>
            </a:fld>
            <a:endParaRPr lang="da-DK" altLang="en-US"/>
          </a:p>
        </p:txBody>
      </p:sp>
      <p:sp>
        <p:nvSpPr>
          <p:cNvPr id="46" name="Content Placeholder 2"/>
          <p:cNvSpPr txBox="1">
            <a:spLocks/>
          </p:cNvSpPr>
          <p:nvPr/>
        </p:nvSpPr>
        <p:spPr bwMode="auto">
          <a:xfrm>
            <a:off x="467544" y="5013176"/>
            <a:ext cx="785083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da-DK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Fejlledene</a:t>
            </a: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er uafhængige og normalfordelte</a:t>
            </a:r>
            <a:r>
              <a:rPr kumimoji="0" lang="da-DK" sz="2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med middelværdi nul og standardafvigelse </a:t>
            </a:r>
            <a:r>
              <a:rPr kumimoji="0" lang="da-DK" sz="2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s</a:t>
            </a:r>
            <a:r>
              <a:rPr kumimoji="0" lang="da-DK" sz="2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da-DK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Egenskaber for </a:t>
            </a:r>
            <a:r>
              <a:rPr lang="da-DK" i="1" dirty="0" smtClean="0"/>
              <a:t>R</a:t>
            </a:r>
            <a:r>
              <a:rPr lang="da-DK" dirty="0" smtClean="0"/>
              <a:t> og </a:t>
            </a:r>
            <a:r>
              <a:rPr lang="da-DK" i="1" dirty="0" smtClean="0"/>
              <a:t>R</a:t>
            </a:r>
            <a:r>
              <a:rPr lang="da-DK" baseline="30000" dirty="0" smtClean="0"/>
              <a:t>2</a:t>
            </a:r>
            <a:endParaRPr lang="da-DK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200" i="1" dirty="0" smtClean="0"/>
              <a:t>R</a:t>
            </a:r>
            <a:r>
              <a:rPr lang="da-DK" sz="2200" baseline="30000" dirty="0" smtClean="0"/>
              <a:t>2</a:t>
            </a:r>
            <a:r>
              <a:rPr lang="da-DK" sz="2200" dirty="0" smtClean="0"/>
              <a:t> er mellem 0 og 1</a:t>
            </a:r>
          </a:p>
          <a:p>
            <a:r>
              <a:rPr lang="da-DK" sz="2200" dirty="0" smtClean="0"/>
              <a:t>Jo højere </a:t>
            </a:r>
            <a:r>
              <a:rPr lang="da-DK" sz="2200" i="1" dirty="0" smtClean="0"/>
              <a:t>R</a:t>
            </a:r>
            <a:r>
              <a:rPr lang="da-DK" sz="2200" baseline="30000" dirty="0" smtClean="0"/>
              <a:t>2</a:t>
            </a:r>
            <a:r>
              <a:rPr lang="da-DK" sz="2200" dirty="0" smtClean="0"/>
              <a:t>, jo bedre kan modellen </a:t>
            </a:r>
            <a:r>
              <a:rPr lang="da-DK" sz="2200" dirty="0" err="1" smtClean="0"/>
              <a:t>prædiktere</a:t>
            </a:r>
            <a:r>
              <a:rPr lang="da-DK" sz="2200" dirty="0" smtClean="0"/>
              <a:t> </a:t>
            </a:r>
            <a:r>
              <a:rPr lang="da-DK" sz="2200" i="1" dirty="0" smtClean="0"/>
              <a:t>y</a:t>
            </a:r>
            <a:r>
              <a:rPr lang="da-DK" sz="2200" dirty="0" smtClean="0"/>
              <a:t>.</a:t>
            </a:r>
          </a:p>
          <a:p>
            <a:r>
              <a:rPr lang="da-DK" sz="2200" i="1" dirty="0" smtClean="0"/>
              <a:t>R</a:t>
            </a:r>
            <a:r>
              <a:rPr lang="da-DK" sz="2200" baseline="30000" dirty="0" smtClean="0"/>
              <a:t>2</a:t>
            </a:r>
            <a:r>
              <a:rPr lang="da-DK" sz="2200" dirty="0" smtClean="0"/>
              <a:t> = 1 betyder at </a:t>
            </a:r>
            <a:r>
              <a:rPr lang="da-DK" sz="2200" i="1" dirty="0" smtClean="0"/>
              <a:t>y</a:t>
            </a:r>
            <a:r>
              <a:rPr lang="da-DK" sz="2200" dirty="0" smtClean="0"/>
              <a:t> = </a:t>
            </a:r>
            <a:r>
              <a:rPr lang="da-DK" sz="2200" i="1" dirty="0" smtClean="0"/>
              <a:t>y </a:t>
            </a:r>
            <a:r>
              <a:rPr lang="da-DK" sz="2200" dirty="0" smtClean="0"/>
              <a:t>og alle </a:t>
            </a:r>
            <a:r>
              <a:rPr lang="da-DK" sz="2200" dirty="0" err="1" smtClean="0"/>
              <a:t>residualer</a:t>
            </a:r>
            <a:r>
              <a:rPr lang="da-DK" sz="2200" dirty="0" smtClean="0"/>
              <a:t> er nul.</a:t>
            </a:r>
          </a:p>
          <a:p>
            <a:r>
              <a:rPr lang="da-DK" sz="2200" i="1" dirty="0" smtClean="0"/>
              <a:t>R</a:t>
            </a:r>
            <a:r>
              <a:rPr lang="da-DK" sz="2200" baseline="30000" dirty="0" smtClean="0"/>
              <a:t>2</a:t>
            </a:r>
            <a:r>
              <a:rPr lang="da-DK" sz="2200" dirty="0" smtClean="0"/>
              <a:t> = 0 betyder at </a:t>
            </a:r>
            <a:r>
              <a:rPr lang="da-DK" sz="2200" i="1" dirty="0" smtClean="0"/>
              <a:t>b</a:t>
            </a:r>
            <a:r>
              <a:rPr lang="da-DK" sz="2200" baseline="-25000" dirty="0" smtClean="0"/>
              <a:t>1</a:t>
            </a:r>
            <a:r>
              <a:rPr lang="da-DK" sz="2200" dirty="0" smtClean="0"/>
              <a:t> = </a:t>
            </a:r>
            <a:r>
              <a:rPr lang="da-DK" sz="2200" i="1" dirty="0" smtClean="0"/>
              <a:t>b</a:t>
            </a:r>
            <a:r>
              <a:rPr lang="da-DK" sz="2200" baseline="-25000" dirty="0" smtClean="0"/>
              <a:t>2</a:t>
            </a:r>
            <a:r>
              <a:rPr lang="da-DK" sz="2200" dirty="0" smtClean="0"/>
              <a:t> = … = </a:t>
            </a:r>
            <a:r>
              <a:rPr lang="da-DK" sz="2200" i="1" dirty="0" err="1" smtClean="0"/>
              <a:t>b</a:t>
            </a:r>
            <a:r>
              <a:rPr lang="da-DK" sz="2200" baseline="-25000" dirty="0" err="1" smtClean="0"/>
              <a:t>k</a:t>
            </a:r>
            <a:r>
              <a:rPr lang="da-DK" sz="2200" dirty="0" smtClean="0"/>
              <a:t> = 0.</a:t>
            </a:r>
          </a:p>
          <a:p>
            <a:r>
              <a:rPr lang="da-DK" sz="2200" dirty="0" smtClean="0"/>
              <a:t>Når en variabel tilføjes modellen kan </a:t>
            </a:r>
            <a:r>
              <a:rPr lang="da-DK" sz="2200" i="1" dirty="0" smtClean="0"/>
              <a:t>R</a:t>
            </a:r>
            <a:r>
              <a:rPr lang="da-DK" sz="2200" baseline="30000" dirty="0" smtClean="0"/>
              <a:t>2</a:t>
            </a:r>
            <a:r>
              <a:rPr lang="da-DK" sz="2200" dirty="0" smtClean="0"/>
              <a:t> </a:t>
            </a:r>
            <a:r>
              <a:rPr lang="da-DK" sz="2200" i="1" dirty="0" smtClean="0"/>
              <a:t>ikke</a:t>
            </a:r>
            <a:r>
              <a:rPr lang="da-DK" sz="2200" dirty="0" smtClean="0"/>
              <a:t> falde.</a:t>
            </a:r>
            <a:endParaRPr lang="da-DK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2987824" y="234888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latin typeface="+mn-lt"/>
              </a:rPr>
              <a:t>^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9552" y="3140968"/>
            <a:ext cx="8064896" cy="8640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ctangle 7"/>
          <p:cNvSpPr/>
          <p:nvPr/>
        </p:nvSpPr>
        <p:spPr>
          <a:xfrm>
            <a:off x="539552" y="4005064"/>
            <a:ext cx="8064896" cy="7920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200" dirty="0" smtClean="0"/>
              <a:t>MLR model:</a:t>
            </a:r>
          </a:p>
          <a:p>
            <a:pPr algn="ctr">
              <a:buNone/>
            </a:pP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22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da-DK" sz="2200" dirty="0" smtClean="0">
                <a:latin typeface="Times New Roman"/>
                <a:cs typeface="Times New Roman"/>
              </a:rPr>
              <a:t>··· 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da-DK" sz="2200" i="1" dirty="0" err="1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sz="2200" dirty="0" smtClean="0">
                <a:latin typeface="Symbol" pitchFamily="18" charset="2"/>
                <a:cs typeface="Times New Roman" pitchFamily="18" charset="0"/>
              </a:rPr>
              <a:t> +e</a:t>
            </a:r>
            <a:endParaRPr lang="da-DK" sz="2200" dirty="0" smtClean="0"/>
          </a:p>
          <a:p>
            <a:r>
              <a:rPr lang="da-DK" sz="2200" dirty="0" smtClean="0"/>
              <a:t>Er der mindst en af </a:t>
            </a:r>
            <a:r>
              <a:rPr lang="da-DK" sz="2200" i="1" dirty="0" err="1" smtClean="0"/>
              <a:t>x</a:t>
            </a:r>
            <a:r>
              <a:rPr lang="da-DK" sz="2200" i="1" baseline="-25000" dirty="0" err="1" smtClean="0"/>
              <a:t>j</a:t>
            </a:r>
            <a:r>
              <a:rPr lang="da-DK" sz="2200" dirty="0" err="1" smtClean="0"/>
              <a:t>’erne</a:t>
            </a:r>
            <a:r>
              <a:rPr lang="da-DK" sz="2200" dirty="0" smtClean="0"/>
              <a:t> der har en lineær sammenhæng med </a:t>
            </a:r>
            <a:r>
              <a:rPr lang="da-DK" sz="2200" i="1" dirty="0" smtClean="0"/>
              <a:t>y</a:t>
            </a:r>
            <a:r>
              <a:rPr lang="da-DK" sz="2200" dirty="0" smtClean="0"/>
              <a:t>?</a:t>
            </a:r>
          </a:p>
          <a:p>
            <a:r>
              <a:rPr lang="da-DK" sz="2200" b="1" dirty="0" err="1" smtClean="0"/>
              <a:t>Nul-hypotese</a:t>
            </a:r>
            <a:r>
              <a:rPr lang="da-DK" sz="2200" dirty="0" smtClean="0"/>
              <a:t>:</a:t>
            </a:r>
          </a:p>
          <a:p>
            <a:pPr lvl="1"/>
            <a:r>
              <a:rPr lang="da-DK" sz="2200" dirty="0" smtClean="0"/>
              <a:t>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: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/>
              <a:t>1</a:t>
            </a:r>
            <a:r>
              <a:rPr lang="da-DK" sz="2200" dirty="0" smtClean="0"/>
              <a:t> =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/>
              <a:t>2</a:t>
            </a:r>
            <a:r>
              <a:rPr lang="da-DK" sz="2200" dirty="0" smtClean="0"/>
              <a:t> = … = </a:t>
            </a:r>
            <a:r>
              <a:rPr lang="da-DK" sz="2200" i="1" dirty="0" err="1" smtClean="0">
                <a:latin typeface="Symbol" pitchFamily="18" charset="2"/>
              </a:rPr>
              <a:t>b</a:t>
            </a:r>
            <a:r>
              <a:rPr lang="da-DK" sz="2200" i="1" baseline="-25000" dirty="0" err="1" smtClean="0"/>
              <a:t>k</a:t>
            </a:r>
            <a:r>
              <a:rPr lang="da-DK" sz="2200" dirty="0" smtClean="0"/>
              <a:t> = 0	</a:t>
            </a:r>
          </a:p>
          <a:p>
            <a:r>
              <a:rPr lang="da-DK" sz="2200" b="1" dirty="0" smtClean="0"/>
              <a:t>Alternativ-hypotese</a:t>
            </a:r>
            <a:r>
              <a:rPr lang="da-DK" sz="2200" dirty="0" smtClean="0"/>
              <a:t>:</a:t>
            </a:r>
          </a:p>
          <a:p>
            <a:pPr lvl="1"/>
            <a:r>
              <a:rPr lang="da-DK" sz="2200" dirty="0" smtClean="0"/>
              <a:t>H</a:t>
            </a:r>
            <a:r>
              <a:rPr lang="da-DK" sz="2200" baseline="-25000" dirty="0" smtClean="0"/>
              <a:t>a</a:t>
            </a:r>
            <a:r>
              <a:rPr lang="da-DK" sz="2200" dirty="0" smtClean="0"/>
              <a:t>: Mindst et </a:t>
            </a:r>
            <a:r>
              <a:rPr lang="da-DK" sz="2200" i="1" dirty="0" err="1" smtClean="0">
                <a:latin typeface="Symbol" pitchFamily="18" charset="2"/>
              </a:rPr>
              <a:t>b</a:t>
            </a:r>
            <a:r>
              <a:rPr lang="da-DK" sz="2200" i="1" baseline="-25000" dirty="0" err="1" smtClean="0"/>
              <a:t>j</a:t>
            </a:r>
            <a:r>
              <a:rPr lang="da-DK" sz="2200" i="1" dirty="0" smtClean="0"/>
              <a:t> </a:t>
            </a:r>
            <a:r>
              <a:rPr lang="da-DK" sz="2200" i="1" dirty="0" smtClean="0">
                <a:sym typeface="Symbol"/>
              </a:rPr>
              <a:t> </a:t>
            </a:r>
            <a:r>
              <a:rPr lang="da-DK" sz="2200" dirty="0" smtClean="0"/>
              <a:t>0	       </a:t>
            </a:r>
          </a:p>
          <a:p>
            <a:r>
              <a:rPr lang="da-DK" sz="2200" b="1" dirty="0" smtClean="0"/>
              <a:t>Teststørrelse</a:t>
            </a:r>
            <a:r>
              <a:rPr lang="da-DK" sz="2200" dirty="0" smtClean="0"/>
              <a:t>:</a:t>
            </a:r>
          </a:p>
          <a:p>
            <a:endParaRPr lang="da-DK" sz="700" dirty="0" smtClean="0"/>
          </a:p>
          <a:p>
            <a:pPr lvl="1"/>
            <a:r>
              <a:rPr lang="da-DK" sz="2400" dirty="0" smtClean="0"/>
              <a:t> </a:t>
            </a:r>
            <a:endParaRPr lang="da-DK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Hypotesetest for MLR: </a:t>
            </a:r>
            <a:r>
              <a:rPr lang="da-DK" i="1" dirty="0" smtClean="0"/>
              <a:t>F</a:t>
            </a:r>
            <a:r>
              <a:rPr lang="da-DK" dirty="0" smtClean="0"/>
              <a:t>-test</a:t>
            </a:r>
            <a:endParaRPr lang="da-DK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187624" y="5157192"/>
          <a:ext cx="2832314" cy="864096"/>
        </p:xfrm>
        <a:graphic>
          <a:graphicData uri="http://schemas.openxmlformats.org/presentationml/2006/ole">
            <p:oleObj spid="_x0000_s11266" name="Ligning" r:id="rId4" imgW="1498320" imgH="4572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1" y="3286725"/>
            <a:ext cx="360039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i="1" dirty="0" smtClean="0">
                <a:latin typeface="+mn-lt"/>
              </a:rPr>
              <a:t>y </a:t>
            </a:r>
            <a:r>
              <a:rPr lang="da-DK" dirty="0" smtClean="0">
                <a:latin typeface="+mn-lt"/>
              </a:rPr>
              <a:t>har ingen lineær sammenhæng med et eneste </a:t>
            </a:r>
            <a:r>
              <a:rPr lang="da-DK" i="1" dirty="0" err="1" smtClean="0">
                <a:latin typeface="+mn-lt"/>
              </a:rPr>
              <a:t>x</a:t>
            </a:r>
            <a:r>
              <a:rPr lang="da-DK" i="1" baseline="-25000" dirty="0" err="1" smtClean="0">
                <a:latin typeface="+mn-lt"/>
              </a:rPr>
              <a:t>j</a:t>
            </a:r>
            <a:r>
              <a:rPr lang="da-DK" dirty="0" smtClean="0"/>
              <a:t>.</a:t>
            </a:r>
            <a:endParaRPr lang="da-DK" dirty="0" smtClean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4077072"/>
            <a:ext cx="360039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i="1" dirty="0" smtClean="0">
                <a:latin typeface="+mn-lt"/>
              </a:rPr>
              <a:t>y </a:t>
            </a:r>
            <a:r>
              <a:rPr lang="da-DK" dirty="0" smtClean="0">
                <a:latin typeface="+mn-lt"/>
              </a:rPr>
              <a:t>har en lineær sammenhæng med </a:t>
            </a:r>
            <a:r>
              <a:rPr lang="da-DK" dirty="0" err="1" smtClean="0">
                <a:latin typeface="+mn-lt"/>
              </a:rPr>
              <a:t>med</a:t>
            </a:r>
            <a:r>
              <a:rPr lang="da-DK" dirty="0" smtClean="0">
                <a:latin typeface="+mn-lt"/>
              </a:rPr>
              <a:t> mindst et af </a:t>
            </a:r>
            <a:r>
              <a:rPr lang="da-DK" i="1" dirty="0" err="1" smtClean="0">
                <a:latin typeface="+mn-lt"/>
              </a:rPr>
              <a:t>x</a:t>
            </a:r>
            <a:r>
              <a:rPr lang="da-DK" i="1" baseline="-25000" dirty="0" err="1" smtClean="0">
                <a:latin typeface="+mn-lt"/>
              </a:rPr>
              <a:t>j</a:t>
            </a:r>
            <a:r>
              <a:rPr lang="da-DK" dirty="0" err="1" smtClean="0">
                <a:latin typeface="+mn-lt"/>
              </a:rPr>
              <a:t>’erne</a:t>
            </a:r>
            <a:r>
              <a:rPr lang="da-DK" dirty="0" smtClean="0">
                <a:latin typeface="+mn-lt"/>
              </a:rPr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04248" y="2708920"/>
            <a:ext cx="1872208" cy="7200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i="1" dirty="0" err="1" smtClean="0"/>
              <a:t>F</a:t>
            </a:r>
            <a:r>
              <a:rPr lang="da-DK" dirty="0" err="1" smtClean="0"/>
              <a:t>-testet</a:t>
            </a:r>
            <a:endParaRPr lang="da-DK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90864" cy="4530725"/>
          </a:xfrm>
        </p:spPr>
        <p:txBody>
          <a:bodyPr/>
          <a:lstStyle/>
          <a:p>
            <a:r>
              <a:rPr lang="da-DK" sz="2200" dirty="0" smtClean="0"/>
              <a:t>Hvis 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 er sand, så følger </a:t>
            </a:r>
            <a:r>
              <a:rPr lang="da-DK" sz="2200" i="1" dirty="0" smtClean="0"/>
              <a:t>F</a:t>
            </a:r>
            <a:r>
              <a:rPr lang="da-DK" sz="2200" dirty="0" smtClean="0"/>
              <a:t> en </a:t>
            </a:r>
            <a:r>
              <a:rPr lang="da-DK" sz="2200" i="1" dirty="0" smtClean="0"/>
              <a:t>F</a:t>
            </a:r>
            <a:r>
              <a:rPr lang="da-DK" sz="2200" dirty="0" smtClean="0"/>
              <a:t>-fordeling. </a:t>
            </a:r>
          </a:p>
          <a:p>
            <a:r>
              <a:rPr lang="da-DK" sz="2200" dirty="0" smtClean="0"/>
              <a:t>Som </a:t>
            </a:r>
            <a:r>
              <a:rPr lang="da-DK" sz="2200" dirty="0" smtClean="0">
                <a:latin typeface="Symbol" pitchFamily="18" charset="2"/>
              </a:rPr>
              <a:t>c</a:t>
            </a:r>
            <a:r>
              <a:rPr lang="da-DK" sz="2200" baseline="30000" dirty="0" smtClean="0">
                <a:latin typeface="Symbol" pitchFamily="18" charset="2"/>
              </a:rPr>
              <a:t>2</a:t>
            </a:r>
            <a:r>
              <a:rPr lang="da-DK" sz="2200" dirty="0" smtClean="0"/>
              <a:t>-fordelingen kan </a:t>
            </a:r>
            <a:r>
              <a:rPr lang="da-DK" sz="2200" i="1" dirty="0" smtClean="0"/>
              <a:t>F</a:t>
            </a:r>
            <a:r>
              <a:rPr lang="da-DK" sz="2200" dirty="0" smtClean="0"/>
              <a:t>-fordelingen kun tage positive værdier.</a:t>
            </a:r>
          </a:p>
          <a:p>
            <a:r>
              <a:rPr lang="da-DK" sz="2200" dirty="0" smtClean="0"/>
              <a:t>Faconen på </a:t>
            </a:r>
            <a:r>
              <a:rPr lang="da-DK" sz="2200" i="1" dirty="0" smtClean="0"/>
              <a:t>F</a:t>
            </a:r>
            <a:r>
              <a:rPr lang="da-DK" sz="2200" dirty="0" smtClean="0"/>
              <a:t>-fordelingen er bestemt af to sæt frihedsgrader </a:t>
            </a:r>
            <a:r>
              <a:rPr lang="da-DK" sz="2200" i="1" dirty="0" smtClean="0"/>
              <a:t>df</a:t>
            </a:r>
            <a:r>
              <a:rPr lang="da-DK" sz="2200" baseline="-25000" dirty="0" smtClean="0"/>
              <a:t>1</a:t>
            </a:r>
            <a:r>
              <a:rPr lang="da-DK" sz="2200" dirty="0" smtClean="0"/>
              <a:t> og </a:t>
            </a:r>
            <a:r>
              <a:rPr lang="da-DK" sz="2200" i="1" dirty="0" smtClean="0"/>
              <a:t>df</a:t>
            </a:r>
            <a:r>
              <a:rPr lang="da-DK" sz="2200" baseline="-25000" dirty="0" smtClean="0"/>
              <a:t>2</a:t>
            </a:r>
            <a:r>
              <a:rPr lang="da-DK" sz="2200" dirty="0" smtClean="0"/>
              <a:t>:</a:t>
            </a:r>
          </a:p>
        </p:txBody>
      </p:sp>
      <p:pic>
        <p:nvPicPr>
          <p:cNvPr id="12290" name="Picture 2" descr="Y:\undervisning\oeconF11\R\fplot.wmf"/>
          <p:cNvPicPr>
            <a:picLocks noChangeAspect="1" noChangeArrowheads="1"/>
          </p:cNvPicPr>
          <p:nvPr/>
        </p:nvPicPr>
        <p:blipFill>
          <a:blip r:embed="rId2" cstate="print"/>
          <a:srcRect r="19676"/>
          <a:stretch>
            <a:fillRect/>
          </a:stretch>
        </p:blipFill>
        <p:spPr bwMode="auto">
          <a:xfrm>
            <a:off x="5004048" y="1412776"/>
            <a:ext cx="3672408" cy="2276475"/>
          </a:xfrm>
          <a:prstGeom prst="rect">
            <a:avLst/>
          </a:prstGeom>
          <a:noFill/>
        </p:spPr>
      </p:pic>
      <p:cxnSp>
        <p:nvCxnSpPr>
          <p:cNvPr id="7" name="Straight Connector 6"/>
          <p:cNvCxnSpPr/>
          <p:nvPr/>
        </p:nvCxnSpPr>
        <p:spPr>
          <a:xfrm rot="5400000">
            <a:off x="6408204" y="3104964"/>
            <a:ext cx="7920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164288" y="2204864"/>
            <a:ext cx="9925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+mn-lt"/>
              </a:rPr>
              <a:t>P</a:t>
            </a:r>
            <a:r>
              <a:rPr lang="da-DK" dirty="0" smtClean="0">
                <a:latin typeface="+mn-lt"/>
              </a:rPr>
              <a:t>-værdi</a:t>
            </a:r>
            <a:endParaRPr lang="da-DK" i="1" dirty="0" smtClean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56176" y="3501008"/>
            <a:ext cx="16594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err="1" smtClean="0">
                <a:latin typeface="+mn-lt"/>
              </a:rPr>
              <a:t>Obsereveret</a:t>
            </a:r>
            <a:r>
              <a:rPr lang="da-DK" i="1" dirty="0" smtClean="0">
                <a:latin typeface="+mn-lt"/>
              </a:rPr>
              <a:t> F</a:t>
            </a:r>
          </a:p>
        </p:txBody>
      </p:sp>
      <p:cxnSp>
        <p:nvCxnSpPr>
          <p:cNvPr id="11" name="Straight Arrow Connector 10"/>
          <p:cNvCxnSpPr>
            <a:stCxn id="8" idx="2"/>
          </p:cNvCxnSpPr>
          <p:nvPr/>
        </p:nvCxnSpPr>
        <p:spPr>
          <a:xfrm rot="5400000">
            <a:off x="7021035" y="2501425"/>
            <a:ext cx="566772" cy="712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467544" y="4509120"/>
            <a:ext cx="820891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r>
              <a:rPr kumimoji="0" lang="da-DK" sz="2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df</a:t>
            </a:r>
            <a:r>
              <a:rPr kumimoji="0" lang="da-DK" sz="22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1</a:t>
            </a:r>
            <a:r>
              <a:rPr kumimoji="0" lang="da-DK" sz="2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= k</a:t>
            </a: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= antal forklarende variable.</a:t>
            </a: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r>
              <a:rPr kumimoji="0" lang="da-DK" sz="2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df</a:t>
            </a:r>
            <a:r>
              <a:rPr kumimoji="0" lang="da-DK" sz="22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2</a:t>
            </a: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= </a:t>
            </a:r>
            <a:r>
              <a:rPr kumimoji="0" lang="da-DK" sz="2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n</a:t>
            </a: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– (</a:t>
            </a:r>
            <a:r>
              <a:rPr kumimoji="0" lang="da-DK" sz="2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k</a:t>
            </a: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+ 1) = </a:t>
            </a:r>
            <a:r>
              <a:rPr kumimoji="0" lang="da-DK" sz="2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n</a:t>
            </a: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– antal parametre i modellen</a:t>
            </a:r>
            <a:endParaRPr kumimoji="0" lang="da-DK" sz="22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i="1" dirty="0" smtClean="0"/>
              <a:t>F</a:t>
            </a:r>
            <a:r>
              <a:rPr lang="da-DK" dirty="0" smtClean="0"/>
              <a:t>-test: Eksempel</a:t>
            </a:r>
            <a:endParaRPr lang="da-DK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62165"/>
          </a:xfrm>
        </p:spPr>
        <p:txBody>
          <a:bodyPr/>
          <a:lstStyle/>
          <a:p>
            <a:r>
              <a:rPr lang="da-DK" sz="2200" b="1" dirty="0" smtClean="0"/>
              <a:t>Model for mentalt helbred</a:t>
            </a:r>
            <a:r>
              <a:rPr lang="da-DK" sz="2200" dirty="0" smtClean="0"/>
              <a:t>: </a:t>
            </a:r>
          </a:p>
          <a:p>
            <a:pPr>
              <a:buNone/>
            </a:pP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24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sz="24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4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da-DK" sz="24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da-DK" sz="2400" dirty="0" smtClean="0">
                <a:latin typeface="Symbol" pitchFamily="18" charset="2"/>
                <a:cs typeface="Times New Roman" pitchFamily="18" charset="0"/>
              </a:rPr>
              <a:t>+ e</a:t>
            </a:r>
            <a:endParaRPr lang="da-DK" sz="2400" dirty="0" smtClean="0"/>
          </a:p>
          <a:p>
            <a:r>
              <a:rPr lang="da-DK" sz="2200" dirty="0" smtClean="0"/>
              <a:t>Fra SPSS har vi </a:t>
            </a:r>
            <a:r>
              <a:rPr lang="da-DK" sz="2200" i="1" dirty="0" smtClean="0"/>
              <a:t>R</a:t>
            </a:r>
            <a:r>
              <a:rPr lang="da-DK" sz="2200" baseline="30000" dirty="0" smtClean="0"/>
              <a:t>2</a:t>
            </a:r>
            <a:r>
              <a:rPr lang="da-DK" sz="2200" dirty="0" smtClean="0"/>
              <a:t> = 0.339</a:t>
            </a:r>
          </a:p>
          <a:p>
            <a:r>
              <a:rPr lang="da-DK" sz="2200" dirty="0" smtClean="0"/>
              <a:t>Dvs.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r>
              <a:rPr lang="da-DK" sz="2200" i="1" dirty="0" smtClean="0"/>
              <a:t>P</a:t>
            </a:r>
            <a:r>
              <a:rPr lang="da-DK" sz="2200" dirty="0" smtClean="0"/>
              <a:t>-værdien finder vi vha. SPSS (næste slide).</a:t>
            </a:r>
          </a:p>
          <a:p>
            <a:r>
              <a:rPr lang="da-DK" sz="2200" dirty="0" smtClean="0"/>
              <a:t>Da</a:t>
            </a:r>
            <a:r>
              <a:rPr lang="da-DK" sz="2200" i="1" dirty="0" smtClean="0"/>
              <a:t> P</a:t>
            </a:r>
            <a:r>
              <a:rPr lang="da-DK" sz="2200" dirty="0" smtClean="0"/>
              <a:t>-værdien &lt; 0.0005 afviser vi 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, dvs. </a:t>
            </a:r>
            <a:r>
              <a:rPr lang="da-DK" sz="2200" i="1" dirty="0" smtClean="0"/>
              <a:t>y</a:t>
            </a:r>
            <a:r>
              <a:rPr lang="da-DK" sz="2200" dirty="0" smtClean="0"/>
              <a:t> har en lineær sammenhæng med mindst en af de to forklarende variable. </a:t>
            </a:r>
            <a:endParaRPr lang="da-DK" sz="2200" i="1" baseline="-25000" dirty="0"/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971600" y="3045569"/>
          <a:ext cx="3527425" cy="1679575"/>
        </p:xfrm>
        <a:graphic>
          <a:graphicData uri="http://schemas.openxmlformats.org/presentationml/2006/ole">
            <p:oleObj spid="_x0000_s13316" name="Ligning" r:id="rId3" imgW="1866600" imgH="888840" progId="Equation.3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6588224" y="3573016"/>
            <a:ext cx="1872208" cy="7200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9" name="Picture 2" descr="Y:\undervisning\oeconF11\R\fplot.wmf"/>
          <p:cNvPicPr>
            <a:picLocks noChangeAspect="1" noChangeArrowheads="1"/>
          </p:cNvPicPr>
          <p:nvPr/>
        </p:nvPicPr>
        <p:blipFill>
          <a:blip r:embed="rId4" cstate="print"/>
          <a:srcRect r="19676"/>
          <a:stretch>
            <a:fillRect/>
          </a:stretch>
        </p:blipFill>
        <p:spPr bwMode="auto">
          <a:xfrm>
            <a:off x="4788024" y="2276872"/>
            <a:ext cx="3672408" cy="2276475"/>
          </a:xfrm>
          <a:prstGeom prst="rect">
            <a:avLst/>
          </a:prstGeom>
          <a:noFill/>
        </p:spPr>
      </p:pic>
      <p:cxnSp>
        <p:nvCxnSpPr>
          <p:cNvPr id="10" name="Straight Connector 9"/>
          <p:cNvCxnSpPr/>
          <p:nvPr/>
        </p:nvCxnSpPr>
        <p:spPr>
          <a:xfrm rot="5400000">
            <a:off x="6192180" y="3969060"/>
            <a:ext cx="7920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948264" y="3068960"/>
            <a:ext cx="9925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+mn-lt"/>
              </a:rPr>
              <a:t>P</a:t>
            </a:r>
            <a:r>
              <a:rPr lang="da-DK" dirty="0" smtClean="0">
                <a:latin typeface="+mn-lt"/>
              </a:rPr>
              <a:t>-værdi</a:t>
            </a:r>
            <a:endParaRPr lang="da-DK" i="1" dirty="0" smtClean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2749" y="4365104"/>
            <a:ext cx="6335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>
                <a:latin typeface="+mn-lt"/>
              </a:rPr>
              <a:t>9.49</a:t>
            </a:r>
            <a:endParaRPr lang="da-DK" i="1" dirty="0" smtClean="0">
              <a:latin typeface="+mn-lt"/>
            </a:endParaRPr>
          </a:p>
        </p:txBody>
      </p:sp>
      <p:cxnSp>
        <p:nvCxnSpPr>
          <p:cNvPr id="13" name="Straight Arrow Connector 12"/>
          <p:cNvCxnSpPr>
            <a:stCxn id="11" idx="2"/>
          </p:cNvCxnSpPr>
          <p:nvPr/>
        </p:nvCxnSpPr>
        <p:spPr>
          <a:xfrm rot="5400000">
            <a:off x="6805011" y="3365521"/>
            <a:ext cx="566772" cy="712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228184" y="1772816"/>
            <a:ext cx="237626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i="1" dirty="0" smtClean="0">
                <a:latin typeface="+mn-lt"/>
              </a:rPr>
              <a:t>F</a:t>
            </a:r>
            <a:r>
              <a:rPr lang="da-DK" dirty="0" smtClean="0">
                <a:latin typeface="+mn-lt"/>
              </a:rPr>
              <a:t>-fordeling med hhv. 2 og 47 frihedsgrader</a:t>
            </a:r>
            <a:endParaRPr lang="da-DK" i="1" dirty="0" smtClean="0">
              <a:latin typeface="+mn-lt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5976156" y="2456892"/>
            <a:ext cx="648072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i="1" dirty="0" smtClean="0"/>
              <a:t>F</a:t>
            </a:r>
            <a:r>
              <a:rPr lang="da-DK" dirty="0" smtClean="0"/>
              <a:t>-test i SPSS</a:t>
            </a:r>
            <a:endParaRPr lang="da-DK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200" i="1" dirty="0" smtClean="0"/>
              <a:t>F</a:t>
            </a:r>
            <a:r>
              <a:rPr lang="da-DK" sz="2200" dirty="0" smtClean="0"/>
              <a:t>-teststørrelsen kan omskrives:</a:t>
            </a:r>
            <a:endParaRPr lang="da-DK" sz="2200" i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861048"/>
            <a:ext cx="655089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5652120" y="4581128"/>
            <a:ext cx="720080" cy="28803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755576" y="2132856"/>
          <a:ext cx="5038725" cy="1682750"/>
        </p:xfrm>
        <a:graphic>
          <a:graphicData uri="http://schemas.openxmlformats.org/presentationml/2006/ole">
            <p:oleObj spid="_x0000_s14338" name="Ligning" r:id="rId4" imgW="2666880" imgH="888840" progId="Equation.3">
              <p:embed/>
            </p:oleObj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2555776" y="4797152"/>
            <a:ext cx="1152128" cy="28803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ounded Rectangle 7"/>
          <p:cNvSpPr/>
          <p:nvPr/>
        </p:nvSpPr>
        <p:spPr>
          <a:xfrm>
            <a:off x="2555776" y="5085184"/>
            <a:ext cx="1152128" cy="28803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TextBox 8"/>
          <p:cNvSpPr txBox="1"/>
          <p:nvPr/>
        </p:nvSpPr>
        <p:spPr>
          <a:xfrm>
            <a:off x="3059832" y="5661248"/>
            <a:ext cx="633507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+mn-lt"/>
              </a:rPr>
              <a:t>TSS</a:t>
            </a:r>
          </a:p>
        </p:txBody>
      </p:sp>
      <p:cxnSp>
        <p:nvCxnSpPr>
          <p:cNvPr id="11" name="Straight Connector 10"/>
          <p:cNvCxnSpPr>
            <a:stCxn id="9" idx="0"/>
            <a:endCxn id="8" idx="2"/>
          </p:cNvCxnSpPr>
          <p:nvPr/>
        </p:nvCxnSpPr>
        <p:spPr>
          <a:xfrm rot="16200000" flipV="1">
            <a:off x="3110197" y="5394859"/>
            <a:ext cx="288032" cy="24474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131840" y="4005064"/>
            <a:ext cx="72008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a-DK" i="1" dirty="0" smtClean="0">
                <a:latin typeface="+mn-lt"/>
              </a:rPr>
              <a:t>SSE</a:t>
            </a:r>
          </a:p>
        </p:txBody>
      </p:sp>
      <p:cxnSp>
        <p:nvCxnSpPr>
          <p:cNvPr id="13" name="Straight Connector 12"/>
          <p:cNvCxnSpPr>
            <a:stCxn id="12" idx="2"/>
            <a:endCxn id="7" idx="0"/>
          </p:cNvCxnSpPr>
          <p:nvPr/>
        </p:nvCxnSpPr>
        <p:spPr>
          <a:xfrm rot="5400000">
            <a:off x="3100482" y="4405754"/>
            <a:ext cx="422756" cy="3600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6516216" y="4581128"/>
            <a:ext cx="648072" cy="28803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9" name="TextBox 18"/>
          <p:cNvSpPr txBox="1"/>
          <p:nvPr/>
        </p:nvSpPr>
        <p:spPr>
          <a:xfrm>
            <a:off x="6228184" y="3645024"/>
            <a:ext cx="1008112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a-DK" i="1" dirty="0" smtClean="0">
                <a:latin typeface="+mn-lt"/>
              </a:rPr>
              <a:t>P</a:t>
            </a:r>
            <a:r>
              <a:rPr lang="da-DK" dirty="0" smtClean="0">
                <a:latin typeface="+mn-lt"/>
              </a:rPr>
              <a:t>-værdi</a:t>
            </a:r>
            <a:endParaRPr lang="da-DK" i="1" dirty="0" smtClean="0">
              <a:latin typeface="+mn-lt"/>
            </a:endParaRPr>
          </a:p>
        </p:txBody>
      </p:sp>
      <p:cxnSp>
        <p:nvCxnSpPr>
          <p:cNvPr id="20" name="Straight Connector 19"/>
          <p:cNvCxnSpPr>
            <a:stCxn id="19" idx="2"/>
            <a:endCxn id="18" idx="0"/>
          </p:cNvCxnSpPr>
          <p:nvPr/>
        </p:nvCxnSpPr>
        <p:spPr>
          <a:xfrm rot="16200000" flipH="1">
            <a:off x="6502860" y="4243736"/>
            <a:ext cx="566772" cy="1080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9552" y="2780928"/>
            <a:ext cx="8064896" cy="8640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ctangle 7"/>
          <p:cNvSpPr/>
          <p:nvPr/>
        </p:nvSpPr>
        <p:spPr>
          <a:xfrm>
            <a:off x="539552" y="3645024"/>
            <a:ext cx="8064896" cy="7920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200" dirty="0" smtClean="0"/>
              <a:t>MLR model:</a:t>
            </a:r>
          </a:p>
          <a:p>
            <a:pPr algn="ctr">
              <a:buNone/>
            </a:pP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22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da-DK" sz="2200" dirty="0" smtClean="0">
                <a:latin typeface="Times New Roman"/>
                <a:cs typeface="Times New Roman"/>
              </a:rPr>
              <a:t>··· 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da-DK" sz="2200" i="1" dirty="0" err="1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sz="2200" dirty="0" smtClean="0">
                <a:latin typeface="Symbol" pitchFamily="18" charset="2"/>
                <a:cs typeface="Times New Roman" pitchFamily="18" charset="0"/>
              </a:rPr>
              <a:t> +e</a:t>
            </a:r>
            <a:endParaRPr lang="da-DK" sz="2200" dirty="0" smtClean="0"/>
          </a:p>
          <a:p>
            <a:r>
              <a:rPr lang="da-DK" sz="2200" dirty="0" smtClean="0"/>
              <a:t>Er der en lineær sammenhæng mellem </a:t>
            </a:r>
            <a:r>
              <a:rPr lang="da-DK" sz="2200" i="1" dirty="0" smtClean="0"/>
              <a:t>y </a:t>
            </a:r>
            <a:r>
              <a:rPr lang="da-DK" sz="2200" dirty="0" smtClean="0"/>
              <a:t>og </a:t>
            </a:r>
            <a:r>
              <a:rPr lang="da-DK" sz="2200" i="1" dirty="0" err="1" smtClean="0"/>
              <a:t>x</a:t>
            </a:r>
            <a:r>
              <a:rPr lang="da-DK" sz="2200" i="1" baseline="-25000" dirty="0" err="1" smtClean="0"/>
              <a:t>j</a:t>
            </a:r>
            <a:r>
              <a:rPr lang="da-DK" sz="2200" dirty="0" smtClean="0"/>
              <a:t>?</a:t>
            </a:r>
          </a:p>
          <a:p>
            <a:r>
              <a:rPr lang="da-DK" sz="2200" b="1" dirty="0" err="1" smtClean="0"/>
              <a:t>Nul-hypotese</a:t>
            </a:r>
            <a:r>
              <a:rPr lang="da-DK" sz="2200" dirty="0" smtClean="0"/>
              <a:t>:</a:t>
            </a:r>
          </a:p>
          <a:p>
            <a:pPr lvl="1"/>
            <a:r>
              <a:rPr lang="da-DK" sz="2200" dirty="0" smtClean="0"/>
              <a:t>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: </a:t>
            </a:r>
            <a:r>
              <a:rPr lang="da-DK" sz="2200" i="1" dirty="0" err="1" smtClean="0">
                <a:latin typeface="Symbol" pitchFamily="18" charset="2"/>
              </a:rPr>
              <a:t>b</a:t>
            </a:r>
            <a:r>
              <a:rPr lang="da-DK" sz="2200" baseline="-25000" dirty="0" err="1" smtClean="0"/>
              <a:t>j</a:t>
            </a:r>
            <a:r>
              <a:rPr lang="da-DK" sz="2200" dirty="0" smtClean="0"/>
              <a:t> = 0	</a:t>
            </a:r>
          </a:p>
          <a:p>
            <a:r>
              <a:rPr lang="da-DK" sz="2200" b="1" dirty="0" smtClean="0"/>
              <a:t>Alternativ-hypotese</a:t>
            </a:r>
            <a:r>
              <a:rPr lang="da-DK" sz="2200" dirty="0" smtClean="0"/>
              <a:t>:</a:t>
            </a:r>
          </a:p>
          <a:p>
            <a:pPr lvl="1"/>
            <a:r>
              <a:rPr lang="da-DK" sz="2200" dirty="0" smtClean="0"/>
              <a:t>H</a:t>
            </a:r>
            <a:r>
              <a:rPr lang="da-DK" sz="2200" baseline="-25000" dirty="0" smtClean="0"/>
              <a:t>a</a:t>
            </a:r>
            <a:r>
              <a:rPr lang="da-DK" sz="2200" dirty="0" smtClean="0"/>
              <a:t>: </a:t>
            </a:r>
            <a:r>
              <a:rPr lang="da-DK" sz="2200" i="1" dirty="0" err="1" smtClean="0">
                <a:latin typeface="Symbol" pitchFamily="18" charset="2"/>
              </a:rPr>
              <a:t>b</a:t>
            </a:r>
            <a:r>
              <a:rPr lang="da-DK" sz="2200" i="1" baseline="-25000" dirty="0" err="1" smtClean="0"/>
              <a:t>j</a:t>
            </a:r>
            <a:r>
              <a:rPr lang="da-DK" sz="2200" i="1" dirty="0" smtClean="0"/>
              <a:t> </a:t>
            </a:r>
            <a:r>
              <a:rPr lang="da-DK" sz="2200" i="1" dirty="0" smtClean="0">
                <a:sym typeface="Symbol"/>
              </a:rPr>
              <a:t> </a:t>
            </a:r>
            <a:r>
              <a:rPr lang="da-DK" sz="2200" dirty="0" smtClean="0"/>
              <a:t>0	       </a:t>
            </a:r>
          </a:p>
          <a:p>
            <a:r>
              <a:rPr lang="da-DK" sz="2200" b="1" dirty="0" smtClean="0"/>
              <a:t>Teststørrelse</a:t>
            </a:r>
            <a:r>
              <a:rPr lang="da-DK" sz="2200" dirty="0" smtClean="0"/>
              <a:t>:</a:t>
            </a:r>
          </a:p>
          <a:p>
            <a:endParaRPr lang="da-DK" sz="700" dirty="0" smtClean="0"/>
          </a:p>
          <a:p>
            <a:pPr lvl="1"/>
            <a:r>
              <a:rPr lang="da-DK" sz="2400" dirty="0" smtClean="0"/>
              <a:t> </a:t>
            </a:r>
          </a:p>
          <a:p>
            <a:pPr lvl="1"/>
            <a:endParaRPr lang="da-DK" sz="1600" dirty="0" smtClean="0"/>
          </a:p>
          <a:p>
            <a:r>
              <a:rPr lang="da-DK" sz="2200" dirty="0" smtClean="0"/>
              <a:t>Hvis 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 er sand, så følger </a:t>
            </a:r>
            <a:r>
              <a:rPr lang="da-DK" sz="2200" i="1" dirty="0" smtClean="0"/>
              <a:t>t</a:t>
            </a:r>
            <a:r>
              <a:rPr lang="da-DK" sz="2200" dirty="0" smtClean="0"/>
              <a:t> en </a:t>
            </a:r>
            <a:r>
              <a:rPr lang="da-DK" sz="2200" i="1" dirty="0" smtClean="0"/>
              <a:t>t</a:t>
            </a:r>
            <a:r>
              <a:rPr lang="da-DK" sz="2200" dirty="0" smtClean="0"/>
              <a:t>-fordeling med </a:t>
            </a:r>
            <a:r>
              <a:rPr lang="da-DK" sz="2200" i="1" dirty="0" err="1" smtClean="0"/>
              <a:t>df</a:t>
            </a:r>
            <a:r>
              <a:rPr lang="da-DK" sz="2200" dirty="0" smtClean="0"/>
              <a:t> = </a:t>
            </a:r>
            <a:r>
              <a:rPr lang="da-DK" sz="2200" i="1" dirty="0" smtClean="0"/>
              <a:t>n-</a:t>
            </a:r>
            <a:r>
              <a:rPr lang="da-DK" sz="2200" dirty="0" smtClean="0"/>
              <a:t>(k+1) </a:t>
            </a:r>
            <a:endParaRPr lang="da-DK" sz="2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Hypotesetest af </a:t>
            </a:r>
            <a:r>
              <a:rPr lang="da-DK" i="1" dirty="0" err="1" smtClean="0">
                <a:latin typeface="Symbol" pitchFamily="18" charset="2"/>
              </a:rPr>
              <a:t>b</a:t>
            </a:r>
            <a:r>
              <a:rPr lang="da-DK" i="1" dirty="0" err="1" smtClean="0"/>
              <a:t>j</a:t>
            </a:r>
            <a:endParaRPr lang="da-DK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59632" y="4696133"/>
          <a:ext cx="936104" cy="965115"/>
        </p:xfrm>
        <a:graphic>
          <a:graphicData uri="http://schemas.openxmlformats.org/presentationml/2006/ole">
            <p:oleObj spid="_x0000_s15362" name="Ligning" r:id="rId4" imgW="406080" imgH="41904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23927" y="3059668"/>
            <a:ext cx="432048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i="1" dirty="0" smtClean="0">
                <a:latin typeface="+mn-lt"/>
              </a:rPr>
              <a:t>y </a:t>
            </a:r>
            <a:r>
              <a:rPr lang="da-DK" dirty="0" smtClean="0">
                <a:latin typeface="+mn-lt"/>
              </a:rPr>
              <a:t>har ingen lineær sammenhæng med </a:t>
            </a:r>
            <a:r>
              <a:rPr lang="da-DK" i="1" dirty="0" err="1" smtClean="0">
                <a:latin typeface="+mn-lt"/>
              </a:rPr>
              <a:t>x</a:t>
            </a:r>
            <a:r>
              <a:rPr lang="da-DK" i="1" baseline="-25000" dirty="0" err="1" smtClean="0">
                <a:latin typeface="+mn-lt"/>
              </a:rPr>
              <a:t>j</a:t>
            </a:r>
            <a:r>
              <a:rPr lang="da-DK" dirty="0" smtClean="0"/>
              <a:t>.</a:t>
            </a:r>
            <a:endParaRPr lang="da-DK" dirty="0" smtClean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23928" y="3851756"/>
            <a:ext cx="42484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i="1" dirty="0" smtClean="0">
                <a:latin typeface="+mn-lt"/>
              </a:rPr>
              <a:t>y </a:t>
            </a:r>
            <a:r>
              <a:rPr lang="da-DK" dirty="0" smtClean="0">
                <a:latin typeface="+mn-lt"/>
              </a:rPr>
              <a:t>har en lineær sammenhæng med </a:t>
            </a:r>
            <a:r>
              <a:rPr lang="da-DK" i="1" dirty="0" err="1" smtClean="0">
                <a:latin typeface="+mn-lt"/>
              </a:rPr>
              <a:t>x</a:t>
            </a:r>
            <a:r>
              <a:rPr lang="da-DK" i="1" baseline="-25000" dirty="0" err="1" smtClean="0">
                <a:latin typeface="+mn-lt"/>
              </a:rPr>
              <a:t>j</a:t>
            </a:r>
            <a:r>
              <a:rPr lang="da-DK" dirty="0" smtClean="0">
                <a:latin typeface="+mn-lt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15816" y="5157192"/>
            <a:ext cx="212109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>
                <a:latin typeface="+mn-lt"/>
              </a:rPr>
              <a:t>Udregnes af SPSS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10800000" flipV="1">
            <a:off x="2195736" y="5413866"/>
            <a:ext cx="720080" cy="313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812360" y="5157192"/>
            <a:ext cx="1331640" cy="81986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8" name="Rectangle 27"/>
          <p:cNvSpPr/>
          <p:nvPr/>
        </p:nvSpPr>
        <p:spPr>
          <a:xfrm>
            <a:off x="4932040" y="5157192"/>
            <a:ext cx="1152128" cy="81986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6388" name="Picture 4" descr="Y:\undervisning\oeconF11\R\tplot.wmf"/>
          <p:cNvPicPr>
            <a:picLocks noChangeAspect="1" noChangeArrowheads="1"/>
          </p:cNvPicPr>
          <p:nvPr/>
        </p:nvPicPr>
        <p:blipFill>
          <a:blip r:embed="rId2" cstate="print"/>
          <a:srcRect l="7875"/>
          <a:stretch>
            <a:fillRect/>
          </a:stretch>
        </p:blipFill>
        <p:spPr bwMode="auto">
          <a:xfrm>
            <a:off x="4932040" y="4077072"/>
            <a:ext cx="4211960" cy="2276475"/>
          </a:xfrm>
          <a:prstGeom prst="rect">
            <a:avLst/>
          </a:prstGeom>
          <a:noFill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564904"/>
            <a:ext cx="5985941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Hypotesetest af </a:t>
            </a:r>
            <a:r>
              <a:rPr lang="da-DK" i="1" dirty="0" err="1" smtClean="0">
                <a:latin typeface="Symbol" pitchFamily="18" charset="2"/>
              </a:rPr>
              <a:t>b</a:t>
            </a:r>
            <a:r>
              <a:rPr lang="da-DK" i="1" dirty="0" err="1" smtClean="0"/>
              <a:t>j</a:t>
            </a:r>
            <a:r>
              <a:rPr lang="da-DK" dirty="0" smtClean="0"/>
              <a:t> : Eksempel</a:t>
            </a:r>
            <a:endParaRPr lang="da-DK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62165"/>
          </a:xfrm>
        </p:spPr>
        <p:txBody>
          <a:bodyPr/>
          <a:lstStyle/>
          <a:p>
            <a:r>
              <a:rPr lang="da-DK" sz="2200" b="1" dirty="0" smtClean="0"/>
              <a:t>Model for mentalt helbred</a:t>
            </a:r>
            <a:r>
              <a:rPr lang="da-DK" sz="2200" dirty="0" smtClean="0"/>
              <a:t>: </a:t>
            </a:r>
          </a:p>
          <a:p>
            <a:pPr>
              <a:buNone/>
            </a:pP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24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sz="24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4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da-DK" sz="24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da-DK" sz="2400" dirty="0" smtClean="0">
                <a:latin typeface="Symbol" pitchFamily="18" charset="2"/>
                <a:cs typeface="Times New Roman" pitchFamily="18" charset="0"/>
              </a:rPr>
              <a:t>+ e</a:t>
            </a:r>
            <a:endParaRPr lang="da-DK" sz="2400" dirty="0" smtClean="0"/>
          </a:p>
          <a:p>
            <a:r>
              <a:rPr lang="da-DK" sz="2200" dirty="0" smtClean="0"/>
              <a:t>Fra SPSS har vi </a:t>
            </a:r>
            <a:r>
              <a:rPr lang="da-DK" sz="2200" i="1" dirty="0" smtClean="0"/>
              <a:t>b</a:t>
            </a:r>
            <a:r>
              <a:rPr lang="da-DK" sz="2200" baseline="-25000" dirty="0" smtClean="0"/>
              <a:t>1 </a:t>
            </a:r>
            <a:r>
              <a:rPr lang="da-DK" sz="2200" dirty="0" smtClean="0"/>
              <a:t>= 0.103 og </a:t>
            </a:r>
            <a:r>
              <a:rPr lang="da-DK" sz="2200" i="1" dirty="0" smtClean="0"/>
              <a:t>se</a:t>
            </a:r>
            <a:r>
              <a:rPr lang="da-DK" sz="2200" dirty="0" smtClean="0"/>
              <a:t> = 0.032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pPr>
              <a:buNone/>
            </a:pPr>
            <a:endParaRPr lang="da-DK" sz="2200" i="1" dirty="0" smtClean="0"/>
          </a:p>
          <a:p>
            <a:r>
              <a:rPr lang="da-DK" sz="2200" dirty="0" smtClean="0"/>
              <a:t>Dvs. </a:t>
            </a:r>
            <a:r>
              <a:rPr lang="da-DK" sz="2200" i="1" dirty="0" smtClean="0"/>
              <a:t>t</a:t>
            </a:r>
            <a:r>
              <a:rPr lang="da-DK" sz="2200" dirty="0" smtClean="0"/>
              <a:t> = 0.103/0.032 = 3.177</a:t>
            </a:r>
          </a:p>
          <a:p>
            <a:r>
              <a:rPr lang="da-DK" sz="2200" dirty="0" smtClean="0"/>
              <a:t>Da </a:t>
            </a:r>
            <a:r>
              <a:rPr lang="da-DK" sz="2200" i="1" dirty="0" smtClean="0"/>
              <a:t>P</a:t>
            </a:r>
            <a:r>
              <a:rPr lang="da-DK" sz="2200" dirty="0" smtClean="0"/>
              <a:t>-værdien &lt; 0.05, kan vi afvise</a:t>
            </a:r>
          </a:p>
          <a:p>
            <a:pPr>
              <a:buNone/>
            </a:pPr>
            <a:r>
              <a:rPr lang="da-DK" sz="2200" dirty="0" smtClean="0"/>
              <a:t>	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-hypotesen. Dvs. der </a:t>
            </a:r>
            <a:r>
              <a:rPr lang="da-DK" sz="2200" i="1" dirty="0" smtClean="0"/>
              <a:t>er</a:t>
            </a:r>
            <a:r>
              <a:rPr lang="da-DK" sz="2200" dirty="0" smtClean="0"/>
              <a:t> en lineær</a:t>
            </a:r>
          </a:p>
          <a:p>
            <a:pPr>
              <a:buNone/>
            </a:pPr>
            <a:r>
              <a:rPr lang="da-DK" sz="2200" i="1" baseline="-25000" dirty="0" smtClean="0"/>
              <a:t>	</a:t>
            </a:r>
            <a:r>
              <a:rPr lang="da-DK" sz="2200" dirty="0" smtClean="0"/>
              <a:t>sammenhæng mellem </a:t>
            </a:r>
            <a:r>
              <a:rPr lang="da-DK" sz="2200" i="1" dirty="0" smtClean="0"/>
              <a:t>y</a:t>
            </a:r>
            <a:r>
              <a:rPr lang="da-DK" sz="2200" dirty="0" smtClean="0"/>
              <a:t> og </a:t>
            </a:r>
            <a:r>
              <a:rPr lang="da-DK" sz="2200" dirty="0" smtClean="0"/>
              <a:t>x</a:t>
            </a:r>
            <a:r>
              <a:rPr lang="da-DK" sz="2200" baseline="-25000" dirty="0" smtClean="0"/>
              <a:t>1</a:t>
            </a:r>
            <a:r>
              <a:rPr lang="da-DK" sz="2200" dirty="0" smtClean="0"/>
              <a:t>.</a:t>
            </a:r>
            <a:endParaRPr lang="da-DK" sz="2200" i="1" baseline="-25000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7416316" y="5769260"/>
            <a:ext cx="7920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88024" y="4365104"/>
            <a:ext cx="1643399" cy="338554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da-DK" sz="1600" i="1" dirty="0" smtClean="0">
                <a:latin typeface="+mn-lt"/>
              </a:rPr>
              <a:t>P</a:t>
            </a:r>
            <a:r>
              <a:rPr lang="da-DK" sz="1600" dirty="0" smtClean="0">
                <a:latin typeface="+mn-lt"/>
              </a:rPr>
              <a:t>-værdi </a:t>
            </a:r>
            <a:r>
              <a:rPr lang="da-DK" sz="1600" dirty="0" smtClean="0">
                <a:latin typeface="Arial"/>
                <a:cs typeface="Arial"/>
              </a:rPr>
              <a:t>≈</a:t>
            </a:r>
            <a:r>
              <a:rPr lang="da-DK" sz="1600" dirty="0" smtClean="0">
                <a:latin typeface="+mn-lt"/>
              </a:rPr>
              <a:t> 0.003</a:t>
            </a:r>
            <a:endParaRPr lang="da-DK" sz="1600" i="1" dirty="0" smtClean="0">
              <a:latin typeface="+mn-lt"/>
            </a:endParaRPr>
          </a:p>
        </p:txBody>
      </p:sp>
      <p:cxnSp>
        <p:nvCxnSpPr>
          <p:cNvPr id="13" name="Straight Arrow Connector 12"/>
          <p:cNvCxnSpPr>
            <a:stCxn id="11" idx="2"/>
          </p:cNvCxnSpPr>
          <p:nvPr/>
        </p:nvCxnSpPr>
        <p:spPr>
          <a:xfrm rot="16200000" flipH="1">
            <a:off x="6268251" y="4045131"/>
            <a:ext cx="1101606" cy="24186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92280" y="3284984"/>
            <a:ext cx="190770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i="1" dirty="0" smtClean="0">
                <a:latin typeface="+mn-lt"/>
              </a:rPr>
              <a:t>t</a:t>
            </a:r>
            <a:r>
              <a:rPr lang="da-DK" dirty="0" smtClean="0">
                <a:latin typeface="+mn-lt"/>
              </a:rPr>
              <a:t>-fordeling med 37 frihedsgrader</a:t>
            </a:r>
            <a:endParaRPr lang="da-DK" i="1" dirty="0" smtClean="0">
              <a:latin typeface="+mn-lt"/>
            </a:endParaRPr>
          </a:p>
        </p:txBody>
      </p:sp>
      <p:cxnSp>
        <p:nvCxnSpPr>
          <p:cNvPr id="18" name="Straight Arrow Connector 17"/>
          <p:cNvCxnSpPr>
            <a:stCxn id="16" idx="2"/>
          </p:cNvCxnSpPr>
          <p:nvPr/>
        </p:nvCxnSpPr>
        <p:spPr>
          <a:xfrm rot="5400000">
            <a:off x="7244299" y="3995320"/>
            <a:ext cx="865839" cy="7378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2699792" y="3645024"/>
            <a:ext cx="576064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7" name="Straight Connector 16"/>
          <p:cNvCxnSpPr/>
          <p:nvPr/>
        </p:nvCxnSpPr>
        <p:spPr>
          <a:xfrm>
            <a:off x="2915816" y="2492896"/>
            <a:ext cx="129614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14" idx="0"/>
          </p:cNvCxnSpPr>
          <p:nvPr/>
        </p:nvCxnSpPr>
        <p:spPr>
          <a:xfrm rot="5400000">
            <a:off x="2663788" y="2816932"/>
            <a:ext cx="1152128" cy="50405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3707904" y="3645024"/>
            <a:ext cx="576064" cy="21602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23" name="Straight Connector 22"/>
          <p:cNvCxnSpPr/>
          <p:nvPr/>
        </p:nvCxnSpPr>
        <p:spPr>
          <a:xfrm>
            <a:off x="4644008" y="2492896"/>
            <a:ext cx="144016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22" idx="0"/>
          </p:cNvCxnSpPr>
          <p:nvPr/>
        </p:nvCxnSpPr>
        <p:spPr>
          <a:xfrm rot="10800000" flipV="1">
            <a:off x="3995936" y="2492896"/>
            <a:ext cx="1368152" cy="115212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220072" y="6165304"/>
            <a:ext cx="345638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29" name="Straight Connector 28"/>
          <p:cNvCxnSpPr/>
          <p:nvPr/>
        </p:nvCxnSpPr>
        <p:spPr>
          <a:xfrm rot="5400000" flipH="1" flipV="1">
            <a:off x="5878536" y="6370936"/>
            <a:ext cx="4112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1" idx="2"/>
          </p:cNvCxnSpPr>
          <p:nvPr/>
        </p:nvCxnSpPr>
        <p:spPr>
          <a:xfrm rot="16200000" flipH="1">
            <a:off x="5188131" y="5125251"/>
            <a:ext cx="1173614" cy="3304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flipH="1">
            <a:off x="7380310" y="6093296"/>
            <a:ext cx="108012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i="1" dirty="0" smtClean="0">
                <a:latin typeface="+mn-lt"/>
              </a:rPr>
              <a:t>t</a:t>
            </a:r>
            <a:r>
              <a:rPr lang="da-DK" dirty="0" smtClean="0">
                <a:latin typeface="+mn-lt"/>
              </a:rPr>
              <a:t> = 3.177</a:t>
            </a:r>
          </a:p>
        </p:txBody>
      </p:sp>
      <p:sp>
        <p:nvSpPr>
          <p:cNvPr id="37" name="TextBox 36"/>
          <p:cNvSpPr txBox="1"/>
          <p:nvPr/>
        </p:nvSpPr>
        <p:spPr>
          <a:xfrm flipH="1">
            <a:off x="5724128" y="6093296"/>
            <a:ext cx="86409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latin typeface="+mn-lt"/>
              </a:rPr>
              <a:t>-3.177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6228184" y="3645024"/>
            <a:ext cx="576064" cy="216024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42" name="Straight Connector 41"/>
          <p:cNvCxnSpPr>
            <a:stCxn id="11" idx="0"/>
            <a:endCxn id="41" idx="2"/>
          </p:cNvCxnSpPr>
          <p:nvPr/>
        </p:nvCxnSpPr>
        <p:spPr>
          <a:xfrm rot="5400000" flipH="1" flipV="1">
            <a:off x="5810942" y="3659830"/>
            <a:ext cx="504056" cy="906492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5436096" y="3645024"/>
            <a:ext cx="576064" cy="216024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47" name="Straight Connector 46"/>
          <p:cNvCxnSpPr>
            <a:stCxn id="46" idx="1"/>
          </p:cNvCxnSpPr>
          <p:nvPr/>
        </p:nvCxnSpPr>
        <p:spPr>
          <a:xfrm rot="10800000" flipV="1">
            <a:off x="3923928" y="3753036"/>
            <a:ext cx="1512168" cy="756084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475656" y="4509120"/>
            <a:ext cx="2952328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Estimation af </a:t>
            </a:r>
            <a:r>
              <a:rPr lang="da-DK" i="1" dirty="0" smtClean="0">
                <a:latin typeface="Symbol" pitchFamily="18" charset="2"/>
              </a:rPr>
              <a:t>s</a:t>
            </a:r>
            <a:endParaRPr lang="da-DK" dirty="0">
              <a:latin typeface="Symbol" pitchFamily="18" charset="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4539"/>
            <a:ext cx="8229600" cy="4890765"/>
          </a:xfrm>
        </p:spPr>
        <p:txBody>
          <a:bodyPr/>
          <a:lstStyle/>
          <a:p>
            <a:r>
              <a:rPr lang="da-DK" sz="2200" dirty="0" smtClean="0"/>
              <a:t>Generelt er vores MLR model</a:t>
            </a:r>
          </a:p>
          <a:p>
            <a:pPr algn="ctr">
              <a:buNone/>
            </a:pP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24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sz="24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4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da-DK" sz="24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da-DK" sz="2400" dirty="0" smtClean="0">
                <a:latin typeface="Times New Roman"/>
                <a:cs typeface="Times New Roman"/>
              </a:rPr>
              <a:t>··· 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da-DK" sz="2400" i="1" dirty="0" err="1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400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sz="24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400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sz="2400" dirty="0" smtClean="0">
                <a:latin typeface="Symbol" pitchFamily="18" charset="2"/>
                <a:cs typeface="Times New Roman" pitchFamily="18" charset="0"/>
              </a:rPr>
              <a:t> +e</a:t>
            </a:r>
            <a:endParaRPr lang="da-DK" sz="2400" dirty="0" smtClean="0"/>
          </a:p>
          <a:p>
            <a:r>
              <a:rPr lang="da-DK" sz="2200" dirty="0" smtClean="0"/>
              <a:t>Vi antaget at </a:t>
            </a:r>
            <a:r>
              <a:rPr lang="da-DK" sz="2200" dirty="0" err="1" smtClean="0"/>
              <a:t>fejlledene</a:t>
            </a:r>
            <a:r>
              <a:rPr lang="da-DK" sz="2200" dirty="0" smtClean="0"/>
              <a:t> er normalfordelte med standardafvigelse </a:t>
            </a:r>
            <a:r>
              <a:rPr lang="da-DK" sz="2200" i="1" dirty="0" smtClean="0">
                <a:latin typeface="Symbol" pitchFamily="18" charset="2"/>
              </a:rPr>
              <a:t>s</a:t>
            </a:r>
            <a:r>
              <a:rPr lang="da-DK" sz="2200" dirty="0" smtClean="0"/>
              <a:t>.</a:t>
            </a:r>
          </a:p>
          <a:p>
            <a:r>
              <a:rPr lang="da-DK" sz="2200" dirty="0" smtClean="0"/>
              <a:t>Et estimat af </a:t>
            </a:r>
            <a:r>
              <a:rPr lang="da-DK" sz="2200" i="1" dirty="0" smtClean="0">
                <a:latin typeface="Symbol" pitchFamily="18" charset="2"/>
              </a:rPr>
              <a:t>s</a:t>
            </a:r>
            <a:r>
              <a:rPr lang="da-DK" sz="2200" dirty="0" smtClean="0"/>
              <a:t> er 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r>
              <a:rPr lang="da-DK" sz="2200" dirty="0" smtClean="0"/>
              <a:t>Eksempel:</a:t>
            </a:r>
            <a:endParaRPr lang="da-DK" sz="2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47663" y="3212976"/>
          <a:ext cx="1800201" cy="865031"/>
        </p:xfrm>
        <a:graphic>
          <a:graphicData uri="http://schemas.openxmlformats.org/presentationml/2006/ole">
            <p:oleObj spid="_x0000_s17410" name="Ligning" r:id="rId3" imgW="977760" imgH="469800" progId="Equation.3">
              <p:embed/>
            </p:oleObj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 r="23055"/>
          <a:stretch>
            <a:fillRect/>
          </a:stretch>
        </p:blipFill>
        <p:spPr bwMode="auto">
          <a:xfrm>
            <a:off x="3491880" y="4077072"/>
            <a:ext cx="504056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899593" y="4549998"/>
          <a:ext cx="2160240" cy="1228406"/>
        </p:xfrm>
        <a:graphic>
          <a:graphicData uri="http://schemas.openxmlformats.org/presentationml/2006/ole">
            <p:oleObj spid="_x0000_s17411" name="Ligning" r:id="rId5" imgW="1206360" imgH="685800" progId="Equation.3">
              <p:embed/>
            </p:oleObj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5580112" y="5085184"/>
            <a:ext cx="720080" cy="2160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ounded Rectangle 7"/>
          <p:cNvSpPr/>
          <p:nvPr/>
        </p:nvSpPr>
        <p:spPr>
          <a:xfrm>
            <a:off x="6516216" y="5085184"/>
            <a:ext cx="720080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ounded Rectangle 8"/>
          <p:cNvSpPr/>
          <p:nvPr/>
        </p:nvSpPr>
        <p:spPr>
          <a:xfrm>
            <a:off x="7596336" y="5085184"/>
            <a:ext cx="720080" cy="21602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1" name="Straight Arrow Connector 10"/>
          <p:cNvCxnSpPr>
            <a:stCxn id="7" idx="1"/>
          </p:cNvCxnSpPr>
          <p:nvPr/>
        </p:nvCxnSpPr>
        <p:spPr>
          <a:xfrm rot="10800000">
            <a:off x="2555776" y="4797152"/>
            <a:ext cx="3024336" cy="39604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2558143" y="4746171"/>
            <a:ext cx="4288971" cy="391886"/>
          </a:xfrm>
          <a:custGeom>
            <a:avLst/>
            <a:gdLst>
              <a:gd name="connsiteX0" fmla="*/ 4288971 w 4288971"/>
              <a:gd name="connsiteY0" fmla="*/ 326572 h 391886"/>
              <a:gd name="connsiteX1" fmla="*/ 3461657 w 4288971"/>
              <a:gd name="connsiteY1" fmla="*/ 10886 h 391886"/>
              <a:gd name="connsiteX2" fmla="*/ 0 w 4288971"/>
              <a:gd name="connsiteY2" fmla="*/ 391886 h 39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88971" h="391886">
                <a:moveTo>
                  <a:pt x="4288971" y="326572"/>
                </a:moveTo>
                <a:cubicBezTo>
                  <a:pt x="4232728" y="163286"/>
                  <a:pt x="4176485" y="0"/>
                  <a:pt x="3461657" y="10886"/>
                </a:cubicBezTo>
                <a:cubicBezTo>
                  <a:pt x="2746829" y="21772"/>
                  <a:pt x="1373414" y="206829"/>
                  <a:pt x="0" y="391886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" name="Freeform 13"/>
          <p:cNvSpPr/>
          <p:nvPr/>
        </p:nvSpPr>
        <p:spPr>
          <a:xfrm>
            <a:off x="1850571" y="5290457"/>
            <a:ext cx="6106886" cy="908958"/>
          </a:xfrm>
          <a:custGeom>
            <a:avLst/>
            <a:gdLst>
              <a:gd name="connsiteX0" fmla="*/ 6106886 w 6106886"/>
              <a:gd name="connsiteY0" fmla="*/ 0 h 908958"/>
              <a:gd name="connsiteX1" fmla="*/ 2819400 w 6106886"/>
              <a:gd name="connsiteY1" fmla="*/ 772886 h 908958"/>
              <a:gd name="connsiteX2" fmla="*/ 468086 w 6106886"/>
              <a:gd name="connsiteY2" fmla="*/ 816429 h 908958"/>
              <a:gd name="connsiteX3" fmla="*/ 10886 w 6106886"/>
              <a:gd name="connsiteY3" fmla="*/ 468086 h 90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6886" h="908958">
                <a:moveTo>
                  <a:pt x="6106886" y="0"/>
                </a:moveTo>
                <a:cubicBezTo>
                  <a:pt x="4933043" y="318407"/>
                  <a:pt x="3759200" y="636815"/>
                  <a:pt x="2819400" y="772886"/>
                </a:cubicBezTo>
                <a:cubicBezTo>
                  <a:pt x="1879600" y="908958"/>
                  <a:pt x="936172" y="867229"/>
                  <a:pt x="468086" y="816429"/>
                </a:cubicBezTo>
                <a:cubicBezTo>
                  <a:pt x="0" y="765629"/>
                  <a:pt x="5443" y="616857"/>
                  <a:pt x="10886" y="468086"/>
                </a:cubicBezTo>
              </a:path>
            </a:pathLst>
          </a:custGeom>
          <a:ln w="1905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Vekselvirkning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200" dirty="0" smtClean="0"/>
              <a:t>Der er </a:t>
            </a:r>
            <a:r>
              <a:rPr lang="da-DK" sz="2200" b="1" dirty="0" smtClean="0"/>
              <a:t>vekselvirkning</a:t>
            </a:r>
            <a:r>
              <a:rPr lang="da-DK" sz="2200" dirty="0" smtClean="0"/>
              <a:t> </a:t>
            </a:r>
            <a:r>
              <a:rPr lang="da-DK" sz="2200" dirty="0" smtClean="0"/>
              <a:t>(også kaldet interaktion) </a:t>
            </a:r>
            <a:r>
              <a:rPr lang="da-DK" sz="2200" dirty="0" smtClean="0"/>
              <a:t>mellem </a:t>
            </a:r>
            <a:r>
              <a:rPr lang="da-DK" sz="2200" dirty="0" smtClean="0"/>
              <a:t>to forklarende variable, x</a:t>
            </a:r>
            <a:r>
              <a:rPr lang="da-DK" sz="2200" baseline="-25000" dirty="0" smtClean="0"/>
              <a:t>1</a:t>
            </a:r>
            <a:r>
              <a:rPr lang="da-DK" sz="2200" dirty="0" smtClean="0"/>
              <a:t> og x</a:t>
            </a:r>
            <a:r>
              <a:rPr lang="da-DK" sz="2200" baseline="-25000" dirty="0" smtClean="0"/>
              <a:t>2</a:t>
            </a:r>
            <a:r>
              <a:rPr lang="da-DK" sz="2200" dirty="0" smtClean="0"/>
              <a:t>, for </a:t>
            </a:r>
            <a:r>
              <a:rPr lang="da-DK" sz="2200" i="1" dirty="0" smtClean="0"/>
              <a:t>y</a:t>
            </a:r>
            <a:r>
              <a:rPr lang="da-DK" sz="2200" dirty="0" smtClean="0"/>
              <a:t>, hvis </a:t>
            </a:r>
            <a:r>
              <a:rPr lang="da-DK" sz="2200" dirty="0" smtClean="0"/>
              <a:t>effekten </a:t>
            </a:r>
            <a:r>
              <a:rPr lang="da-DK" sz="2200" dirty="0" smtClean="0"/>
              <a:t>af x</a:t>
            </a:r>
            <a:r>
              <a:rPr lang="da-DK" sz="2200" baseline="-25000" dirty="0" smtClean="0"/>
              <a:t>1</a:t>
            </a:r>
            <a:r>
              <a:rPr lang="da-DK" sz="2200" dirty="0" smtClean="0"/>
              <a:t> på </a:t>
            </a:r>
            <a:r>
              <a:rPr lang="da-DK" sz="2200" i="1" dirty="0" smtClean="0"/>
              <a:t>y</a:t>
            </a:r>
            <a:r>
              <a:rPr lang="da-DK" sz="2200" dirty="0" smtClean="0"/>
              <a:t> </a:t>
            </a:r>
            <a:r>
              <a:rPr lang="da-DK" sz="2200" dirty="0" smtClean="0"/>
              <a:t>ændrer </a:t>
            </a:r>
            <a:r>
              <a:rPr lang="da-DK" sz="2200" dirty="0" smtClean="0"/>
              <a:t>sig når x</a:t>
            </a:r>
            <a:r>
              <a:rPr lang="da-DK" sz="2200" baseline="-25000" dirty="0" smtClean="0"/>
              <a:t>2</a:t>
            </a:r>
            <a:r>
              <a:rPr lang="da-DK" sz="2200" dirty="0" smtClean="0"/>
              <a:t> </a:t>
            </a:r>
            <a:r>
              <a:rPr lang="da-DK" sz="2200" dirty="0" smtClean="0"/>
              <a:t>ændrer </a:t>
            </a:r>
            <a:r>
              <a:rPr lang="da-DK" sz="2200" dirty="0" smtClean="0"/>
              <a:t>sig.</a:t>
            </a:r>
          </a:p>
          <a:p>
            <a:endParaRPr lang="da-DK" sz="2200" dirty="0" smtClean="0"/>
          </a:p>
          <a:p>
            <a:r>
              <a:rPr lang="da-DK" sz="2200" dirty="0" smtClean="0"/>
              <a:t>Simpel </a:t>
            </a:r>
            <a:r>
              <a:rPr lang="da-DK" sz="2200" b="1" dirty="0" smtClean="0"/>
              <a:t>vekselvirkningsmodel</a:t>
            </a:r>
            <a:r>
              <a:rPr lang="da-DK" sz="2200" dirty="0" smtClean="0"/>
              <a:t>:</a:t>
            </a:r>
          </a:p>
          <a:p>
            <a:pPr algn="ctr">
              <a:buNone/>
            </a:pP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24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sz="24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4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da-DK" sz="24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4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da-DK" sz="2400" dirty="0" smtClean="0">
                <a:latin typeface="Symbol" pitchFamily="18" charset="2"/>
                <a:cs typeface="Times New Roman" pitchFamily="18" charset="0"/>
              </a:rPr>
              <a:t>+ e</a:t>
            </a:r>
          </a:p>
          <a:p>
            <a:r>
              <a:rPr lang="da-DK" sz="2200" dirty="0" smtClean="0"/>
              <a:t>Hvor kommer interaktionen ind i billedet?</a:t>
            </a:r>
          </a:p>
          <a:p>
            <a:r>
              <a:rPr lang="da-DK" sz="2200" dirty="0" smtClean="0"/>
              <a:t>Omskriv modellen til</a:t>
            </a:r>
          </a:p>
          <a:p>
            <a:pPr>
              <a:buNone/>
            </a:pP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		y</a:t>
            </a:r>
            <a:r>
              <a:rPr lang="da-DK" sz="24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da-DK" sz="24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da-DK" sz="2400" i="1" dirty="0" smtClean="0">
                <a:latin typeface="Symbol" pitchFamily="18" charset="2"/>
                <a:cs typeface="Times New Roman" pitchFamily="18" charset="0"/>
              </a:rPr>
              <a:t> b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) + (</a:t>
            </a:r>
            <a:r>
              <a:rPr lang="da-DK" sz="24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da-DK" sz="2400" i="1" dirty="0" smtClean="0">
                <a:latin typeface="Symbol" pitchFamily="18" charset="2"/>
                <a:cs typeface="Times New Roman" pitchFamily="18" charset="0"/>
              </a:rPr>
              <a:t> b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da-DK" sz="2400" dirty="0" smtClean="0">
                <a:latin typeface="Symbol" pitchFamily="18" charset="2"/>
                <a:cs typeface="Times New Roman" pitchFamily="18" charset="0"/>
              </a:rPr>
              <a:t>+ e</a:t>
            </a:r>
          </a:p>
          <a:p>
            <a:r>
              <a:rPr lang="da-DK" sz="2200" b="1" dirty="0" smtClean="0"/>
              <a:t>Bemærk</a:t>
            </a:r>
            <a:r>
              <a:rPr lang="da-DK" sz="2200" dirty="0" smtClean="0"/>
              <a:t>: Hældningen er </a:t>
            </a:r>
            <a:r>
              <a:rPr lang="da-DK" sz="20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da-DK" sz="2000" i="1" dirty="0" smtClean="0">
                <a:latin typeface="Symbol" pitchFamily="18" charset="2"/>
                <a:cs typeface="Times New Roman" pitchFamily="18" charset="0"/>
              </a:rPr>
              <a:t> b</a:t>
            </a:r>
            <a:r>
              <a:rPr lang="da-DK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da-DK" sz="2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dirty="0" smtClean="0"/>
              <a:t>, dvs. effekten af x</a:t>
            </a:r>
            <a:r>
              <a:rPr lang="da-DK" sz="2200" baseline="-25000" dirty="0" smtClean="0"/>
              <a:t>1</a:t>
            </a:r>
            <a:r>
              <a:rPr lang="da-DK" sz="2200" dirty="0" smtClean="0"/>
              <a:t> på </a:t>
            </a:r>
            <a:r>
              <a:rPr lang="da-DK" sz="2200" smtClean="0"/>
              <a:t>y </a:t>
            </a:r>
            <a:r>
              <a:rPr lang="da-DK" sz="2200" smtClean="0"/>
              <a:t>ændrer </a:t>
            </a:r>
            <a:r>
              <a:rPr lang="da-DK" sz="2200" dirty="0" smtClean="0"/>
              <a:t>sig, når x</a:t>
            </a:r>
            <a:r>
              <a:rPr lang="da-DK" sz="2200" baseline="-25000" dirty="0" smtClean="0"/>
              <a:t>2</a:t>
            </a:r>
            <a:r>
              <a:rPr lang="da-DK" sz="2200" dirty="0" smtClean="0"/>
              <a:t> ændres.</a:t>
            </a:r>
            <a:endParaRPr lang="da-DK" sz="22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Vekselvirkning: Eksempel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68552"/>
          </a:xfrm>
        </p:spPr>
        <p:txBody>
          <a:bodyPr/>
          <a:lstStyle/>
          <a:p>
            <a:r>
              <a:rPr lang="da-DK" sz="2200" dirty="0" smtClean="0"/>
              <a:t>Simpel </a:t>
            </a:r>
            <a:r>
              <a:rPr lang="da-DK" sz="2200" b="1" dirty="0" smtClean="0"/>
              <a:t>vekselvirkningsmodel</a:t>
            </a:r>
            <a:r>
              <a:rPr lang="da-DK" sz="2200" dirty="0" smtClean="0"/>
              <a:t>:</a:t>
            </a:r>
          </a:p>
          <a:p>
            <a:pPr algn="ctr">
              <a:buNone/>
            </a:pP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24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sz="24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4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da-DK" sz="24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4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da-DK" sz="2400" dirty="0" smtClean="0">
                <a:latin typeface="Symbol" pitchFamily="18" charset="2"/>
                <a:cs typeface="Times New Roman" pitchFamily="18" charset="0"/>
              </a:rPr>
              <a:t>+ e</a:t>
            </a:r>
            <a:endParaRPr lang="da-DK" sz="2200" dirty="0" smtClean="0"/>
          </a:p>
          <a:p>
            <a:r>
              <a:rPr lang="da-DK" sz="2200" dirty="0" smtClean="0"/>
              <a:t>Vha. </a:t>
            </a:r>
            <a:r>
              <a:rPr lang="da-DK" sz="2200" dirty="0" err="1" smtClean="0">
                <a:solidFill>
                  <a:srgbClr val="0070C0"/>
                </a:solidFill>
              </a:rPr>
              <a:t>Transform</a:t>
            </a:r>
            <a:r>
              <a:rPr lang="da-DK" sz="2200" dirty="0" smtClean="0">
                <a:solidFill>
                  <a:srgbClr val="0070C0"/>
                </a:solidFill>
              </a:rPr>
              <a:t> </a:t>
            </a:r>
            <a:r>
              <a:rPr lang="da-DK" sz="2200" dirty="0" smtClean="0">
                <a:solidFill>
                  <a:srgbClr val="0070C0"/>
                </a:solidFill>
                <a:latin typeface="Arial"/>
                <a:cs typeface="Arial"/>
              </a:rPr>
              <a:t>→</a:t>
            </a:r>
            <a:r>
              <a:rPr lang="da-DK" sz="2200" dirty="0" smtClean="0">
                <a:solidFill>
                  <a:srgbClr val="0070C0"/>
                </a:solidFill>
              </a:rPr>
              <a:t> </a:t>
            </a:r>
            <a:r>
              <a:rPr lang="da-DK" sz="2200" dirty="0" err="1" smtClean="0">
                <a:solidFill>
                  <a:srgbClr val="0070C0"/>
                </a:solidFill>
              </a:rPr>
              <a:t>Compute</a:t>
            </a:r>
            <a:r>
              <a:rPr lang="da-DK" sz="2200" dirty="0" smtClean="0">
                <a:solidFill>
                  <a:srgbClr val="0070C0"/>
                </a:solidFill>
              </a:rPr>
              <a:t> variable </a:t>
            </a:r>
            <a:r>
              <a:rPr lang="da-DK" sz="2200" dirty="0" smtClean="0"/>
              <a:t>skaber vi variablen</a:t>
            </a:r>
            <a:br>
              <a:rPr lang="da-DK" sz="2200" dirty="0" smtClean="0"/>
            </a:br>
            <a:r>
              <a:rPr lang="da-DK" sz="2200" dirty="0" smtClean="0">
                <a:latin typeface="Consolas" pitchFamily="49" charset="0"/>
              </a:rPr>
              <a:t>x1x2 = x1*x2</a:t>
            </a:r>
          </a:p>
          <a:p>
            <a:r>
              <a:rPr lang="da-DK" sz="2200" dirty="0" smtClean="0"/>
              <a:t>Følgende test viser at interaktionen ikke er signifikant: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r>
              <a:rPr lang="da-DK" sz="1800" dirty="0" smtClean="0"/>
              <a:t>Da vekselvirkningen </a:t>
            </a:r>
            <a:r>
              <a:rPr lang="da-DK" sz="1800" i="1" dirty="0" smtClean="0"/>
              <a:t>ikke er </a:t>
            </a:r>
            <a:r>
              <a:rPr lang="da-DK" sz="1800" dirty="0" smtClean="0"/>
              <a:t>signifikant, kan man vælge at fjerne den.</a:t>
            </a:r>
          </a:p>
          <a:p>
            <a:r>
              <a:rPr lang="da-DK" sz="1800" dirty="0" smtClean="0"/>
              <a:t>Hvis vekselvirkningen </a:t>
            </a:r>
            <a:r>
              <a:rPr lang="da-DK" sz="1800" i="1" dirty="0" smtClean="0"/>
              <a:t>er</a:t>
            </a:r>
            <a:r>
              <a:rPr lang="da-DK" sz="1800" dirty="0" smtClean="0"/>
              <a:t> signifikant, beholder vi det. Desuden giver det ikke mening at teste de enkelte led (x</a:t>
            </a:r>
            <a:r>
              <a:rPr lang="da-DK" sz="1800" baseline="-25000" dirty="0" smtClean="0"/>
              <a:t>1</a:t>
            </a:r>
            <a:r>
              <a:rPr lang="da-DK" sz="1800" dirty="0" smtClean="0"/>
              <a:t> og x</a:t>
            </a:r>
            <a:r>
              <a:rPr lang="da-DK" sz="1800" baseline="-25000" dirty="0" smtClean="0"/>
              <a:t>2</a:t>
            </a:r>
            <a:r>
              <a:rPr lang="da-DK" sz="1800" dirty="0" smtClean="0"/>
              <a:t>).</a:t>
            </a:r>
            <a:endParaRPr lang="da-DK" sz="18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9829" y="3140968"/>
            <a:ext cx="5988475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1907704" y="4725144"/>
            <a:ext cx="576064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Rounded Rectangle 5"/>
          <p:cNvSpPr/>
          <p:nvPr/>
        </p:nvSpPr>
        <p:spPr>
          <a:xfrm>
            <a:off x="6732240" y="4725144"/>
            <a:ext cx="576064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Straight Connector 47"/>
          <p:cNvCxnSpPr/>
          <p:nvPr/>
        </p:nvCxnSpPr>
        <p:spPr>
          <a:xfrm rot="5400000">
            <a:off x="6372200" y="3933056"/>
            <a:ext cx="12961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164288" y="4149080"/>
            <a:ext cx="1368152" cy="504056"/>
          </a:xfrm>
          <a:prstGeom prst="line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5796136" y="3933056"/>
            <a:ext cx="2232248" cy="576064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eform 33"/>
          <p:cNvSpPr/>
          <p:nvPr/>
        </p:nvSpPr>
        <p:spPr>
          <a:xfrm>
            <a:off x="5778354" y="1763486"/>
            <a:ext cx="2754086" cy="2667000"/>
          </a:xfrm>
          <a:custGeom>
            <a:avLst/>
            <a:gdLst>
              <a:gd name="connsiteX0" fmla="*/ 0 w 2754086"/>
              <a:gd name="connsiteY0" fmla="*/ 1524000 h 2667000"/>
              <a:gd name="connsiteX1" fmla="*/ 1382486 w 2754086"/>
              <a:gd name="connsiteY1" fmla="*/ 2667000 h 2667000"/>
              <a:gd name="connsiteX2" fmla="*/ 2754086 w 2754086"/>
              <a:gd name="connsiteY2" fmla="*/ 1164771 h 2667000"/>
              <a:gd name="connsiteX3" fmla="*/ 1382486 w 2754086"/>
              <a:gd name="connsiteY3" fmla="*/ 0 h 2667000"/>
              <a:gd name="connsiteX4" fmla="*/ 0 w 2754086"/>
              <a:gd name="connsiteY4" fmla="*/ 1524000 h 266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54086" h="2667000">
                <a:moveTo>
                  <a:pt x="0" y="1524000"/>
                </a:moveTo>
                <a:lnTo>
                  <a:pt x="1382486" y="2667000"/>
                </a:lnTo>
                <a:lnTo>
                  <a:pt x="2754086" y="1164771"/>
                </a:lnTo>
                <a:lnTo>
                  <a:pt x="1382486" y="0"/>
                </a:lnTo>
                <a:lnTo>
                  <a:pt x="0" y="152400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Multipel Lineær Regression (MLR)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5338936" cy="4718149"/>
          </a:xfrm>
        </p:spPr>
        <p:txBody>
          <a:bodyPr/>
          <a:lstStyle/>
          <a:p>
            <a:r>
              <a:rPr lang="da-DK" sz="2200" dirty="0" smtClean="0"/>
              <a:t>Antag vi har</a:t>
            </a:r>
          </a:p>
          <a:p>
            <a:pPr lvl="1"/>
            <a:r>
              <a:rPr lang="da-DK" sz="2200" i="1" dirty="0" smtClean="0"/>
              <a:t>y</a:t>
            </a:r>
            <a:r>
              <a:rPr lang="da-DK" sz="2200" dirty="0" smtClean="0"/>
              <a:t> : afhængig variabel</a:t>
            </a:r>
          </a:p>
          <a:p>
            <a:pPr lvl="1"/>
            <a:r>
              <a:rPr lang="da-DK" sz="2200" i="1" dirty="0" smtClean="0"/>
              <a:t>x</a:t>
            </a:r>
            <a:r>
              <a:rPr lang="da-DK" sz="2200" baseline="-25000" dirty="0" smtClean="0"/>
              <a:t>1</a:t>
            </a:r>
            <a:r>
              <a:rPr lang="da-DK" sz="2200" dirty="0" smtClean="0"/>
              <a:t> : første forklarende var.</a:t>
            </a:r>
          </a:p>
          <a:p>
            <a:pPr lvl="1"/>
            <a:r>
              <a:rPr lang="da-DK" sz="2200" i="1" dirty="0" smtClean="0"/>
              <a:t>x</a:t>
            </a:r>
            <a:r>
              <a:rPr lang="da-DK" sz="2200" baseline="-25000" dirty="0" smtClean="0"/>
              <a:t>2</a:t>
            </a:r>
            <a:r>
              <a:rPr lang="da-DK" sz="2200" dirty="0" smtClean="0"/>
              <a:t> : anden forklarende var.</a:t>
            </a:r>
          </a:p>
          <a:p>
            <a:r>
              <a:rPr lang="da-DK" sz="2200" dirty="0" smtClean="0"/>
              <a:t>MLR model:</a:t>
            </a:r>
          </a:p>
          <a:p>
            <a:pPr algn="ctr">
              <a:buNone/>
            </a:pP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1,</a:t>
            </a:r>
            <a:r>
              <a:rPr lang="da-DK" sz="22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2,</a:t>
            </a:r>
            <a:r>
              <a:rPr lang="da-DK" sz="22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da-DK" sz="2200" dirty="0" smtClean="0">
                <a:latin typeface="Symbol" pitchFamily="18" charset="2"/>
                <a:cs typeface="Times New Roman" pitchFamily="18" charset="0"/>
              </a:rPr>
              <a:t> </a:t>
            </a:r>
            <a:r>
              <a:rPr lang="da-DK" sz="2200" dirty="0" err="1" smtClean="0">
                <a:latin typeface="Symbol" pitchFamily="18" charset="2"/>
                <a:cs typeface="Times New Roman" pitchFamily="18" charset="0"/>
              </a:rPr>
              <a:t>e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da-DK" sz="2200" i="1" dirty="0" smtClean="0">
              <a:latin typeface="Symbol" pitchFamily="18" charset="2"/>
              <a:cs typeface="Times New Roman" pitchFamily="18" charset="0"/>
            </a:endParaRPr>
          </a:p>
          <a:p>
            <a:r>
              <a:rPr lang="da-DK" sz="2200" dirty="0" smtClean="0"/>
              <a:t>Her:</a:t>
            </a:r>
          </a:p>
          <a:p>
            <a:pPr lvl="1"/>
            <a:r>
              <a:rPr lang="da-DK" sz="2200" dirty="0" smtClean="0"/>
              <a:t>x</a:t>
            </a:r>
            <a:r>
              <a:rPr lang="da-DK" sz="2200" baseline="-25000" dirty="0" smtClean="0"/>
              <a:t>1,i</a:t>
            </a:r>
            <a:r>
              <a:rPr lang="da-DK" sz="2200" dirty="0" smtClean="0"/>
              <a:t> er værdien af x</a:t>
            </a:r>
            <a:r>
              <a:rPr lang="da-DK" sz="2200" baseline="-25000" dirty="0" smtClean="0"/>
              <a:t>1</a:t>
            </a:r>
            <a:r>
              <a:rPr lang="da-DK" sz="2200" dirty="0" smtClean="0"/>
              <a:t> for </a:t>
            </a:r>
            <a:r>
              <a:rPr lang="da-DK" sz="2200" i="1" dirty="0" err="1" smtClean="0"/>
              <a:t>i</a:t>
            </a:r>
            <a:r>
              <a:rPr lang="da-DK" sz="2200" dirty="0" err="1" smtClean="0"/>
              <a:t>’te</a:t>
            </a:r>
            <a:r>
              <a:rPr lang="da-DK" sz="2200" dirty="0" smtClean="0"/>
              <a:t> ”person”.</a:t>
            </a:r>
          </a:p>
          <a:p>
            <a:r>
              <a:rPr lang="da-DK" sz="2200" dirty="0" smtClean="0"/>
              <a:t>Forventede værdi:</a:t>
            </a:r>
          </a:p>
          <a:p>
            <a:pPr algn="ctr">
              <a:buNone/>
            </a:pP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E[y] 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da-DK" sz="22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a-DK" sz="2200" dirty="0" smtClean="0"/>
              <a:t>Dvs. regressionsplanet angiver gennemsnittet for responsen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796136" y="4509120"/>
            <a:ext cx="2448272" cy="936104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4499992" y="3212976"/>
            <a:ext cx="2592288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796136" y="3284984"/>
            <a:ext cx="1368152" cy="11521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5724128" y="1844824"/>
            <a:ext cx="1512168" cy="1368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 flipH="1" flipV="1">
            <a:off x="7092280" y="2996952"/>
            <a:ext cx="1512168" cy="1368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164288" y="1772816"/>
            <a:ext cx="1368152" cy="11521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6876256" y="4725144"/>
            <a:ext cx="57606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5976156" y="2960948"/>
            <a:ext cx="237626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7164288" y="4653136"/>
            <a:ext cx="1368152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7668344" y="3789040"/>
            <a:ext cx="172819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796136" y="3933056"/>
            <a:ext cx="2160240" cy="576064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64288" y="4149080"/>
            <a:ext cx="1368152" cy="50405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244408" y="5373216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latin typeface="+mn-lt"/>
              </a:rPr>
              <a:t>x</a:t>
            </a:r>
            <a:r>
              <a:rPr lang="da-DK" baseline="-25000" dirty="0" smtClean="0">
                <a:latin typeface="+mn-lt"/>
              </a:rPr>
              <a:t>1</a:t>
            </a:r>
            <a:endParaRPr lang="da-DK" baseline="-25000" dirty="0"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028384" y="3645024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latin typeface="+mn-lt"/>
              </a:rPr>
              <a:t>x</a:t>
            </a:r>
            <a:r>
              <a:rPr lang="da-DK" baseline="-25000" dirty="0" smtClean="0">
                <a:latin typeface="+mn-lt"/>
              </a:rPr>
              <a:t>2</a:t>
            </a:r>
            <a:endParaRPr lang="da-DK" baseline="-25000" dirty="0"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796136" y="170080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latin typeface="+mn-lt"/>
              </a:rPr>
              <a:t>y</a:t>
            </a:r>
            <a:endParaRPr lang="da-DK" baseline="-25000" dirty="0">
              <a:latin typeface="+mn-lt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flipV="1">
            <a:off x="6444208" y="4581128"/>
            <a:ext cx="576064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6840252" y="2960948"/>
            <a:ext cx="360040" cy="0"/>
          </a:xfrm>
          <a:prstGeom prst="line">
            <a:avLst/>
          </a:prstGeom>
          <a:ln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6336195" y="3897052"/>
            <a:ext cx="136815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 flipV="1">
            <a:off x="7020272" y="3140968"/>
            <a:ext cx="45719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54" name="Straight Connector 53"/>
          <p:cNvCxnSpPr/>
          <p:nvPr/>
        </p:nvCxnSpPr>
        <p:spPr>
          <a:xfrm>
            <a:off x="6444208" y="4365104"/>
            <a:ext cx="576064" cy="216024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 flipV="1">
            <a:off x="7020272" y="2708920"/>
            <a:ext cx="45719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8" name="TextBox 57"/>
          <p:cNvSpPr txBox="1"/>
          <p:nvPr/>
        </p:nvSpPr>
        <p:spPr>
          <a:xfrm>
            <a:off x="6084168" y="4633391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>
                <a:latin typeface="+mn-lt"/>
              </a:rPr>
              <a:t>x</a:t>
            </a:r>
            <a:r>
              <a:rPr lang="da-DK" sz="1400" baseline="-25000" dirty="0" smtClean="0">
                <a:latin typeface="+mn-lt"/>
              </a:rPr>
              <a:t>1,i</a:t>
            </a:r>
            <a:endParaRPr lang="da-DK" sz="1400" baseline="-25000" dirty="0">
              <a:latin typeface="+mn-l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012160" y="4077072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>
                <a:latin typeface="+mn-lt"/>
              </a:rPr>
              <a:t>x</a:t>
            </a:r>
            <a:r>
              <a:rPr lang="da-DK" sz="1400" baseline="-25000" dirty="0" smtClean="0">
                <a:latin typeface="+mn-lt"/>
              </a:rPr>
              <a:t>2,i</a:t>
            </a:r>
            <a:endParaRPr lang="da-DK" sz="1400" baseline="-25000" dirty="0">
              <a:latin typeface="+mn-lt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732240" y="2780928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err="1" smtClean="0"/>
              <a:t>e</a:t>
            </a:r>
            <a:r>
              <a:rPr lang="da-DK" sz="1400" baseline="-25000" dirty="0" err="1" smtClean="0">
                <a:latin typeface="+mn-lt"/>
              </a:rPr>
              <a:t>i</a:t>
            </a:r>
            <a:endParaRPr lang="da-DK" sz="1400" baseline="-25000" dirty="0">
              <a:latin typeface="+mn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790594" y="2473151"/>
            <a:ext cx="301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err="1" smtClean="0">
                <a:latin typeface="+mn-lt"/>
              </a:rPr>
              <a:t>y</a:t>
            </a:r>
            <a:r>
              <a:rPr lang="da-DK" sz="1400" baseline="-25000" dirty="0" err="1" smtClean="0">
                <a:latin typeface="+mn-lt"/>
              </a:rPr>
              <a:t>i</a:t>
            </a:r>
            <a:endParaRPr lang="da-DK" sz="1400" baseline="-25000" dirty="0">
              <a:latin typeface="+mn-lt"/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7587343" y="1632857"/>
            <a:ext cx="789214" cy="903514"/>
          </a:xfrm>
          <a:custGeom>
            <a:avLst/>
            <a:gdLst>
              <a:gd name="connsiteX0" fmla="*/ 0 w 789214"/>
              <a:gd name="connsiteY0" fmla="*/ 903514 h 903514"/>
              <a:gd name="connsiteX1" fmla="*/ 740228 w 789214"/>
              <a:gd name="connsiteY1" fmla="*/ 653143 h 903514"/>
              <a:gd name="connsiteX2" fmla="*/ 293914 w 789214"/>
              <a:gd name="connsiteY2" fmla="*/ 304800 h 903514"/>
              <a:gd name="connsiteX3" fmla="*/ 435428 w 789214"/>
              <a:gd name="connsiteY3" fmla="*/ 0 h 903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9214" h="903514">
                <a:moveTo>
                  <a:pt x="0" y="903514"/>
                </a:moveTo>
                <a:cubicBezTo>
                  <a:pt x="345621" y="828221"/>
                  <a:pt x="691242" y="752929"/>
                  <a:pt x="740228" y="653143"/>
                </a:cubicBezTo>
                <a:cubicBezTo>
                  <a:pt x="789214" y="553357"/>
                  <a:pt x="344714" y="413657"/>
                  <a:pt x="293914" y="304800"/>
                </a:cubicBezTo>
                <a:cubicBezTo>
                  <a:pt x="243114" y="195943"/>
                  <a:pt x="339271" y="97971"/>
                  <a:pt x="435428" y="0"/>
                </a:cubicBezTo>
              </a:path>
            </a:pathLst>
          </a:cu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7" name="TextBox 36"/>
          <p:cNvSpPr txBox="1"/>
          <p:nvPr/>
        </p:nvSpPr>
        <p:spPr>
          <a:xfrm>
            <a:off x="7524328" y="1268760"/>
            <a:ext cx="147187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cs typeface="Times New Roman" pitchFamily="18" charset="0"/>
              </a:rPr>
              <a:t>a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i="1" dirty="0" smtClean="0">
                <a:cs typeface="Times New Roman" pitchFamily="18" charset="0"/>
              </a:rPr>
              <a:t>b</a:t>
            </a:r>
            <a:r>
              <a:rPr lang="da-DK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da-DK" i="1" dirty="0" smtClean="0">
                <a:cs typeface="Times New Roman" pitchFamily="18" charset="0"/>
              </a:rPr>
              <a:t>b</a:t>
            </a:r>
            <a:r>
              <a:rPr lang="da-DK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da-DK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Vekselvirkning: Eksempel </a:t>
            </a:r>
            <a:r>
              <a:rPr lang="da-DK" sz="2400" dirty="0" smtClean="0"/>
              <a:t>(fortsat)</a:t>
            </a:r>
            <a:endParaRPr lang="da-DK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/>
          <a:lstStyle/>
          <a:p>
            <a:r>
              <a:rPr lang="da-DK" sz="2200" dirty="0" smtClean="0"/>
              <a:t>Estimeret vekselvirkningsmodel:</a:t>
            </a:r>
          </a:p>
          <a:p>
            <a:pPr algn="ctr">
              <a:buNone/>
            </a:pPr>
            <a:r>
              <a:rPr lang="da-DK" sz="2200" i="1" dirty="0" smtClean="0"/>
              <a:t>y</a:t>
            </a:r>
            <a:r>
              <a:rPr lang="da-DK" sz="2200" dirty="0" smtClean="0"/>
              <a:t> = 26.037 + 0.156</a:t>
            </a:r>
            <a:r>
              <a:rPr lang="da-DK" sz="2200" dirty="0" smtClean="0">
                <a:latin typeface="Times New Roman"/>
                <a:cs typeface="Times New Roman"/>
              </a:rPr>
              <a:t>·</a:t>
            </a:r>
            <a:r>
              <a:rPr lang="da-DK" sz="2200" i="1" dirty="0" smtClean="0"/>
              <a:t>x</a:t>
            </a:r>
            <a:r>
              <a:rPr lang="da-DK" sz="2200" baseline="-25000" dirty="0" smtClean="0"/>
              <a:t>1</a:t>
            </a:r>
            <a:r>
              <a:rPr lang="da-DK" sz="2200" dirty="0" smtClean="0"/>
              <a:t> – 0.060</a:t>
            </a:r>
            <a:r>
              <a:rPr lang="da-DK" sz="2200" dirty="0" smtClean="0">
                <a:latin typeface="Times New Roman"/>
                <a:cs typeface="Times New Roman"/>
              </a:rPr>
              <a:t>·</a:t>
            </a:r>
            <a:r>
              <a:rPr lang="da-DK" sz="2200" i="1" dirty="0" smtClean="0"/>
              <a:t>x</a:t>
            </a:r>
            <a:r>
              <a:rPr lang="da-DK" sz="2200" baseline="-25000" dirty="0" smtClean="0"/>
              <a:t>2</a:t>
            </a:r>
            <a:r>
              <a:rPr lang="da-DK" sz="2200" dirty="0" smtClean="0"/>
              <a:t> – 0.01</a:t>
            </a:r>
            <a:r>
              <a:rPr lang="da-DK" sz="2200" dirty="0" smtClean="0">
                <a:latin typeface="Times New Roman"/>
                <a:cs typeface="Times New Roman"/>
              </a:rPr>
              <a:t>·</a:t>
            </a:r>
            <a:r>
              <a:rPr lang="da-DK" sz="2200" dirty="0" smtClean="0"/>
              <a:t> </a:t>
            </a:r>
            <a:r>
              <a:rPr lang="da-DK" sz="2200" i="1" dirty="0" smtClean="0"/>
              <a:t>x</a:t>
            </a:r>
            <a:r>
              <a:rPr lang="da-DK" sz="2200" baseline="-25000" dirty="0" smtClean="0"/>
              <a:t>1</a:t>
            </a:r>
            <a:r>
              <a:rPr lang="da-DK" sz="2200" dirty="0" smtClean="0">
                <a:latin typeface="Times New Roman"/>
                <a:cs typeface="Times New Roman"/>
              </a:rPr>
              <a:t>·</a:t>
            </a:r>
            <a:r>
              <a:rPr lang="da-DK" sz="2200" i="1" dirty="0" smtClean="0"/>
              <a:t>x</a:t>
            </a:r>
            <a:r>
              <a:rPr lang="da-DK" sz="2200" baseline="-25000" dirty="0" smtClean="0"/>
              <a:t>2</a:t>
            </a:r>
          </a:p>
          <a:p>
            <a:endParaRPr lang="da-DK" sz="22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652120" y="5661248"/>
            <a:ext cx="309634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6200000" flipV="1">
            <a:off x="4391980" y="4401108"/>
            <a:ext cx="2816696" cy="83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796136" y="4581128"/>
            <a:ext cx="2520280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5796136" y="3789040"/>
            <a:ext cx="2520280" cy="8640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5796136" y="2996952"/>
            <a:ext cx="2376264" cy="1368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6876256" y="2852936"/>
          <a:ext cx="1854200" cy="215900"/>
        </p:xfrm>
        <a:graphic>
          <a:graphicData uri="http://schemas.openxmlformats.org/presentationml/2006/ole">
            <p:oleObj spid="_x0000_s19458" name="Ligning" r:id="rId3" imgW="1854000" imgH="215640" progId="Equation.3">
              <p:embed/>
            </p:oleObj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7118796" y="3716338"/>
          <a:ext cx="1917700" cy="215900"/>
        </p:xfrm>
        <a:graphic>
          <a:graphicData uri="http://schemas.openxmlformats.org/presentationml/2006/ole">
            <p:oleObj spid="_x0000_s19460" name="Ligning" r:id="rId4" imgW="1917360" imgH="215640" progId="Equation.3">
              <p:embed/>
            </p:oleObj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6602413" y="4724400"/>
          <a:ext cx="1968500" cy="215900"/>
        </p:xfrm>
        <a:graphic>
          <a:graphicData uri="http://schemas.openxmlformats.org/presentationml/2006/ole">
            <p:oleObj spid="_x0000_s19461" name="Ligning" r:id="rId5" imgW="1968480" imgH="215640" progId="Equation.3">
              <p:embed/>
            </p:oleObj>
          </a:graphicData>
        </a:graphic>
      </p:graphicFrame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467544" y="2392288"/>
            <a:ext cx="5256584" cy="3773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Fortolkning: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da-DK" sz="2200" kern="0" dirty="0" smtClean="0">
                <a:latin typeface="+mn-lt"/>
              </a:rPr>
              <a:t>Når vi øger x</a:t>
            </a:r>
            <a:r>
              <a:rPr lang="da-DK" sz="2200" kern="0" baseline="-25000" dirty="0" smtClean="0">
                <a:latin typeface="+mn-lt"/>
              </a:rPr>
              <a:t>2</a:t>
            </a:r>
            <a:r>
              <a:rPr lang="da-DK" sz="2200" kern="0" dirty="0" smtClean="0">
                <a:latin typeface="+mn-lt"/>
              </a:rPr>
              <a:t>, så</a:t>
            </a:r>
          </a:p>
          <a:p>
            <a:pPr marL="800100" lvl="1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da-DK" sz="2200" kern="0" dirty="0" smtClean="0">
                <a:latin typeface="+mn-lt"/>
              </a:rPr>
              <a:t>Reduceres skæringspunktet</a:t>
            </a:r>
          </a:p>
          <a:p>
            <a:pPr marL="800100" lvl="1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da-DK" sz="2200" kern="0" dirty="0" smtClean="0">
                <a:latin typeface="+mn-lt"/>
              </a:rPr>
              <a:t>Reduceres hældningen.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da-DK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da-DK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Fortolkning af </a:t>
            </a:r>
            <a:r>
              <a:rPr lang="da-DK" i="1" dirty="0" err="1" smtClean="0">
                <a:latin typeface="Symbol" pitchFamily="18" charset="2"/>
              </a:rPr>
              <a:t>b</a:t>
            </a:r>
            <a:r>
              <a:rPr lang="da-DK" i="1" baseline="-25000" dirty="0" err="1" smtClean="0"/>
              <a:t>j</a:t>
            </a:r>
            <a:endParaRPr lang="da-DK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200" dirty="0" smtClean="0"/>
              <a:t>Antag vi har </a:t>
            </a:r>
            <a:r>
              <a:rPr lang="da-DK" sz="2200" i="1" dirty="0" smtClean="0"/>
              <a:t>k</a:t>
            </a:r>
            <a:r>
              <a:rPr lang="da-DK" sz="2200" dirty="0" smtClean="0"/>
              <a:t> forklarende variable:</a:t>
            </a:r>
          </a:p>
          <a:p>
            <a:pPr algn="ctr">
              <a:buNone/>
            </a:pP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1,</a:t>
            </a:r>
            <a:r>
              <a:rPr lang="da-DK" sz="22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2,</a:t>
            </a:r>
            <a:r>
              <a:rPr lang="da-DK" sz="22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da-DK" sz="2200" dirty="0" smtClean="0">
                <a:latin typeface="Times New Roman"/>
                <a:cs typeface="Times New Roman"/>
              </a:rPr>
              <a:t>··· 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da-DK" sz="2200" i="1" dirty="0" err="1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k,i</a:t>
            </a:r>
            <a:r>
              <a:rPr lang="da-DK" sz="2200" dirty="0" smtClean="0">
                <a:latin typeface="Symbol" pitchFamily="18" charset="2"/>
                <a:cs typeface="Times New Roman" pitchFamily="18" charset="0"/>
              </a:rPr>
              <a:t> </a:t>
            </a:r>
            <a:r>
              <a:rPr lang="da-DK" sz="2200" dirty="0" smtClean="0">
                <a:latin typeface="Symbol" pitchFamily="18" charset="2"/>
                <a:cs typeface="Times New Roman" pitchFamily="18" charset="0"/>
              </a:rPr>
              <a:t>+ </a:t>
            </a:r>
            <a:r>
              <a:rPr lang="da-DK" sz="2200" dirty="0" err="1" smtClean="0">
                <a:latin typeface="Symbol" pitchFamily="18" charset="2"/>
                <a:cs typeface="Times New Roman" pitchFamily="18" charset="0"/>
              </a:rPr>
              <a:t>e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da-DK" sz="2200" dirty="0" smtClean="0"/>
          </a:p>
          <a:p>
            <a:endParaRPr lang="da-DK" sz="2200" dirty="0" smtClean="0"/>
          </a:p>
          <a:p>
            <a:r>
              <a:rPr lang="da-DK" sz="2200" dirty="0" smtClean="0"/>
              <a:t>Fortolkningen af </a:t>
            </a:r>
            <a:r>
              <a:rPr lang="da-DK" sz="2200" i="1" dirty="0" err="1" smtClean="0">
                <a:latin typeface="Symbol" pitchFamily="18" charset="2"/>
              </a:rPr>
              <a:t>b</a:t>
            </a:r>
            <a:r>
              <a:rPr lang="da-DK" sz="2200" i="1" baseline="-25000" dirty="0" err="1" smtClean="0"/>
              <a:t>j</a:t>
            </a:r>
            <a:r>
              <a:rPr lang="da-DK" sz="2200" dirty="0" smtClean="0"/>
              <a:t>: </a:t>
            </a:r>
          </a:p>
          <a:p>
            <a:pPr lvl="1"/>
            <a:r>
              <a:rPr lang="da-DK" sz="2200" dirty="0" smtClean="0"/>
              <a:t>Hvis </a:t>
            </a:r>
            <a:r>
              <a:rPr lang="da-DK" sz="2200" dirty="0" smtClean="0"/>
              <a:t>f.eks. </a:t>
            </a:r>
            <a:r>
              <a:rPr lang="da-DK" sz="2200" i="1" dirty="0" smtClean="0"/>
              <a:t>x</a:t>
            </a:r>
            <a:r>
              <a:rPr lang="da-DK" sz="2200" baseline="-25000" dirty="0" smtClean="0"/>
              <a:t>1</a:t>
            </a:r>
            <a:r>
              <a:rPr lang="da-DK" sz="2200" i="1" dirty="0" smtClean="0"/>
              <a:t> </a:t>
            </a:r>
            <a:r>
              <a:rPr lang="da-DK" sz="2200" dirty="0" smtClean="0"/>
              <a:t>øges med 1, så øges den forventede værdi af </a:t>
            </a:r>
            <a:r>
              <a:rPr lang="da-DK" sz="2200" i="1" dirty="0" smtClean="0"/>
              <a:t>y</a:t>
            </a:r>
            <a:r>
              <a:rPr lang="da-DK" sz="2200" dirty="0" smtClean="0"/>
              <a:t> med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/>
              <a:t>1</a:t>
            </a:r>
            <a:r>
              <a:rPr lang="da-DK" sz="2200" i="1" dirty="0" smtClean="0"/>
              <a:t>, </a:t>
            </a:r>
            <a:r>
              <a:rPr lang="da-DK" sz="2200" u="sng" dirty="0" smtClean="0"/>
              <a:t>hvis</a:t>
            </a:r>
            <a:r>
              <a:rPr lang="da-DK" sz="2200" dirty="0" smtClean="0"/>
              <a:t> x</a:t>
            </a:r>
            <a:r>
              <a:rPr lang="da-DK" sz="2200" baseline="-25000" dirty="0" smtClean="0"/>
              <a:t>2</a:t>
            </a:r>
            <a:r>
              <a:rPr lang="da-DK" sz="2200" dirty="0" smtClean="0"/>
              <a:t>, x</a:t>
            </a:r>
            <a:r>
              <a:rPr lang="da-DK" sz="2200" baseline="-25000" dirty="0" smtClean="0"/>
              <a:t>3</a:t>
            </a:r>
            <a:r>
              <a:rPr lang="da-DK" sz="2200" dirty="0" smtClean="0"/>
              <a:t>, …, </a:t>
            </a:r>
            <a:r>
              <a:rPr lang="da-DK" sz="2200" dirty="0" err="1" smtClean="0"/>
              <a:t>x</a:t>
            </a:r>
            <a:r>
              <a:rPr lang="da-DK" sz="2200" baseline="-25000" dirty="0" err="1" smtClean="0"/>
              <a:t>k</a:t>
            </a:r>
            <a:r>
              <a:rPr lang="da-DK" sz="2200" dirty="0" smtClean="0"/>
              <a:t> forbliver </a:t>
            </a:r>
            <a:r>
              <a:rPr lang="da-DK" sz="2200" dirty="0" smtClean="0"/>
              <a:t>uændrede (og fortolkningen er naturligvis tilsvarende for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/>
              <a:t>2</a:t>
            </a:r>
            <a:r>
              <a:rPr lang="da-DK" sz="2200" dirty="0" smtClean="0"/>
              <a:t>,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/>
              <a:t>3 </a:t>
            </a:r>
            <a:r>
              <a:rPr lang="da-DK" sz="2200" dirty="0" smtClean="0"/>
              <a:t>,…, </a:t>
            </a:r>
            <a:r>
              <a:rPr lang="da-DK" sz="2200" i="1" dirty="0" err="1" smtClean="0">
                <a:latin typeface="Symbol" pitchFamily="18" charset="2"/>
              </a:rPr>
              <a:t>b</a:t>
            </a:r>
            <a:r>
              <a:rPr lang="da-DK" sz="2200" baseline="-25000" dirty="0" err="1" smtClean="0"/>
              <a:t>k</a:t>
            </a:r>
            <a:r>
              <a:rPr lang="da-DK" sz="2200" dirty="0" smtClean="0"/>
              <a:t>).</a:t>
            </a:r>
            <a:endParaRPr lang="da-D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Prædiktion og </a:t>
            </a:r>
            <a:r>
              <a:rPr lang="da-DK" dirty="0" err="1" smtClean="0"/>
              <a:t>Residual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200" b="1" dirty="0" smtClean="0"/>
              <a:t>MLR model:</a:t>
            </a:r>
          </a:p>
          <a:p>
            <a:pPr algn="ctr">
              <a:buNone/>
            </a:pP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1,</a:t>
            </a:r>
            <a:r>
              <a:rPr lang="da-DK" sz="22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2,</a:t>
            </a:r>
            <a:r>
              <a:rPr lang="da-DK" sz="22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da-DK" sz="2200" dirty="0" smtClean="0">
                <a:latin typeface="Times New Roman"/>
                <a:cs typeface="Times New Roman"/>
              </a:rPr>
              <a:t>··· 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da-DK" sz="2200" i="1" dirty="0" err="1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k,i</a:t>
            </a:r>
            <a:r>
              <a:rPr lang="da-DK" sz="2200" dirty="0" smtClean="0">
                <a:latin typeface="Symbol" pitchFamily="18" charset="2"/>
                <a:cs typeface="Times New Roman" pitchFamily="18" charset="0"/>
              </a:rPr>
              <a:t> +</a:t>
            </a:r>
            <a:r>
              <a:rPr lang="da-DK" sz="2200" dirty="0" err="1" smtClean="0">
                <a:latin typeface="Symbol" pitchFamily="18" charset="2"/>
                <a:cs typeface="Times New Roman" pitchFamily="18" charset="0"/>
              </a:rPr>
              <a:t>e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da-DK" sz="22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200" dirty="0" smtClean="0"/>
          </a:p>
          <a:p>
            <a:r>
              <a:rPr lang="da-DK" sz="2200" b="1" dirty="0" smtClean="0"/>
              <a:t>Prædiktionsligningen er</a:t>
            </a:r>
          </a:p>
          <a:p>
            <a:endParaRPr lang="da-DK" sz="3200" dirty="0" smtClean="0"/>
          </a:p>
          <a:p>
            <a:r>
              <a:rPr lang="da-DK" sz="2200" dirty="0" smtClean="0"/>
              <a:t>Dvs.      er et estimat af 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E[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].</a:t>
            </a:r>
          </a:p>
          <a:p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a-DK" sz="2200" b="1" dirty="0" err="1" smtClean="0">
                <a:cs typeface="Times New Roman" pitchFamily="18" charset="0"/>
              </a:rPr>
              <a:t>Residual</a:t>
            </a:r>
            <a:r>
              <a:rPr lang="da-DK" sz="2200" b="1" dirty="0" smtClean="0">
                <a:cs typeface="Times New Roman" pitchFamily="18" charset="0"/>
              </a:rPr>
              <a:t>: </a:t>
            </a:r>
          </a:p>
          <a:p>
            <a:r>
              <a:rPr lang="da-DK" sz="2200" dirty="0" smtClean="0">
                <a:cs typeface="Times New Roman" pitchFamily="18" charset="0"/>
              </a:rPr>
              <a:t>Dvs. </a:t>
            </a:r>
            <a:r>
              <a:rPr lang="da-DK" sz="2200" dirty="0" err="1" smtClean="0">
                <a:cs typeface="Times New Roman" pitchFamily="18" charset="0"/>
              </a:rPr>
              <a:t>residualet</a:t>
            </a:r>
            <a:r>
              <a:rPr lang="da-DK" sz="2200" dirty="0" smtClean="0">
                <a:cs typeface="Times New Roman" pitchFamily="18" charset="0"/>
              </a:rPr>
              <a:t> er et estimat af </a:t>
            </a:r>
            <a:r>
              <a:rPr lang="da-DK" sz="2200" dirty="0" err="1" smtClean="0">
                <a:latin typeface="Symbol" pitchFamily="18" charset="2"/>
                <a:cs typeface="Times New Roman" pitchFamily="18" charset="0"/>
              </a:rPr>
              <a:t>e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200" dirty="0" smtClean="0">
                <a:cs typeface="Times New Roman" pitchFamily="18" charset="0"/>
              </a:rPr>
              <a:t>.</a:t>
            </a:r>
          </a:p>
          <a:p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70150" y="3338513"/>
          <a:ext cx="3773488" cy="463550"/>
        </p:xfrm>
        <a:graphic>
          <a:graphicData uri="http://schemas.openxmlformats.org/presentationml/2006/ole">
            <p:oleObj spid="_x0000_s3074" name="Ligning" r:id="rId3" imgW="1968480" imgH="24120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547664" y="3789040"/>
          <a:ext cx="317500" cy="438150"/>
        </p:xfrm>
        <a:graphic>
          <a:graphicData uri="http://schemas.openxmlformats.org/presentationml/2006/ole">
            <p:oleObj spid="_x0000_s3075" name="Ligning" r:id="rId4" imgW="164880" imgH="22860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2339752" y="4581128"/>
          <a:ext cx="1317625" cy="438150"/>
        </p:xfrm>
        <a:graphic>
          <a:graphicData uri="http://schemas.openxmlformats.org/presentationml/2006/ole">
            <p:oleObj spid="_x0000_s3076" name="Ligning" r:id="rId5" imgW="6858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Mindste kvadraters metode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200" dirty="0" smtClean="0"/>
              <a:t>Definer summen af de kvadrerede </a:t>
            </a:r>
            <a:r>
              <a:rPr lang="da-DK" sz="2200" dirty="0" err="1" smtClean="0"/>
              <a:t>residualer</a:t>
            </a:r>
            <a:endParaRPr lang="da-DK" sz="2200" dirty="0" smtClean="0"/>
          </a:p>
          <a:p>
            <a:endParaRPr lang="da-DK" sz="2200" dirty="0" smtClean="0"/>
          </a:p>
          <a:p>
            <a:r>
              <a:rPr lang="da-DK" sz="2200" dirty="0" smtClean="0"/>
              <a:t>UK: Sum of </a:t>
            </a:r>
            <a:r>
              <a:rPr lang="da-DK" sz="2200" dirty="0" err="1" smtClean="0"/>
              <a:t>Squared</a:t>
            </a:r>
            <a:r>
              <a:rPr lang="da-DK" sz="2200" dirty="0" smtClean="0"/>
              <a:t> </a:t>
            </a:r>
            <a:r>
              <a:rPr lang="da-DK" sz="2200" dirty="0" err="1" smtClean="0"/>
              <a:t>Errors</a:t>
            </a:r>
            <a:endParaRPr lang="da-DK" sz="2200" dirty="0" smtClean="0"/>
          </a:p>
          <a:p>
            <a:r>
              <a:rPr lang="da-DK" sz="2200" dirty="0" smtClean="0"/>
              <a:t>SPSS: Sum of </a:t>
            </a:r>
            <a:r>
              <a:rPr lang="da-DK" sz="2200" dirty="0" err="1" smtClean="0"/>
              <a:t>Squared</a:t>
            </a:r>
            <a:r>
              <a:rPr lang="da-DK" sz="2200" dirty="0" smtClean="0"/>
              <a:t> </a:t>
            </a:r>
            <a:r>
              <a:rPr lang="da-DK" sz="2200" dirty="0" err="1" smtClean="0"/>
              <a:t>Residuals</a:t>
            </a:r>
            <a:endParaRPr lang="da-DK" sz="2200" dirty="0" smtClean="0"/>
          </a:p>
          <a:p>
            <a:endParaRPr lang="da-DK" sz="2200" dirty="0" smtClean="0"/>
          </a:p>
          <a:p>
            <a:r>
              <a:rPr lang="da-DK" sz="2200" dirty="0" smtClean="0"/>
              <a:t>Mindste </a:t>
            </a:r>
            <a:r>
              <a:rPr lang="da-DK" sz="2200" dirty="0" smtClean="0"/>
              <a:t>kvadraters </a:t>
            </a:r>
            <a:r>
              <a:rPr lang="da-DK" sz="2200" dirty="0" smtClean="0"/>
              <a:t>metode:</a:t>
            </a:r>
          </a:p>
          <a:p>
            <a:pPr lvl="1"/>
            <a:r>
              <a:rPr lang="da-DK" sz="2200" dirty="0" smtClean="0"/>
              <a:t>Vi vælger </a:t>
            </a:r>
            <a:r>
              <a:rPr lang="da-DK" sz="2200" i="1" dirty="0" smtClean="0"/>
              <a:t>a</a:t>
            </a:r>
            <a:r>
              <a:rPr lang="da-DK" sz="2200" dirty="0" smtClean="0"/>
              <a:t>, </a:t>
            </a:r>
            <a:r>
              <a:rPr lang="da-DK" sz="2200" i="1" dirty="0" smtClean="0"/>
              <a:t>b</a:t>
            </a:r>
            <a:r>
              <a:rPr lang="da-DK" sz="2200" baseline="-25000" dirty="0" smtClean="0"/>
              <a:t>1</a:t>
            </a:r>
            <a:r>
              <a:rPr lang="da-DK" sz="2200" dirty="0" smtClean="0"/>
              <a:t>, </a:t>
            </a:r>
            <a:r>
              <a:rPr lang="da-DK" sz="2200" i="1" dirty="0" smtClean="0"/>
              <a:t>b</a:t>
            </a:r>
            <a:r>
              <a:rPr lang="da-DK" sz="2200" baseline="-25000" dirty="0" smtClean="0"/>
              <a:t>2</a:t>
            </a:r>
            <a:r>
              <a:rPr lang="da-DK" sz="2200" dirty="0" smtClean="0"/>
              <a:t>, …, </a:t>
            </a:r>
            <a:r>
              <a:rPr lang="da-DK" sz="2200" i="1" dirty="0" err="1" smtClean="0"/>
              <a:t>b</a:t>
            </a:r>
            <a:r>
              <a:rPr lang="da-DK" sz="2200" i="1" baseline="-25000" dirty="0" err="1" smtClean="0"/>
              <a:t>k</a:t>
            </a:r>
            <a:r>
              <a:rPr lang="da-DK" sz="2200" dirty="0" smtClean="0"/>
              <a:t>, så SSE er mindst mulig.</a:t>
            </a:r>
          </a:p>
          <a:p>
            <a:pPr lvl="1"/>
            <a:r>
              <a:rPr lang="da-DK" sz="2200" dirty="0" smtClean="0"/>
              <a:t>Bemærk at</a:t>
            </a:r>
          </a:p>
          <a:p>
            <a:endParaRPr lang="da-DK" sz="2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27784" y="1988840"/>
          <a:ext cx="2936674" cy="504056"/>
        </p:xfrm>
        <a:graphic>
          <a:graphicData uri="http://schemas.openxmlformats.org/presentationml/2006/ole">
            <p:oleObj spid="_x0000_s21506" name="Ligning" r:id="rId3" imgW="1701720" imgH="291960" progId="Equation.3">
              <p:embed/>
            </p:oleObj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1600200" y="4941888"/>
          <a:ext cx="4821238" cy="503237"/>
        </p:xfrm>
        <a:graphic>
          <a:graphicData uri="http://schemas.openxmlformats.org/presentationml/2006/ole">
            <p:oleObj spid="_x0000_s21507" name="Ligning" r:id="rId4" imgW="2793960" imgH="29196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Eksempel: Kriminalitet i Florida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34173"/>
          </a:xfrm>
        </p:spPr>
        <p:txBody>
          <a:bodyPr/>
          <a:lstStyle/>
          <a:p>
            <a:r>
              <a:rPr lang="da-DK" sz="2200" dirty="0" smtClean="0"/>
              <a:t>Tre variable</a:t>
            </a:r>
          </a:p>
          <a:p>
            <a:pPr lvl="1"/>
            <a:r>
              <a:rPr lang="en-US" sz="2200" dirty="0" smtClean="0"/>
              <a:t>y :	crime </a:t>
            </a:r>
            <a:r>
              <a:rPr lang="en-US" sz="2200" dirty="0" smtClean="0"/>
              <a:t>rate (</a:t>
            </a:r>
            <a:r>
              <a:rPr lang="en-US" sz="2200" dirty="0" err="1" smtClean="0"/>
              <a:t>kriminalitetsrate</a:t>
            </a:r>
            <a:r>
              <a:rPr lang="en-US" sz="2200" dirty="0" smtClean="0"/>
              <a:t>)</a:t>
            </a:r>
            <a:endParaRPr lang="en-US" sz="2200" dirty="0" smtClean="0"/>
          </a:p>
          <a:p>
            <a:pPr lvl="1"/>
            <a:r>
              <a:rPr lang="en-US" sz="2200" dirty="0" smtClean="0"/>
              <a:t>x1: 	</a:t>
            </a:r>
            <a:r>
              <a:rPr lang="en-US" sz="2200" dirty="0" smtClean="0"/>
              <a:t>education (</a:t>
            </a:r>
            <a:r>
              <a:rPr lang="en-US" sz="2200" dirty="0" err="1" smtClean="0"/>
              <a:t>uddannelse</a:t>
            </a:r>
            <a:r>
              <a:rPr lang="en-US" sz="2200" dirty="0" smtClean="0"/>
              <a:t>)</a:t>
            </a:r>
            <a:endParaRPr lang="en-US" sz="2200" dirty="0" smtClean="0"/>
          </a:p>
          <a:p>
            <a:pPr lvl="1"/>
            <a:r>
              <a:rPr lang="en-US" sz="2200" dirty="0" smtClean="0"/>
              <a:t>x2:	</a:t>
            </a:r>
            <a:r>
              <a:rPr lang="en-US" sz="2200" dirty="0" smtClean="0"/>
              <a:t>urbanization (</a:t>
            </a:r>
            <a:r>
              <a:rPr lang="en-US" sz="2200" dirty="0" err="1" smtClean="0"/>
              <a:t>urbanisering</a:t>
            </a:r>
            <a:r>
              <a:rPr lang="en-US" sz="2200" dirty="0" smtClean="0"/>
              <a:t>)</a:t>
            </a:r>
            <a:endParaRPr lang="en-US" sz="2200" dirty="0" smtClean="0"/>
          </a:p>
          <a:p>
            <a:pPr lvl="1"/>
            <a:endParaRPr lang="en-US" sz="2200" dirty="0" smtClean="0"/>
          </a:p>
          <a:p>
            <a:r>
              <a:rPr lang="da-DK" sz="2200" dirty="0" smtClean="0"/>
              <a:t>I første omgang: </a:t>
            </a:r>
            <a:r>
              <a:rPr lang="da-DK" sz="2200" dirty="0" smtClean="0"/>
              <a:t>Kriminalitetsrate </a:t>
            </a:r>
            <a:r>
              <a:rPr lang="da-DK" sz="2200" dirty="0" smtClean="0"/>
              <a:t>og uddannelse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Eksempel: Kriminalitet i Florida </a:t>
            </a:r>
            <a:r>
              <a:rPr lang="da-DK" sz="2800" dirty="0" smtClean="0"/>
              <a:t>(fortsat)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4546848" cy="4862165"/>
          </a:xfrm>
        </p:spPr>
        <p:txBody>
          <a:bodyPr/>
          <a:lstStyle/>
          <a:p>
            <a:r>
              <a:rPr lang="da-DK" sz="2200" dirty="0" smtClean="0"/>
              <a:t>En simpel lineær regression af </a:t>
            </a:r>
            <a:r>
              <a:rPr lang="da-DK" sz="2200" dirty="0" smtClean="0"/>
              <a:t>kriminalitetsrate (y</a:t>
            </a:r>
            <a:r>
              <a:rPr lang="da-DK" sz="2200" dirty="0" smtClean="0"/>
              <a:t>) mod </a:t>
            </a:r>
            <a:r>
              <a:rPr lang="da-DK" sz="2200" dirty="0" smtClean="0"/>
              <a:t>uddannelse</a:t>
            </a:r>
            <a:r>
              <a:rPr lang="da-DK" sz="2200" dirty="0" smtClean="0"/>
              <a:t> </a:t>
            </a:r>
            <a:r>
              <a:rPr lang="da-DK" sz="2200" dirty="0" smtClean="0"/>
              <a:t>(x):</a:t>
            </a:r>
          </a:p>
          <a:p>
            <a:r>
              <a:rPr lang="da-DK" sz="2200" dirty="0" smtClean="0"/>
              <a:t>Prædiktionsligning</a:t>
            </a:r>
          </a:p>
          <a:p>
            <a:endParaRPr lang="da-DK" sz="2200" dirty="0" smtClean="0"/>
          </a:p>
          <a:p>
            <a:r>
              <a:rPr lang="da-DK" sz="2200" dirty="0" smtClean="0"/>
              <a:t>Dvs. jo mere </a:t>
            </a:r>
            <a:r>
              <a:rPr lang="da-DK" sz="2200" dirty="0" smtClean="0"/>
              <a:t>uddannelse, </a:t>
            </a:r>
            <a:r>
              <a:rPr lang="da-DK" sz="2200" dirty="0" smtClean="0"/>
              <a:t>jo mere kriminalitet…</a:t>
            </a:r>
          </a:p>
          <a:p>
            <a:r>
              <a:rPr lang="da-DK" sz="2200" dirty="0" smtClean="0"/>
              <a:t>Effekten er statistisk signifikant.</a:t>
            </a:r>
            <a:endParaRPr lang="da-DK" sz="2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124744"/>
            <a:ext cx="3984151" cy="31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4293096"/>
            <a:ext cx="729371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763688" y="2780928"/>
          <a:ext cx="2160240" cy="375694"/>
        </p:xfrm>
        <a:graphic>
          <a:graphicData uri="http://schemas.openxmlformats.org/presentationml/2006/ole">
            <p:oleObj spid="_x0000_s1028" name="Ligning" r:id="rId5" imgW="1168200" imgH="203040" progId="Equation.3">
              <p:embed/>
            </p:oleObj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7164288" y="5445224"/>
            <a:ext cx="792088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Freeform 7"/>
          <p:cNvSpPr/>
          <p:nvPr/>
        </p:nvSpPr>
        <p:spPr>
          <a:xfrm>
            <a:off x="4833257" y="4103914"/>
            <a:ext cx="2347686" cy="1496786"/>
          </a:xfrm>
          <a:custGeom>
            <a:avLst/>
            <a:gdLst>
              <a:gd name="connsiteX0" fmla="*/ 0 w 2347686"/>
              <a:gd name="connsiteY0" fmla="*/ 0 h 1496786"/>
              <a:gd name="connsiteX1" fmla="*/ 1981200 w 2347686"/>
              <a:gd name="connsiteY1" fmla="*/ 261257 h 1496786"/>
              <a:gd name="connsiteX2" fmla="*/ 2198914 w 2347686"/>
              <a:gd name="connsiteY2" fmla="*/ 1295400 h 1496786"/>
              <a:gd name="connsiteX3" fmla="*/ 2307772 w 2347686"/>
              <a:gd name="connsiteY3" fmla="*/ 1469572 h 1496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47686" h="1496786">
                <a:moveTo>
                  <a:pt x="0" y="0"/>
                </a:moveTo>
                <a:cubicBezTo>
                  <a:pt x="807357" y="22678"/>
                  <a:pt x="1614714" y="45357"/>
                  <a:pt x="1981200" y="261257"/>
                </a:cubicBezTo>
                <a:cubicBezTo>
                  <a:pt x="2347686" y="477157"/>
                  <a:pt x="2144485" y="1094014"/>
                  <a:pt x="2198914" y="1295400"/>
                </a:cubicBezTo>
                <a:cubicBezTo>
                  <a:pt x="2253343" y="1496786"/>
                  <a:pt x="2280557" y="1483179"/>
                  <a:pt x="2307772" y="1469572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4509120"/>
            <a:ext cx="6840760" cy="199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Eksempel: Kriminalitet i Florida </a:t>
            </a:r>
            <a:r>
              <a:rPr lang="da-DK" sz="2800" dirty="0" smtClean="0"/>
              <a:t>(fortsat)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6131024" cy="4530725"/>
          </a:xfrm>
        </p:spPr>
        <p:txBody>
          <a:bodyPr/>
          <a:lstStyle/>
          <a:p>
            <a:r>
              <a:rPr lang="da-DK" sz="2200" b="1" dirty="0" smtClean="0"/>
              <a:t>Teori</a:t>
            </a:r>
            <a:r>
              <a:rPr lang="da-DK" sz="2200" dirty="0" smtClean="0"/>
              <a:t>: Jo mere urbaniseret, jo mere kriminalitet og jo flere med lang uddannelse.</a:t>
            </a:r>
          </a:p>
          <a:p>
            <a:r>
              <a:rPr lang="da-DK" sz="2200" dirty="0" smtClean="0"/>
              <a:t>Multipel lineær regression af </a:t>
            </a:r>
            <a:r>
              <a:rPr lang="da-DK" sz="2200" dirty="0" smtClean="0"/>
              <a:t>kriminalitetsrate </a:t>
            </a:r>
            <a:r>
              <a:rPr lang="da-DK" sz="2200" dirty="0" smtClean="0"/>
              <a:t>(y) mod både </a:t>
            </a:r>
            <a:r>
              <a:rPr lang="da-DK" sz="2200" dirty="0" smtClean="0"/>
              <a:t>uddannelse </a:t>
            </a:r>
            <a:r>
              <a:rPr lang="da-DK" sz="2200" dirty="0" smtClean="0"/>
              <a:t>(x</a:t>
            </a:r>
            <a:r>
              <a:rPr lang="da-DK" sz="2200" baseline="-25000" dirty="0" smtClean="0"/>
              <a:t>1</a:t>
            </a:r>
            <a:r>
              <a:rPr lang="da-DK" sz="2200" dirty="0" smtClean="0"/>
              <a:t>) og </a:t>
            </a:r>
            <a:r>
              <a:rPr lang="da-DK" sz="2200" dirty="0" smtClean="0"/>
              <a:t>urbanisering </a:t>
            </a:r>
            <a:r>
              <a:rPr lang="da-DK" sz="2200" dirty="0" smtClean="0"/>
              <a:t>(x</a:t>
            </a:r>
            <a:r>
              <a:rPr lang="da-DK" sz="2200" baseline="-25000" dirty="0" smtClean="0"/>
              <a:t>2</a:t>
            </a:r>
            <a:r>
              <a:rPr lang="da-DK" sz="2200" dirty="0" smtClean="0"/>
              <a:t>).</a:t>
            </a:r>
          </a:p>
          <a:p>
            <a:r>
              <a:rPr lang="da-DK" sz="2200" dirty="0" smtClean="0"/>
              <a:t>Prædiktionsligning:</a:t>
            </a:r>
          </a:p>
          <a:p>
            <a:endParaRPr lang="da-DK" sz="22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660232" y="2132856"/>
            <a:ext cx="14798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err="1" smtClean="0">
                <a:latin typeface="+mn-lt"/>
              </a:rPr>
              <a:t>Urbanization</a:t>
            </a:r>
            <a:endParaRPr lang="da-DK" dirty="0" smtClean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64288" y="1412776"/>
            <a:ext cx="126188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err="1" smtClean="0">
                <a:latin typeface="+mn-lt"/>
              </a:rPr>
              <a:t>Crime</a:t>
            </a:r>
            <a:r>
              <a:rPr lang="da-DK" dirty="0" smtClean="0">
                <a:latin typeface="+mn-lt"/>
              </a:rPr>
              <a:t> rate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36296" y="2852936"/>
            <a:ext cx="12105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err="1" smtClean="0">
                <a:latin typeface="+mn-lt"/>
              </a:rPr>
              <a:t>Education</a:t>
            </a:r>
            <a:endParaRPr lang="da-DK" dirty="0" smtClean="0">
              <a:latin typeface="+mn-lt"/>
            </a:endParaRPr>
          </a:p>
        </p:txBody>
      </p:sp>
      <p:cxnSp>
        <p:nvCxnSpPr>
          <p:cNvPr id="8" name="Straight Arrow Connector 7"/>
          <p:cNvCxnSpPr>
            <a:stCxn id="4" idx="0"/>
            <a:endCxn id="5" idx="2"/>
          </p:cNvCxnSpPr>
          <p:nvPr/>
        </p:nvCxnSpPr>
        <p:spPr>
          <a:xfrm rot="5400000" flipH="1" flipV="1">
            <a:off x="7422330" y="1759956"/>
            <a:ext cx="350748" cy="3950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2"/>
            <a:endCxn id="6" idx="0"/>
          </p:cNvCxnSpPr>
          <p:nvPr/>
        </p:nvCxnSpPr>
        <p:spPr>
          <a:xfrm rot="16200000" flipH="1">
            <a:off x="7445510" y="2456856"/>
            <a:ext cx="350748" cy="4414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596702" y="3429000"/>
          <a:ext cx="3335338" cy="398463"/>
        </p:xfrm>
        <a:graphic>
          <a:graphicData uri="http://schemas.openxmlformats.org/presentationml/2006/ole">
            <p:oleObj spid="_x0000_s2050" name="Ligning" r:id="rId4" imgW="1803240" imgH="215640" progId="Equation.3">
              <p:embed/>
            </p:oleObj>
          </a:graphicData>
        </a:graphic>
      </p:graphicFrame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467544" y="3794819"/>
            <a:ext cx="8208912" cy="858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Bemærk at effekten af </a:t>
            </a: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uddannelse </a:t>
            </a: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 er negativ og ikke længere er signifikant (</a:t>
            </a:r>
            <a:r>
              <a:rPr kumimoji="0" lang="da-DK" sz="2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-værdi &gt;&gt; 5%).</a:t>
            </a:r>
            <a:endParaRPr kumimoji="0" lang="da-DK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M5lektion1">
  <a:themeElements>
    <a:clrScheme name="10203771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10203771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10203771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03771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03771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PM5lektion1</Template>
  <TotalTime>6375</TotalTime>
  <Words>1351</Words>
  <Application>Microsoft Office PowerPoint</Application>
  <PresentationFormat>On-screen Show (4:3)</PresentationFormat>
  <Paragraphs>297</Paragraphs>
  <Slides>30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PM5lektion1</vt:lpstr>
      <vt:lpstr>Microsoft Equation 3.0</vt:lpstr>
      <vt:lpstr>Ligning</vt:lpstr>
      <vt:lpstr>Anvendt Statistik Lektion 8</vt:lpstr>
      <vt:lpstr>Simpel Lineær Regression (SLR)</vt:lpstr>
      <vt:lpstr>Multipel Lineær Regression (MLR)</vt:lpstr>
      <vt:lpstr>Fortolkning af bj</vt:lpstr>
      <vt:lpstr>Prædiktion og Residual</vt:lpstr>
      <vt:lpstr>Mindste kvadraters metode</vt:lpstr>
      <vt:lpstr>Eksempel: Kriminalitet i Florida</vt:lpstr>
      <vt:lpstr>Eksempel: Kriminalitet i Florida (fortsat)</vt:lpstr>
      <vt:lpstr>Eksempel: Kriminalitet i Florida (fortsat)</vt:lpstr>
      <vt:lpstr>Eksempel: Kriminalitet i Florida (fortsat)</vt:lpstr>
      <vt:lpstr>Simpsons paradoks - igen</vt:lpstr>
      <vt:lpstr>Eksempel: Mentalt helbred</vt:lpstr>
      <vt:lpstr>Scatterplot Matrix</vt:lpstr>
      <vt:lpstr>Partielt plot</vt:lpstr>
      <vt:lpstr>Partielt plot (fortsat)</vt:lpstr>
      <vt:lpstr>SPSS output</vt:lpstr>
      <vt:lpstr>Multipel korrelation</vt:lpstr>
      <vt:lpstr>Multipel determinationskoefficient</vt:lpstr>
      <vt:lpstr>Eksempel på R og R2</vt:lpstr>
      <vt:lpstr>Egenskaber for R og R2</vt:lpstr>
      <vt:lpstr>Hypotesetest for MLR: F-test</vt:lpstr>
      <vt:lpstr>F-testet</vt:lpstr>
      <vt:lpstr>F-test: Eksempel</vt:lpstr>
      <vt:lpstr>F-test i SPSS</vt:lpstr>
      <vt:lpstr>Hypotesetest af bj</vt:lpstr>
      <vt:lpstr>Hypotesetest af bj : Eksempel</vt:lpstr>
      <vt:lpstr>Estimation af s</vt:lpstr>
      <vt:lpstr>Vekselvirkning</vt:lpstr>
      <vt:lpstr>Vekselvirkning: Eksempel</vt:lpstr>
      <vt:lpstr>Vekselvirkning: Eksempel (fortsat)</vt:lpstr>
    </vt:vector>
  </TitlesOfParts>
  <Company>Aalborg Universitet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Anvendt Statistik Lektion 2</dc:title>
  <dc:creator>Kasper Klitgaard Berthelsen</dc:creator>
  <cp:lastModifiedBy>Ege Rubak</cp:lastModifiedBy>
  <cp:revision>494</cp:revision>
  <dcterms:created xsi:type="dcterms:W3CDTF">2011-01-31T09:34:40Z</dcterms:created>
  <dcterms:modified xsi:type="dcterms:W3CDTF">2011-04-26T06:35:05Z</dcterms:modified>
</cp:coreProperties>
</file>