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0"/>
  </p:notesMasterIdLst>
  <p:handoutMasterIdLst>
    <p:handoutMasterId r:id="rId41"/>
  </p:handout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91" r:id="rId28"/>
    <p:sldId id="287" r:id="rId29"/>
    <p:sldId id="294" r:id="rId30"/>
    <p:sldId id="284" r:id="rId31"/>
    <p:sldId id="285" r:id="rId32"/>
    <p:sldId id="282" r:id="rId33"/>
    <p:sldId id="283" r:id="rId34"/>
    <p:sldId id="286" r:id="rId35"/>
    <p:sldId id="289" r:id="rId36"/>
    <p:sldId id="290" r:id="rId37"/>
    <p:sldId id="288" r:id="rId38"/>
    <p:sldId id="292" r:id="rId39"/>
  </p:sldIdLst>
  <p:sldSz cx="9144000" cy="6858000" type="screen4x3"/>
  <p:notesSz cx="9928225" cy="6797675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mbol" pitchFamily="18" charset="2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mbol" pitchFamily="18" charset="2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mbol" pitchFamily="18" charset="2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mbol" pitchFamily="18" charset="2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mbol" pitchFamily="18" charset="2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Symbol" pitchFamily="18" charset="2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Symbol" pitchFamily="18" charset="2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Symbol" pitchFamily="18" charset="2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Symbol" pitchFamily="18" charset="2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FF99"/>
    <a:srgbClr val="FFFF66"/>
    <a:srgbClr val="66FFFF"/>
    <a:srgbClr val="FF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78" autoAdjust="0"/>
  </p:normalViewPr>
  <p:slideViewPr>
    <p:cSldViewPr>
      <p:cViewPr varScale="1">
        <p:scale>
          <a:sx n="87" d="100"/>
          <a:sy n="87" d="100"/>
        </p:scale>
        <p:origin x="-106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da-DK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4271" y="0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da-DK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9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da-DK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4271" y="6456219"/>
            <a:ext cx="4302231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2AF8B5EB-4AA4-42B0-8BAA-FBAB72FC80FB}" type="slidenum">
              <a:rPr lang="da-DK"/>
              <a:pPr/>
              <a:t>‹#›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39884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4271" y="0"/>
            <a:ext cx="4302231" cy="339884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10D3C4A6-EEB1-45B9-ACBD-037A9A9B4D07}" type="datetimeFigureOut">
              <a:rPr lang="da-DK" smtClean="0"/>
              <a:pPr/>
              <a:t>10-05-2011</a:t>
            </a:fld>
            <a:endParaRPr lang="da-D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da-D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823" y="3228895"/>
            <a:ext cx="7942580" cy="3058954"/>
          </a:xfrm>
          <a:prstGeom prst="rect">
            <a:avLst/>
          </a:prstGeom>
        </p:spPr>
        <p:txBody>
          <a:bodyPr vert="horz" lIns="91577" tIns="45789" rIns="91577" bIns="457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219"/>
            <a:ext cx="4302231" cy="339884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4271" y="6456219"/>
            <a:ext cx="4302231" cy="339884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C48C67F9-A98A-4D21-AB14-1C910A557F90}" type="slidenum">
              <a:rPr lang="da-DK" smtClean="0"/>
              <a:pPr/>
              <a:t>‹#›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C67F9-A98A-4D21-AB14-1C910A557F90}" type="slidenum">
              <a:rPr lang="da-DK" smtClean="0"/>
              <a:pPr/>
              <a:t>7</a:t>
            </a:fld>
            <a:endParaRPr 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C67F9-A98A-4D21-AB14-1C910A557F90}" type="slidenum">
              <a:rPr lang="da-DK" smtClean="0"/>
              <a:pPr/>
              <a:t>17</a:t>
            </a:fld>
            <a:endParaRPr lang="da-D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C67F9-A98A-4D21-AB14-1C910A557F90}" type="slidenum">
              <a:rPr lang="da-DK" smtClean="0"/>
              <a:pPr/>
              <a:t>30</a:t>
            </a:fld>
            <a:endParaRPr lang="da-D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C67F9-A98A-4D21-AB14-1C910A557F90}" type="slidenum">
              <a:rPr lang="da-DK" smtClean="0"/>
              <a:pPr/>
              <a:t>31</a:t>
            </a:fld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 smtClean="0"/>
              <a:t>Click to edit Master title style</a:t>
            </a:r>
            <a:endParaRPr lang="da-DK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 smtClean="0"/>
              <a:t>Click to edit Master subtitle style</a:t>
            </a:r>
            <a:endParaRPr lang="da-DK" alt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CA7BDC5-ACD0-4F9A-98D3-71F66B474D20}" type="slidenum">
              <a:rPr lang="da-DK" altLang="en-US"/>
              <a:pPr/>
              <a:t>‹#›</a:t>
            </a:fld>
            <a:endParaRPr lang="da-DK" altLang="en-US"/>
          </a:p>
        </p:txBody>
      </p:sp>
      <p:sp>
        <p:nvSpPr>
          <p:cNvPr id="5127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265D8-3240-4501-A1A3-83686B06F31E}" type="slidenum">
              <a:rPr lang="da-DK" altLang="en-US"/>
              <a:pPr/>
              <a:t>‹#›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130C4-D727-43AE-99AD-93D55F254A62}" type="slidenum">
              <a:rPr lang="da-DK" altLang="en-US"/>
              <a:pPr/>
              <a:t>‹#›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2B5814-02F6-416E-8112-22BF0EC74B83}" type="slidenum">
              <a:rPr lang="da-DK" altLang="en-US"/>
              <a:pPr/>
              <a:t>‹#›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4B0C17-6183-40AC-9DA5-368AD4788A9A}" type="slidenum">
              <a:rPr lang="da-DK" altLang="en-US"/>
              <a:pPr/>
              <a:t>‹#›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76214-021A-4146-906D-5CD83E11A070}" type="slidenum">
              <a:rPr lang="da-DK" altLang="en-US"/>
              <a:pPr/>
              <a:t>‹#›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B1CF45-8CA1-45E9-908A-886CD410369F}" type="slidenum">
              <a:rPr lang="da-DK" altLang="en-US"/>
              <a:pPr/>
              <a:t>‹#›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E99D18-4F84-4069-9AF6-E98DCC5A8A63}" type="slidenum">
              <a:rPr lang="da-DK" altLang="en-US"/>
              <a:pPr/>
              <a:t>‹#›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A3F6F0-66FE-4379-A5EE-CC992EA85C45}" type="slidenum">
              <a:rPr lang="da-DK" altLang="en-US"/>
              <a:pPr/>
              <a:t>‹#›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38839B-E924-4D84-A912-7D86D7935F27}" type="slidenum">
              <a:rPr lang="da-DK" altLang="en-US"/>
              <a:pPr/>
              <a:t>‹#›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DAD04A-9462-460B-BDD0-CE47B082E641}" type="slidenum">
              <a:rPr lang="da-DK" altLang="en-US"/>
              <a:pPr/>
              <a:t>‹#›</a:t>
            </a:fld>
            <a:endParaRPr lang="da-D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da-DK" alt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da-DK" altLang="en-US" smtClean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endParaRPr lang="da-DK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endParaRPr lang="da-DK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fld id="{71E3846E-7289-4098-86F8-A82570CA3442}" type="slidenum">
              <a:rPr lang="da-DK" altLang="en-US"/>
              <a:pPr/>
              <a:t>‹#›</a:t>
            </a:fld>
            <a:endParaRPr lang="da-DK" altLang="en-US"/>
          </a:p>
        </p:txBody>
      </p:sp>
      <p:sp>
        <p:nvSpPr>
          <p:cNvPr id="4103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da-DK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3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7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32.png"/><Relationship Id="rId4" Type="http://schemas.openxmlformats.org/officeDocument/2006/relationships/image" Target="../media/image10.emf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0.e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22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24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Anvendt Statistik</a:t>
            </a:r>
            <a:br>
              <a:rPr lang="da-DK" dirty="0" smtClean="0"/>
            </a:br>
            <a:r>
              <a:rPr lang="da-DK" dirty="0" smtClean="0"/>
              <a:t>Lektion 9</a:t>
            </a:r>
            <a:endParaRPr lang="da-DK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80656"/>
            <a:ext cx="6553200" cy="1752600"/>
          </a:xfrm>
        </p:spPr>
        <p:txBody>
          <a:bodyPr/>
          <a:lstStyle/>
          <a:p>
            <a:r>
              <a:rPr lang="da-DK" smtClean="0"/>
              <a:t>Variansanalyse (ANOVA)</a:t>
            </a:r>
            <a:endParaRPr lang="da-DK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CA7BDC5-ACD0-4F9A-98D3-71F66B474D20}" type="slidenum">
              <a:rPr lang="da-DK" altLang="en-US" smtClean="0"/>
              <a:pPr/>
              <a:t>1</a:t>
            </a:fld>
            <a:endParaRPr lang="da-D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3600" dirty="0" smtClean="0"/>
              <a:t>Sammenligninger af mange middelværdier</a:t>
            </a:r>
            <a:endParaRPr lang="da-DK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34173"/>
          </a:xfrm>
        </p:spPr>
        <p:txBody>
          <a:bodyPr/>
          <a:lstStyle/>
          <a:p>
            <a:r>
              <a:rPr lang="da-DK" sz="2200" dirty="0" smtClean="0"/>
              <a:t>Antag </a:t>
            </a:r>
            <a:r>
              <a:rPr lang="da-DK" sz="2200" b="1" dirty="0" smtClean="0"/>
              <a:t>vi har afvist H</a:t>
            </a:r>
            <a:r>
              <a:rPr lang="da-DK" sz="2200" b="1" baseline="-25000" dirty="0" smtClean="0"/>
              <a:t>0</a:t>
            </a:r>
            <a:r>
              <a:rPr lang="da-DK" sz="2200" dirty="0" smtClean="0"/>
              <a:t>, dvs. middelværdierne er forskellige.</a:t>
            </a:r>
          </a:p>
          <a:p>
            <a:r>
              <a:rPr lang="da-DK" sz="2200" b="1" dirty="0" smtClean="0"/>
              <a:t>Spørgsmål</a:t>
            </a:r>
            <a:r>
              <a:rPr lang="da-DK" sz="2200" dirty="0" smtClean="0"/>
              <a:t>: Hvilken middelværdi skiller sig ud?</a:t>
            </a:r>
          </a:p>
          <a:p>
            <a:r>
              <a:rPr lang="da-DK" sz="2200" b="1" dirty="0" smtClean="0"/>
              <a:t>Ide</a:t>
            </a:r>
            <a:r>
              <a:rPr lang="da-DK" sz="2200" dirty="0" smtClean="0"/>
              <a:t>: Udregn </a:t>
            </a:r>
            <a:r>
              <a:rPr lang="da-DK" sz="2200" dirty="0" err="1" smtClean="0"/>
              <a:t>konfidensintervaller</a:t>
            </a:r>
            <a:r>
              <a:rPr lang="da-DK" sz="2200" dirty="0" smtClean="0"/>
              <a:t> for forskellen i middelværdi for alle par af middelværdier:</a:t>
            </a:r>
          </a:p>
          <a:p>
            <a:endParaRPr lang="da-DK" sz="2200" dirty="0" smtClean="0"/>
          </a:p>
          <a:p>
            <a:r>
              <a:rPr lang="da-DK" sz="2200" dirty="0" smtClean="0"/>
              <a:t>Et konfidensinterval for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m</a:t>
            </a:r>
            <a:r>
              <a:rPr lang="da-DK" sz="2200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da-DK" sz="2200" i="1" dirty="0" err="1" smtClean="0">
                <a:latin typeface="Symbol" pitchFamily="18" charset="2"/>
                <a:cs typeface="Times New Roman" pitchFamily="18" charset="0"/>
              </a:rPr>
              <a:t>m</a:t>
            </a:r>
            <a:r>
              <a:rPr lang="da-DK" sz="2200" i="1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da-DK" sz="2200" dirty="0" smtClean="0"/>
              <a:t> er</a:t>
            </a:r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da-DK" sz="2200" dirty="0" smtClean="0"/>
              <a:t> har </a:t>
            </a:r>
            <a:r>
              <a:rPr lang="da-DK" sz="2200" i="1" dirty="0" err="1" smtClean="0">
                <a:latin typeface="Times New Roman" pitchFamily="18" charset="0"/>
                <a:cs typeface="Times New Roman" pitchFamily="18" charset="0"/>
              </a:rPr>
              <a:t>df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a-DK" sz="2200" dirty="0" smtClean="0"/>
              <a:t>frihedsgrader.</a:t>
            </a:r>
            <a:endParaRPr lang="da-DK" sz="2200" i="1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107837" y="3645024"/>
          <a:ext cx="2544283" cy="936104"/>
        </p:xfrm>
        <a:graphic>
          <a:graphicData uri="http://schemas.openxmlformats.org/presentationml/2006/ole">
            <p:oleObj spid="_x0000_s73730" name="Ligning" r:id="rId3" imgW="1346040" imgH="495000" progId="Equation.3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10</a:t>
            </a:fld>
            <a:endParaRPr lang="da-DK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Eksempel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200" dirty="0" smtClean="0"/>
              <a:t>Find et 95% konfidensinterval for forskellen i middel ideologi for demokrater og republikanere:</a:t>
            </a:r>
          </a:p>
          <a:p>
            <a:r>
              <a:rPr lang="da-DK" sz="2200" dirty="0" smtClean="0"/>
              <a:t>Demokrater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:	           , 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 = 340. </a:t>
            </a:r>
          </a:p>
          <a:p>
            <a:r>
              <a:rPr lang="da-DK" sz="2200" dirty="0" smtClean="0">
                <a:cs typeface="Times New Roman" pitchFamily="18" charset="0"/>
              </a:rPr>
              <a:t>Republikanere: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       	           , 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 = 290. </a:t>
            </a:r>
          </a:p>
          <a:p>
            <a:endParaRPr lang="da-DK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da-DK" sz="2200" dirty="0" smtClean="0">
                <a:cs typeface="Times New Roman" pitchFamily="18" charset="0"/>
              </a:rPr>
              <a:t>95% konfidensinterval for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m</a:t>
            </a:r>
            <a:r>
              <a:rPr lang="da-DK" sz="2200" baseline="-25000" dirty="0" smtClean="0">
                <a:latin typeface="Symbol" pitchFamily="18" charset="2"/>
                <a:cs typeface="Times New Roman" pitchFamily="18" charset="0"/>
              </a:rPr>
              <a:t>3</a:t>
            </a:r>
            <a:r>
              <a:rPr lang="da-DK" sz="2200" dirty="0" smtClean="0">
                <a:latin typeface="Symbol" pitchFamily="18" charset="2"/>
                <a:cs typeface="Times New Roman" pitchFamily="18" charset="0"/>
              </a:rPr>
              <a:t> -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m</a:t>
            </a:r>
            <a:r>
              <a:rPr lang="da-DK" sz="2200" baseline="-25000" dirty="0" smtClean="0">
                <a:latin typeface="Symbol" pitchFamily="18" charset="2"/>
                <a:cs typeface="Times New Roman" pitchFamily="18" charset="0"/>
              </a:rPr>
              <a:t>1</a:t>
            </a:r>
            <a:r>
              <a:rPr lang="da-DK" sz="2200" dirty="0" smtClean="0">
                <a:cs typeface="Times New Roman" pitchFamily="18" charset="0"/>
              </a:rPr>
              <a:t>:</a:t>
            </a:r>
          </a:p>
          <a:p>
            <a:endParaRPr lang="da-DK" sz="2200" dirty="0" smtClean="0">
              <a:cs typeface="Times New Roman" pitchFamily="18" charset="0"/>
            </a:endParaRPr>
          </a:p>
          <a:p>
            <a:endParaRPr lang="da-DK" sz="2200" dirty="0" smtClean="0">
              <a:cs typeface="Times New Roman" pitchFamily="18" charset="0"/>
            </a:endParaRPr>
          </a:p>
          <a:p>
            <a:endParaRPr lang="da-DK" sz="2200" dirty="0" smtClean="0">
              <a:cs typeface="Times New Roman" pitchFamily="18" charset="0"/>
            </a:endParaRPr>
          </a:p>
          <a:p>
            <a:r>
              <a:rPr lang="da-DK" sz="2200" dirty="0" smtClean="0">
                <a:cs typeface="Times New Roman" pitchFamily="18" charset="0"/>
              </a:rPr>
              <a:t>Dvs. vi er 95% sikre på at forskellen er mellem 0.51 og 1.12.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 t="14538"/>
          <a:stretch>
            <a:fillRect/>
          </a:stretch>
        </p:blipFill>
        <p:spPr bwMode="auto">
          <a:xfrm>
            <a:off x="5600860" y="2204864"/>
            <a:ext cx="354314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4754" name="Object 2"/>
          <p:cNvGraphicFramePr>
            <a:graphicFrameLocks noChangeAspect="1"/>
          </p:cNvGraphicFramePr>
          <p:nvPr/>
        </p:nvGraphicFramePr>
        <p:xfrm>
          <a:off x="2840434" y="2348880"/>
          <a:ext cx="1227138" cy="442913"/>
        </p:xfrm>
        <a:graphic>
          <a:graphicData uri="http://schemas.openxmlformats.org/presentationml/2006/ole">
            <p:oleObj spid="_x0000_s74754" name="Ligning" r:id="rId4" imgW="596880" imgH="215640" progId="Equation.3">
              <p:embed/>
            </p:oleObj>
          </a:graphicData>
        </a:graphic>
      </p:graphicFrame>
      <p:graphicFrame>
        <p:nvGraphicFramePr>
          <p:cNvPr id="74755" name="Object 3"/>
          <p:cNvGraphicFramePr>
            <a:graphicFrameLocks noChangeAspect="1"/>
          </p:cNvGraphicFramePr>
          <p:nvPr/>
        </p:nvGraphicFramePr>
        <p:xfrm>
          <a:off x="2840807" y="2757488"/>
          <a:ext cx="1227137" cy="468312"/>
        </p:xfrm>
        <a:graphic>
          <a:graphicData uri="http://schemas.openxmlformats.org/presentationml/2006/ole">
            <p:oleObj spid="_x0000_s74755" name="Ligning" r:id="rId5" imgW="596880" imgH="228600" progId="Equation.3">
              <p:embed/>
            </p:oleObj>
          </a:graphicData>
        </a:graphic>
      </p:graphicFrame>
      <p:graphicFrame>
        <p:nvGraphicFramePr>
          <p:cNvPr id="74756" name="Object 4"/>
          <p:cNvGraphicFramePr>
            <a:graphicFrameLocks noChangeAspect="1"/>
          </p:cNvGraphicFramePr>
          <p:nvPr/>
        </p:nvGraphicFramePr>
        <p:xfrm>
          <a:off x="958850" y="4005263"/>
          <a:ext cx="3143250" cy="936625"/>
        </p:xfrm>
        <a:graphic>
          <a:graphicData uri="http://schemas.openxmlformats.org/presentationml/2006/ole">
            <p:oleObj spid="_x0000_s74756" name="Ligning" r:id="rId6" imgW="1663560" imgH="495000" progId="Equation.3">
              <p:embed/>
            </p:oleObj>
          </a:graphicData>
        </a:graphic>
      </p:graphicFrame>
      <p:graphicFrame>
        <p:nvGraphicFramePr>
          <p:cNvPr id="74757" name="Object 5"/>
          <p:cNvGraphicFramePr>
            <a:graphicFrameLocks noChangeAspect="1"/>
          </p:cNvGraphicFramePr>
          <p:nvPr/>
        </p:nvGraphicFramePr>
        <p:xfrm>
          <a:off x="6961188" y="4389438"/>
          <a:ext cx="1392237" cy="407987"/>
        </p:xfrm>
        <a:graphic>
          <a:graphicData uri="http://schemas.openxmlformats.org/presentationml/2006/ole">
            <p:oleObj spid="_x0000_s74757" name="Ligning" r:id="rId7" imgW="736560" imgH="215640" progId="Equation.3">
              <p:embed/>
            </p:oleObj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11</a:t>
            </a:fld>
            <a:endParaRPr lang="da-DK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Mange sammenligninger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680520"/>
          </a:xfrm>
        </p:spPr>
        <p:txBody>
          <a:bodyPr/>
          <a:lstStyle/>
          <a:p>
            <a:r>
              <a:rPr lang="da-DK" sz="2200" dirty="0" smtClean="0"/>
              <a:t>Har vi 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 = 10 </a:t>
            </a:r>
            <a:r>
              <a:rPr lang="da-DK" sz="2200" dirty="0" smtClean="0"/>
              <a:t>grupper laver vi 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(1-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)/2 = 45 </a:t>
            </a:r>
            <a:r>
              <a:rPr lang="da-DK" sz="2200" dirty="0" smtClean="0"/>
              <a:t>parvise sammenligninger fx vha. 95% </a:t>
            </a:r>
            <a:r>
              <a:rPr lang="da-DK" sz="2200" dirty="0" err="1" smtClean="0"/>
              <a:t>konfidensintervaller</a:t>
            </a:r>
            <a:r>
              <a:rPr lang="da-DK" sz="2200" dirty="0" smtClean="0"/>
              <a:t>.</a:t>
            </a:r>
          </a:p>
          <a:p>
            <a:r>
              <a:rPr lang="da-DK" sz="2200" dirty="0" smtClean="0"/>
              <a:t>Hvert konfidensinterval vil </a:t>
            </a:r>
            <a:r>
              <a:rPr lang="da-DK" sz="2200" i="1" dirty="0" smtClean="0"/>
              <a:t>isoleret</a:t>
            </a:r>
            <a:r>
              <a:rPr lang="da-DK" sz="2200" dirty="0" smtClean="0"/>
              <a:t> set indeholde den sande forskel med 95% sikkerhed.</a:t>
            </a:r>
          </a:p>
          <a:p>
            <a:r>
              <a:rPr lang="da-DK" sz="2200" dirty="0" smtClean="0"/>
              <a:t>Derimod vil de 45 intervaller typisk </a:t>
            </a:r>
            <a:r>
              <a:rPr lang="da-DK" sz="2200" i="1" dirty="0" smtClean="0"/>
              <a:t>ikke</a:t>
            </a:r>
            <a:r>
              <a:rPr lang="da-DK" sz="2200" dirty="0" smtClean="0"/>
              <a:t> alle </a:t>
            </a:r>
            <a:r>
              <a:rPr lang="da-DK" sz="2200" b="1" dirty="0" smtClean="0"/>
              <a:t>samtidigt </a:t>
            </a:r>
            <a:r>
              <a:rPr lang="da-DK" sz="2200" dirty="0" smtClean="0"/>
              <a:t>indeholde den sande værdi med 95% sikkerhed!</a:t>
            </a:r>
          </a:p>
          <a:p>
            <a:endParaRPr lang="da-DK" sz="2200" dirty="0" smtClean="0"/>
          </a:p>
          <a:p>
            <a:r>
              <a:rPr lang="da-DK" sz="2200" b="1" dirty="0" smtClean="0"/>
              <a:t>Løsning</a:t>
            </a:r>
            <a:r>
              <a:rPr lang="da-DK" sz="2200" dirty="0" smtClean="0"/>
              <a:t>: </a:t>
            </a:r>
            <a:r>
              <a:rPr lang="da-DK" sz="2200" b="1" dirty="0" err="1" smtClean="0">
                <a:solidFill>
                  <a:srgbClr val="FF0000"/>
                </a:solidFill>
              </a:rPr>
              <a:t>Bonferroni</a:t>
            </a:r>
            <a:r>
              <a:rPr lang="da-DK" sz="2200" dirty="0" smtClean="0"/>
              <a:t> sammenligning</a:t>
            </a:r>
          </a:p>
          <a:p>
            <a:pPr lvl="1"/>
            <a:r>
              <a:rPr lang="da-DK" sz="2200" dirty="0" smtClean="0"/>
              <a:t>Antag vi har </a:t>
            </a:r>
            <a:r>
              <a:rPr lang="da-DK" sz="2200" i="1" dirty="0" smtClean="0"/>
              <a:t>g</a:t>
            </a:r>
            <a:r>
              <a:rPr lang="da-DK" sz="2200" dirty="0" smtClean="0"/>
              <a:t> = 4 grupper, dvs. 6 sammenligninger.</a:t>
            </a:r>
          </a:p>
          <a:p>
            <a:pPr lvl="1"/>
            <a:r>
              <a:rPr lang="da-DK" sz="2200" dirty="0" smtClean="0"/>
              <a:t>I stedet for </a:t>
            </a:r>
            <a:r>
              <a:rPr lang="da-DK" sz="2200" dirty="0" smtClean="0">
                <a:latin typeface="Symbol" pitchFamily="18" charset="2"/>
              </a:rPr>
              <a:t>(1 - a)100% = 95% </a:t>
            </a:r>
            <a:r>
              <a:rPr lang="da-DK" sz="2200" dirty="0" err="1" smtClean="0"/>
              <a:t>konfidensintervaller</a:t>
            </a:r>
            <a:r>
              <a:rPr lang="da-DK" sz="2200" dirty="0" smtClean="0"/>
              <a:t> (</a:t>
            </a:r>
            <a:r>
              <a:rPr lang="da-DK" sz="2200" dirty="0" smtClean="0">
                <a:latin typeface="Symbol" pitchFamily="18" charset="2"/>
              </a:rPr>
              <a:t>a = 5%</a:t>
            </a:r>
            <a:r>
              <a:rPr lang="da-DK" sz="2200" dirty="0" smtClean="0"/>
              <a:t>), så bruger vi </a:t>
            </a:r>
            <a:r>
              <a:rPr lang="da-DK" sz="2200" dirty="0" smtClean="0">
                <a:latin typeface="Symbol" pitchFamily="18" charset="2"/>
              </a:rPr>
              <a:t>(1 - a/6)100% = 99.2% </a:t>
            </a:r>
            <a:r>
              <a:rPr lang="da-DK" sz="2200" dirty="0" err="1" smtClean="0"/>
              <a:t>konfidensintervaller</a:t>
            </a:r>
            <a:r>
              <a:rPr lang="da-DK" sz="2200" dirty="0" smtClean="0"/>
              <a:t>.</a:t>
            </a:r>
          </a:p>
          <a:p>
            <a:pPr lvl="1"/>
            <a:r>
              <a:rPr lang="da-DK" sz="2200" dirty="0" smtClean="0"/>
              <a:t>Dette sikre at </a:t>
            </a:r>
            <a:r>
              <a:rPr lang="da-DK" sz="2200" dirty="0" err="1" smtClean="0"/>
              <a:t>konfidensniveauet</a:t>
            </a:r>
            <a:r>
              <a:rPr lang="da-DK" sz="2200" dirty="0" smtClean="0"/>
              <a:t> er </a:t>
            </a:r>
            <a:r>
              <a:rPr lang="da-DK" sz="2200" i="1" dirty="0" smtClean="0"/>
              <a:t>mindst</a:t>
            </a:r>
            <a:r>
              <a:rPr lang="da-DK" sz="2200" dirty="0" smtClean="0"/>
              <a:t> 95%.</a:t>
            </a:r>
            <a:endParaRPr lang="da-DK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12</a:t>
            </a:fld>
            <a:endParaRPr lang="da-DK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Eksempel: </a:t>
            </a:r>
            <a:r>
              <a:rPr lang="da-DK" dirty="0" err="1" smtClean="0"/>
              <a:t>Bonferroni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62165"/>
          </a:xfrm>
        </p:spPr>
        <p:txBody>
          <a:bodyPr/>
          <a:lstStyle/>
          <a:p>
            <a:r>
              <a:rPr lang="da-DK" sz="2200" dirty="0" smtClean="0"/>
              <a:t>Forskellen mellem demokrater og republikanere:</a:t>
            </a:r>
          </a:p>
          <a:p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 = 3</a:t>
            </a:r>
            <a:r>
              <a:rPr lang="da-DK" sz="2200" dirty="0" smtClean="0"/>
              <a:t>, dvs. 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3(3-1)/2 = 3 </a:t>
            </a:r>
            <a:r>
              <a:rPr lang="da-DK" sz="2200" dirty="0" smtClean="0"/>
              <a:t>sammenligninger.</a:t>
            </a:r>
          </a:p>
          <a:p>
            <a:r>
              <a:rPr lang="da-DK" sz="2200" dirty="0" smtClean="0"/>
              <a:t>Så vi skal bruge </a:t>
            </a:r>
            <a:r>
              <a:rPr lang="da-DK" sz="2200" dirty="0" smtClean="0">
                <a:latin typeface="Symbol" pitchFamily="18" charset="2"/>
              </a:rPr>
              <a:t>a = 0,05/3 = 0,017</a:t>
            </a:r>
            <a:r>
              <a:rPr lang="da-DK" sz="2200" dirty="0" smtClean="0"/>
              <a:t>.</a:t>
            </a:r>
          </a:p>
          <a:p>
            <a:endParaRPr lang="da-DK" sz="2200" i="1" dirty="0" smtClean="0">
              <a:latin typeface="Symbol" pitchFamily="18" charset="2"/>
            </a:endParaRPr>
          </a:p>
          <a:p>
            <a:endParaRPr lang="da-DK" sz="2200" i="1" dirty="0" smtClean="0">
              <a:latin typeface="Symbol" pitchFamily="18" charset="2"/>
            </a:endParaRPr>
          </a:p>
          <a:p>
            <a:endParaRPr lang="da-DK" sz="2200" i="1" dirty="0" smtClean="0"/>
          </a:p>
          <a:p>
            <a:r>
              <a:rPr lang="da-DK" sz="2200" dirty="0" smtClean="0"/>
              <a:t>I SPSS vælger man </a:t>
            </a:r>
            <a:r>
              <a:rPr lang="da-DK" sz="2200" dirty="0" err="1" smtClean="0"/>
              <a:t>Bonferroni</a:t>
            </a:r>
            <a:r>
              <a:rPr lang="da-DK" sz="2200" dirty="0" smtClean="0"/>
              <a:t> under ’</a:t>
            </a:r>
            <a:r>
              <a:rPr lang="da-DK" sz="2200" dirty="0" err="1" smtClean="0"/>
              <a:t>Post-hoc</a:t>
            </a:r>
            <a:r>
              <a:rPr lang="da-DK" sz="2200" dirty="0" smtClean="0"/>
              <a:t>’</a:t>
            </a:r>
            <a:endParaRPr lang="da-DK" sz="2200" dirty="0"/>
          </a:p>
        </p:txBody>
      </p:sp>
      <p:graphicFrame>
        <p:nvGraphicFramePr>
          <p:cNvPr id="75778" name="Object 2"/>
          <p:cNvGraphicFramePr>
            <a:graphicFrameLocks noChangeAspect="1"/>
          </p:cNvGraphicFramePr>
          <p:nvPr/>
        </p:nvGraphicFramePr>
        <p:xfrm>
          <a:off x="1223963" y="2708920"/>
          <a:ext cx="3238500" cy="936625"/>
        </p:xfrm>
        <a:graphic>
          <a:graphicData uri="http://schemas.openxmlformats.org/presentationml/2006/ole">
            <p:oleObj spid="_x0000_s75778" name="Ligning" r:id="rId3" imgW="1714320" imgH="495000" progId="Equation.3">
              <p:embed/>
            </p:oleObj>
          </a:graphicData>
        </a:graphic>
      </p:graphicFrame>
      <p:graphicFrame>
        <p:nvGraphicFramePr>
          <p:cNvPr id="75779" name="Object 3"/>
          <p:cNvGraphicFramePr>
            <a:graphicFrameLocks noChangeAspect="1"/>
          </p:cNvGraphicFramePr>
          <p:nvPr/>
        </p:nvGraphicFramePr>
        <p:xfrm>
          <a:off x="6383338" y="2924175"/>
          <a:ext cx="1439862" cy="407988"/>
        </p:xfrm>
        <a:graphic>
          <a:graphicData uri="http://schemas.openxmlformats.org/presentationml/2006/ole">
            <p:oleObj spid="_x0000_s75779" name="Ligning" r:id="rId4" imgW="761760" imgH="215640" progId="Equation.3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13</a:t>
            </a:fld>
            <a:endParaRPr lang="da-DK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Variansanalyse og Regression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30725"/>
          </a:xfrm>
        </p:spPr>
        <p:txBody>
          <a:bodyPr/>
          <a:lstStyle/>
          <a:p>
            <a:r>
              <a:rPr lang="da-DK" sz="2200" dirty="0" smtClean="0"/>
              <a:t>Vi kan formulere en variansanalyse som en multipel lineær regression!</a:t>
            </a:r>
          </a:p>
          <a:p>
            <a:r>
              <a:rPr lang="da-DK" sz="2200" dirty="0" smtClean="0"/>
              <a:t>Det kræver vi indfører såkaldte </a:t>
            </a:r>
            <a:r>
              <a:rPr lang="da-DK" sz="2200" b="1" dirty="0" smtClean="0">
                <a:solidFill>
                  <a:srgbClr val="FF0000"/>
                </a:solidFill>
              </a:rPr>
              <a:t>dummy-variable</a:t>
            </a:r>
            <a:r>
              <a:rPr lang="da-DK" sz="2200" dirty="0" smtClean="0"/>
              <a:t>.</a:t>
            </a:r>
          </a:p>
          <a:p>
            <a:r>
              <a:rPr lang="da-DK" sz="2200" b="1" dirty="0" smtClean="0"/>
              <a:t>Eksempel</a:t>
            </a:r>
            <a:r>
              <a:rPr lang="da-DK" sz="2200" dirty="0" smtClean="0"/>
              <a:t>: Vi har 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 = 3 </a:t>
            </a:r>
            <a:r>
              <a:rPr lang="da-DK" sz="2200" dirty="0" smtClean="0"/>
              <a:t>grupper</a:t>
            </a:r>
          </a:p>
          <a:p>
            <a:pPr lvl="1"/>
            <a:r>
              <a:rPr lang="da-DK" sz="2200" dirty="0" smtClean="0"/>
              <a:t>Vi indfører to </a:t>
            </a:r>
            <a:r>
              <a:rPr lang="da-DK" sz="2200" b="1" dirty="0" smtClean="0"/>
              <a:t>dummy variable 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200" dirty="0" smtClean="0"/>
              <a:t> og 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200" dirty="0" smtClean="0"/>
              <a:t>, der indikerer om en observation tilhører hhv. gruppe 1 eller 2.</a:t>
            </a:r>
          </a:p>
          <a:p>
            <a:pPr lvl="1"/>
            <a:endParaRPr lang="da-DK" sz="2200" dirty="0" smtClean="0"/>
          </a:p>
          <a:p>
            <a:pPr lvl="1"/>
            <a:endParaRPr lang="da-DK" sz="2200" dirty="0" smtClean="0"/>
          </a:p>
          <a:p>
            <a:pPr lvl="1"/>
            <a:endParaRPr lang="da-DK" sz="2200" dirty="0" smtClean="0"/>
          </a:p>
          <a:p>
            <a:pPr lvl="1"/>
            <a:endParaRPr lang="da-DK" sz="2800" dirty="0" smtClean="0"/>
          </a:p>
          <a:p>
            <a:pPr lvl="1"/>
            <a:r>
              <a:rPr lang="da-DK" sz="2200" dirty="0" smtClean="0"/>
              <a:t>Dvs. for en observation fra gruppe 2 har vi 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 = 0 og z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 = 1</a:t>
            </a:r>
            <a:r>
              <a:rPr lang="da-DK" sz="2200" dirty="0" smtClean="0"/>
              <a:t>.</a:t>
            </a:r>
            <a:endParaRPr lang="da-DK" sz="2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347864" y="3702432"/>
          <a:ext cx="273630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5"/>
                <a:gridCol w="792088"/>
                <a:gridCol w="720081"/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 smtClean="0"/>
                        <a:t>Obs. </a:t>
                      </a:r>
                      <a:r>
                        <a:rPr lang="da-DK" dirty="0" err="1" smtClean="0"/>
                        <a:t>grp</a:t>
                      </a:r>
                      <a:r>
                        <a:rPr lang="da-DK" dirty="0" smtClean="0"/>
                        <a:t>.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>
                          <a:latin typeface="Times New Roman" pitchFamily="18" charset="0"/>
                          <a:cs typeface="Times New Roman" pitchFamily="18" charset="0"/>
                        </a:rPr>
                        <a:t>z</a:t>
                      </a:r>
                      <a:r>
                        <a:rPr lang="da-DK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da-DK" dirty="0" smtClean="0"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lang="da-DK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>
                          <a:latin typeface="Times New Roman" pitchFamily="18" charset="0"/>
                          <a:cs typeface="Times New Roman" pitchFamily="18" charset="0"/>
                        </a:rPr>
                        <a:t>z</a:t>
                      </a:r>
                      <a:r>
                        <a:rPr lang="da-DK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da-DK" dirty="0" smtClean="0"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lang="da-DK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1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1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0</a:t>
                      </a:r>
                      <a:endParaRPr lang="da-D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2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1</a:t>
                      </a:r>
                      <a:endParaRPr lang="da-D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3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0</a:t>
                      </a:r>
                      <a:endParaRPr lang="da-DK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14</a:t>
            </a:fld>
            <a:endParaRPr lang="da-DK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Regressionsmodel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30725"/>
          </a:xfrm>
        </p:spPr>
        <p:txBody>
          <a:bodyPr/>
          <a:lstStyle/>
          <a:p>
            <a:r>
              <a:rPr lang="da-DK" sz="2200" dirty="0" smtClean="0"/>
              <a:t>Vi kan nu formulere en multipel lineær regressionsmodel:</a:t>
            </a:r>
          </a:p>
          <a:p>
            <a:pPr>
              <a:buNone/>
            </a:pP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E[y] =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a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da-DK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da-DK" sz="2200" i="1" dirty="0" smtClean="0">
              <a:latin typeface="Symbol" pitchFamily="18" charset="2"/>
              <a:cs typeface="Times New Roman" pitchFamily="18" charset="0"/>
            </a:endParaRPr>
          </a:p>
          <a:p>
            <a:r>
              <a:rPr lang="da-DK" sz="2200" dirty="0" smtClean="0"/>
              <a:t>For </a:t>
            </a:r>
            <a:r>
              <a:rPr lang="da-DK" sz="2200" b="1" dirty="0" smtClean="0"/>
              <a:t>gruppe 1</a:t>
            </a:r>
            <a:r>
              <a:rPr lang="da-DK" sz="2200" dirty="0" smtClean="0"/>
              <a:t> har vi z</a:t>
            </a:r>
            <a:r>
              <a:rPr lang="da-DK" sz="2200" baseline="-25000" dirty="0" smtClean="0"/>
              <a:t>1</a:t>
            </a:r>
            <a:r>
              <a:rPr lang="da-DK" sz="2200" dirty="0" smtClean="0"/>
              <a:t> = 1 og z</a:t>
            </a:r>
            <a:r>
              <a:rPr lang="da-DK" sz="2200" baseline="-25000" dirty="0" smtClean="0"/>
              <a:t>2</a:t>
            </a:r>
            <a:r>
              <a:rPr lang="da-DK" sz="2200" dirty="0" smtClean="0"/>
              <a:t> = 0 dvs.</a:t>
            </a:r>
          </a:p>
          <a:p>
            <a:pPr>
              <a:buNone/>
            </a:pP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E[y] =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a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200" dirty="0" smtClean="0">
                <a:latin typeface="Times New Roman"/>
                <a:cs typeface="Times New Roman"/>
              </a:rPr>
              <a:t>·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1  +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	</a:t>
            </a:r>
            <a:r>
              <a:rPr lang="da-DK" sz="2200" dirty="0" smtClean="0">
                <a:latin typeface="Symbol" pitchFamily="18" charset="2"/>
                <a:cs typeface="Times New Roman" pitchFamily="18" charset="0"/>
              </a:rPr>
              <a:t>=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a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1	</a:t>
            </a:r>
            <a:r>
              <a:rPr lang="da-DK" sz="2200" dirty="0" smtClean="0">
                <a:latin typeface="Symbol" pitchFamily="18" charset="2"/>
                <a:cs typeface="Times New Roman" pitchFamily="18" charset="0"/>
              </a:rPr>
              <a:t>=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m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da-DK" sz="2200" i="1" dirty="0" smtClean="0">
              <a:latin typeface="Symbol" pitchFamily="18" charset="2"/>
              <a:cs typeface="Times New Roman" pitchFamily="18" charset="0"/>
            </a:endParaRPr>
          </a:p>
          <a:p>
            <a:pPr>
              <a:buNone/>
            </a:pPr>
            <a:endParaRPr lang="da-DK" sz="2200" i="1" dirty="0" smtClean="0">
              <a:latin typeface="Symbol" pitchFamily="18" charset="2"/>
              <a:cs typeface="Times New Roman" pitchFamily="18" charset="0"/>
            </a:endParaRPr>
          </a:p>
          <a:p>
            <a:r>
              <a:rPr lang="da-DK" sz="2200" dirty="0" smtClean="0"/>
              <a:t>For </a:t>
            </a:r>
            <a:r>
              <a:rPr lang="da-DK" sz="2200" b="1" dirty="0" smtClean="0"/>
              <a:t>gruppe 2</a:t>
            </a:r>
            <a:r>
              <a:rPr lang="da-DK" sz="2200" dirty="0" smtClean="0"/>
              <a:t> har vi z</a:t>
            </a:r>
            <a:r>
              <a:rPr lang="da-DK" sz="2200" baseline="-25000" dirty="0" smtClean="0"/>
              <a:t>1</a:t>
            </a:r>
            <a:r>
              <a:rPr lang="da-DK" sz="2200" dirty="0" smtClean="0"/>
              <a:t> = 0 og z</a:t>
            </a:r>
            <a:r>
              <a:rPr lang="da-DK" sz="2200" baseline="-25000" dirty="0" smtClean="0"/>
              <a:t>2</a:t>
            </a:r>
            <a:r>
              <a:rPr lang="da-DK" sz="2200" dirty="0" smtClean="0"/>
              <a:t> = 1 dvs.</a:t>
            </a:r>
          </a:p>
          <a:p>
            <a:pPr>
              <a:buNone/>
            </a:pP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E[y] =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a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0 +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	</a:t>
            </a:r>
            <a:r>
              <a:rPr lang="da-DK" sz="2200" dirty="0" smtClean="0">
                <a:latin typeface="Symbol" pitchFamily="18" charset="2"/>
                <a:cs typeface="Times New Roman" pitchFamily="18" charset="0"/>
              </a:rPr>
              <a:t>=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a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2	</a:t>
            </a:r>
            <a:r>
              <a:rPr lang="da-DK" sz="2200" dirty="0" smtClean="0">
                <a:latin typeface="Symbol" pitchFamily="18" charset="2"/>
                <a:cs typeface="Times New Roman" pitchFamily="18" charset="0"/>
              </a:rPr>
              <a:t>=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m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da-DK" sz="2200" i="1" dirty="0" smtClean="0">
              <a:latin typeface="Symbol" pitchFamily="18" charset="2"/>
              <a:cs typeface="Times New Roman" pitchFamily="18" charset="0"/>
            </a:endParaRPr>
          </a:p>
          <a:p>
            <a:pPr>
              <a:buNone/>
            </a:pPr>
            <a:endParaRPr lang="da-DK" sz="2200" i="1" dirty="0" smtClean="0">
              <a:latin typeface="Symbol" pitchFamily="18" charset="2"/>
              <a:cs typeface="Times New Roman" pitchFamily="18" charset="0"/>
            </a:endParaRPr>
          </a:p>
          <a:p>
            <a:r>
              <a:rPr lang="da-DK" sz="2200" dirty="0" smtClean="0"/>
              <a:t>For </a:t>
            </a:r>
            <a:r>
              <a:rPr lang="da-DK" sz="2200" b="1" dirty="0" smtClean="0"/>
              <a:t>gruppe 3</a:t>
            </a:r>
            <a:r>
              <a:rPr lang="da-DK" sz="2200" dirty="0" smtClean="0"/>
              <a:t> har vi z</a:t>
            </a:r>
            <a:r>
              <a:rPr lang="da-DK" sz="2200" baseline="-25000" dirty="0" smtClean="0"/>
              <a:t>1</a:t>
            </a:r>
            <a:r>
              <a:rPr lang="da-DK" sz="2200" dirty="0" smtClean="0"/>
              <a:t> = 0 og z</a:t>
            </a:r>
            <a:r>
              <a:rPr lang="da-DK" sz="2200" baseline="-25000" dirty="0" smtClean="0"/>
              <a:t>2</a:t>
            </a:r>
            <a:r>
              <a:rPr lang="da-DK" sz="2200" dirty="0" smtClean="0"/>
              <a:t> = 0 dvs.</a:t>
            </a:r>
          </a:p>
          <a:p>
            <a:pPr>
              <a:buNone/>
            </a:pP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E[y] =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a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0 +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	</a:t>
            </a:r>
            <a:r>
              <a:rPr lang="da-DK" sz="2200" dirty="0" smtClean="0">
                <a:latin typeface="Symbol" pitchFamily="18" charset="2"/>
                <a:cs typeface="Times New Roman" pitchFamily="18" charset="0"/>
              </a:rPr>
              <a:t>=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a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da-DK" sz="2200" dirty="0" smtClean="0">
                <a:latin typeface="Symbol" pitchFamily="18" charset="2"/>
                <a:cs typeface="Times New Roman" pitchFamily="18" charset="0"/>
              </a:rPr>
              <a:t> 	=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m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da-DK" sz="2200" i="1" dirty="0" smtClean="0">
              <a:latin typeface="Symbol" pitchFamily="18" charset="2"/>
              <a:cs typeface="Times New Roman" pitchFamily="18" charset="0"/>
            </a:endParaRPr>
          </a:p>
          <a:p>
            <a:endParaRPr lang="da-DK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15</a:t>
            </a:fld>
            <a:endParaRPr lang="da-DK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Fortolkning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200" dirty="0" smtClean="0"/>
              <a:t>Vi kan nu formulere en multipel lineær regressionsmodel:</a:t>
            </a:r>
          </a:p>
          <a:p>
            <a:pPr algn="ctr">
              <a:buNone/>
            </a:pP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E[y] =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a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b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da-DK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da-DK" sz="2200" i="1" dirty="0" smtClean="0">
              <a:latin typeface="Symbol" pitchFamily="18" charset="2"/>
            </a:endParaRPr>
          </a:p>
          <a:p>
            <a:endParaRPr lang="da-DK" sz="2200" i="1" dirty="0" smtClean="0">
              <a:latin typeface="Symbol" pitchFamily="18" charset="2"/>
            </a:endParaRPr>
          </a:p>
          <a:p>
            <a:endParaRPr lang="da-DK" sz="2200" i="1" dirty="0" smtClean="0">
              <a:latin typeface="Symbol" pitchFamily="18" charset="2"/>
            </a:endParaRPr>
          </a:p>
          <a:p>
            <a:endParaRPr lang="da-DK" sz="2200" i="1" dirty="0" smtClean="0">
              <a:latin typeface="Symbol" pitchFamily="18" charset="2"/>
            </a:endParaRPr>
          </a:p>
          <a:p>
            <a:endParaRPr lang="da-DK" sz="2200" i="1" dirty="0" smtClean="0">
              <a:latin typeface="Symbol" pitchFamily="18" charset="2"/>
            </a:endParaRPr>
          </a:p>
          <a:p>
            <a:r>
              <a:rPr lang="da-DK" sz="2200" i="1" dirty="0" smtClean="0">
                <a:latin typeface="Symbol" pitchFamily="18" charset="2"/>
              </a:rPr>
              <a:t>a</a:t>
            </a:r>
            <a:r>
              <a:rPr lang="da-DK" sz="2200" dirty="0" smtClean="0"/>
              <a:t> kan fortolkes som middelværdien for gruppe 3 (referencegruppen)</a:t>
            </a:r>
          </a:p>
          <a:p>
            <a:r>
              <a:rPr lang="da-DK" sz="2200" i="1" dirty="0" smtClean="0">
                <a:latin typeface="Symbol" pitchFamily="18" charset="2"/>
              </a:rPr>
              <a:t>b</a:t>
            </a:r>
            <a:r>
              <a:rPr lang="da-DK" sz="2200" baseline="-25000" dirty="0" smtClean="0">
                <a:latin typeface="Symbol" pitchFamily="18" charset="2"/>
              </a:rPr>
              <a:t>1</a:t>
            </a:r>
            <a:r>
              <a:rPr lang="da-DK" sz="2200" dirty="0" smtClean="0"/>
              <a:t> og </a:t>
            </a:r>
            <a:r>
              <a:rPr lang="da-DK" sz="2200" i="1" dirty="0" smtClean="0">
                <a:latin typeface="Symbol" pitchFamily="18" charset="2"/>
              </a:rPr>
              <a:t>b</a:t>
            </a:r>
            <a:r>
              <a:rPr lang="da-DK" sz="2200" baseline="-25000" dirty="0" smtClean="0">
                <a:latin typeface="Symbol" pitchFamily="18" charset="2"/>
              </a:rPr>
              <a:t>2</a:t>
            </a:r>
            <a:r>
              <a:rPr lang="da-DK" sz="2200" dirty="0" smtClean="0"/>
              <a:t> kan fortolkes som forskelle i middelværdien for hhv. gruppe 1 og 2 i forhold til referencegruppen (gruppe 3)</a:t>
            </a:r>
            <a:endParaRPr lang="da-DK" sz="2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56320" y="270892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1776"/>
                <a:gridCol w="648072"/>
                <a:gridCol w="576064"/>
                <a:gridCol w="1704528"/>
                <a:gridCol w="2135560"/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 smtClean="0"/>
                        <a:t>Gruppe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z</a:t>
                      </a:r>
                      <a:r>
                        <a:rPr lang="da-DK" baseline="-25000" dirty="0" smtClean="0"/>
                        <a:t>1</a:t>
                      </a:r>
                      <a:r>
                        <a:rPr lang="da-DK" dirty="0" smtClean="0"/>
                        <a:t>=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z</a:t>
                      </a:r>
                      <a:r>
                        <a:rPr lang="da-DK" baseline="-25000" dirty="0" smtClean="0"/>
                        <a:t>2</a:t>
                      </a:r>
                      <a:r>
                        <a:rPr lang="da-DK" dirty="0" smtClean="0"/>
                        <a:t>=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err="1" smtClean="0"/>
                        <a:t>Middelv</a:t>
                      </a:r>
                      <a:r>
                        <a:rPr lang="da-DK" dirty="0" smtClean="0"/>
                        <a:t>.</a:t>
                      </a:r>
                      <a:r>
                        <a:rPr lang="da-DK" baseline="0" dirty="0" smtClean="0"/>
                        <a:t> for </a:t>
                      </a:r>
                      <a:r>
                        <a:rPr lang="da-DK" i="1" baseline="0" dirty="0" smtClean="0"/>
                        <a:t>y</a:t>
                      </a:r>
                      <a:endParaRPr lang="da-DK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Fortolkning af </a:t>
                      </a:r>
                      <a:r>
                        <a:rPr lang="da-DK" i="1" dirty="0" smtClean="0">
                          <a:latin typeface="Symbol" pitchFamily="18" charset="2"/>
                        </a:rPr>
                        <a:t>b</a:t>
                      </a:r>
                      <a:endParaRPr lang="da-DK" dirty="0">
                        <a:latin typeface="Symbol" pitchFamily="18" charset="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1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1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i="1" dirty="0" smtClean="0">
                          <a:latin typeface="Symbol" pitchFamily="18" charset="2"/>
                          <a:cs typeface="Times New Roman" pitchFamily="18" charset="0"/>
                        </a:rPr>
                        <a:t>m</a:t>
                      </a:r>
                      <a:r>
                        <a:rPr lang="da-DK" sz="180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da-DK" sz="1800" baseline="0" dirty="0" smtClean="0">
                          <a:latin typeface="+mn-lt"/>
                          <a:cs typeface="+mn-cs"/>
                        </a:rPr>
                        <a:t> </a:t>
                      </a:r>
                      <a:r>
                        <a:rPr lang="da-DK" sz="1800" i="0" dirty="0" smtClean="0">
                          <a:latin typeface="Symbol" pitchFamily="18" charset="2"/>
                          <a:cs typeface="Times New Roman" pitchFamily="18" charset="0"/>
                        </a:rPr>
                        <a:t>=</a:t>
                      </a:r>
                      <a:r>
                        <a:rPr lang="da-DK" sz="1800" i="0" baseline="0" dirty="0" smtClean="0">
                          <a:latin typeface="Symbol" pitchFamily="18" charset="2"/>
                          <a:cs typeface="Times New Roman" pitchFamily="18" charset="0"/>
                        </a:rPr>
                        <a:t> </a:t>
                      </a:r>
                      <a:r>
                        <a:rPr lang="da-DK" sz="1800" i="1" dirty="0" smtClean="0">
                          <a:latin typeface="Symbol" pitchFamily="18" charset="2"/>
                          <a:cs typeface="Times New Roman" pitchFamily="18" charset="0"/>
                        </a:rPr>
                        <a:t>a</a:t>
                      </a:r>
                      <a:r>
                        <a:rPr lang="da-DK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+ </a:t>
                      </a:r>
                      <a:r>
                        <a:rPr lang="da-DK" sz="1800" i="1" dirty="0" smtClean="0">
                          <a:latin typeface="Symbol" pitchFamily="18" charset="2"/>
                          <a:cs typeface="Times New Roman" pitchFamily="18" charset="0"/>
                        </a:rPr>
                        <a:t>b</a:t>
                      </a:r>
                      <a:r>
                        <a:rPr lang="da-DK" sz="180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i="1" dirty="0" smtClean="0">
                          <a:latin typeface="Symbol" pitchFamily="18" charset="2"/>
                          <a:cs typeface="Times New Roman" pitchFamily="18" charset="0"/>
                        </a:rPr>
                        <a:t>b</a:t>
                      </a:r>
                      <a:r>
                        <a:rPr lang="da-DK" sz="180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da-DK" sz="1800" baseline="0" dirty="0" smtClean="0">
                          <a:latin typeface="+mn-lt"/>
                          <a:cs typeface="+mn-cs"/>
                        </a:rPr>
                        <a:t> </a:t>
                      </a:r>
                      <a:r>
                        <a:rPr lang="da-DK" sz="1800" baseline="0" dirty="0" smtClean="0">
                          <a:latin typeface="Symbol" pitchFamily="18" charset="2"/>
                          <a:cs typeface="+mn-cs"/>
                        </a:rPr>
                        <a:t>= </a:t>
                      </a:r>
                      <a:r>
                        <a:rPr lang="da-DK" sz="1800" i="1" dirty="0" smtClean="0">
                          <a:latin typeface="Symbol" pitchFamily="18" charset="2"/>
                          <a:cs typeface="Times New Roman" pitchFamily="18" charset="0"/>
                        </a:rPr>
                        <a:t>m</a:t>
                      </a:r>
                      <a:r>
                        <a:rPr lang="da-DK" sz="1800" baseline="-25000" dirty="0" smtClean="0">
                          <a:latin typeface="Symbol" pitchFamily="18" charset="2"/>
                          <a:cs typeface="Times New Roman" pitchFamily="18" charset="0"/>
                        </a:rPr>
                        <a:t>1</a:t>
                      </a:r>
                      <a:r>
                        <a:rPr lang="da-DK" sz="1800" baseline="0" dirty="0" smtClean="0">
                          <a:latin typeface="Symbol" pitchFamily="18" charset="2"/>
                          <a:cs typeface="+mn-cs"/>
                        </a:rPr>
                        <a:t> - </a:t>
                      </a:r>
                      <a:r>
                        <a:rPr lang="da-DK" sz="1800" i="1" dirty="0" smtClean="0">
                          <a:latin typeface="Symbol" pitchFamily="18" charset="2"/>
                          <a:cs typeface="Times New Roman" pitchFamily="18" charset="0"/>
                        </a:rPr>
                        <a:t>m</a:t>
                      </a:r>
                      <a:r>
                        <a:rPr lang="da-DK" sz="1800" baseline="-25000" dirty="0" smtClean="0">
                          <a:latin typeface="Symbol" pitchFamily="18" charset="2"/>
                          <a:cs typeface="Times New Roman" pitchFamily="18" charset="0"/>
                        </a:rPr>
                        <a:t>3</a:t>
                      </a:r>
                      <a:r>
                        <a:rPr lang="da-DK" sz="1800" baseline="0" dirty="0" smtClean="0">
                          <a:latin typeface="Symbol" pitchFamily="18" charset="2"/>
                          <a:cs typeface="+mn-cs"/>
                        </a:rPr>
                        <a:t> </a:t>
                      </a:r>
                      <a:endParaRPr lang="da-DK" dirty="0" smtClean="0">
                        <a:latin typeface="Symbol" pitchFamily="18" charset="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2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1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i="1" dirty="0" smtClean="0">
                          <a:latin typeface="Symbol" pitchFamily="18" charset="2"/>
                          <a:cs typeface="Times New Roman" pitchFamily="18" charset="0"/>
                        </a:rPr>
                        <a:t>m</a:t>
                      </a:r>
                      <a:r>
                        <a:rPr lang="da-DK" sz="180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lang="da-DK" sz="1800" i="0" dirty="0" smtClean="0">
                          <a:latin typeface="Symbol" pitchFamily="18" charset="2"/>
                          <a:cs typeface="Times New Roman" pitchFamily="18" charset="0"/>
                        </a:rPr>
                        <a:t>= </a:t>
                      </a:r>
                      <a:r>
                        <a:rPr lang="da-DK" sz="1800" i="1" dirty="0" smtClean="0">
                          <a:latin typeface="Symbol" pitchFamily="18" charset="2"/>
                          <a:cs typeface="Times New Roman" pitchFamily="18" charset="0"/>
                        </a:rPr>
                        <a:t>a</a:t>
                      </a:r>
                      <a:r>
                        <a:rPr lang="da-DK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+ </a:t>
                      </a:r>
                      <a:r>
                        <a:rPr lang="da-DK" sz="1800" i="1" dirty="0" smtClean="0">
                          <a:latin typeface="Symbol" pitchFamily="18" charset="2"/>
                          <a:cs typeface="Times New Roman" pitchFamily="18" charset="0"/>
                        </a:rPr>
                        <a:t>b</a:t>
                      </a:r>
                      <a:r>
                        <a:rPr lang="da-DK" sz="180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i="1" dirty="0" smtClean="0">
                          <a:latin typeface="Symbol" pitchFamily="18" charset="2"/>
                          <a:cs typeface="Times New Roman" pitchFamily="18" charset="0"/>
                        </a:rPr>
                        <a:t>b</a:t>
                      </a:r>
                      <a:r>
                        <a:rPr lang="da-DK" sz="1800" i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da-DK" sz="1800" baseline="0" dirty="0" smtClean="0">
                          <a:latin typeface="+mn-lt"/>
                          <a:cs typeface="+mn-cs"/>
                        </a:rPr>
                        <a:t> = </a:t>
                      </a:r>
                      <a:r>
                        <a:rPr lang="da-DK" sz="1800" i="1" dirty="0" smtClean="0">
                          <a:latin typeface="Symbol" pitchFamily="18" charset="2"/>
                          <a:cs typeface="Times New Roman" pitchFamily="18" charset="0"/>
                        </a:rPr>
                        <a:t>m</a:t>
                      </a:r>
                      <a:r>
                        <a:rPr lang="da-DK" sz="1800" i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da-DK" sz="1800" baseline="0" dirty="0" smtClean="0">
                          <a:latin typeface="+mn-lt"/>
                          <a:cs typeface="+mn-cs"/>
                        </a:rPr>
                        <a:t> </a:t>
                      </a:r>
                      <a:r>
                        <a:rPr lang="da-DK" sz="1800" i="0" dirty="0" smtClean="0">
                          <a:latin typeface="Symbol" pitchFamily="18" charset="2"/>
                          <a:cs typeface="Times New Roman" pitchFamily="18" charset="0"/>
                        </a:rPr>
                        <a:t>-</a:t>
                      </a:r>
                      <a:r>
                        <a:rPr lang="da-DK" sz="1800" baseline="0" dirty="0" smtClean="0">
                          <a:latin typeface="+mn-lt"/>
                          <a:cs typeface="+mn-cs"/>
                        </a:rPr>
                        <a:t> </a:t>
                      </a:r>
                      <a:r>
                        <a:rPr lang="da-DK" sz="1800" i="1" dirty="0" smtClean="0">
                          <a:latin typeface="Symbol" pitchFamily="18" charset="2"/>
                          <a:cs typeface="Times New Roman" pitchFamily="18" charset="0"/>
                        </a:rPr>
                        <a:t>m</a:t>
                      </a:r>
                      <a:r>
                        <a:rPr lang="da-DK" sz="1800" i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da-DK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3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i="1" dirty="0" smtClean="0">
                          <a:latin typeface="Symbol" pitchFamily="18" charset="2"/>
                          <a:cs typeface="Times New Roman" pitchFamily="18" charset="0"/>
                        </a:rPr>
                        <a:t>m</a:t>
                      </a:r>
                      <a:r>
                        <a:rPr lang="da-DK" sz="180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da-DK" sz="1800" baseline="0" dirty="0" smtClean="0">
                          <a:latin typeface="+mn-lt"/>
                          <a:cs typeface="+mn-cs"/>
                        </a:rPr>
                        <a:t> </a:t>
                      </a:r>
                      <a:r>
                        <a:rPr lang="da-DK" sz="1800" i="0" dirty="0" smtClean="0">
                          <a:latin typeface="Symbol" pitchFamily="18" charset="2"/>
                          <a:cs typeface="Times New Roman" pitchFamily="18" charset="0"/>
                        </a:rPr>
                        <a:t>=</a:t>
                      </a:r>
                      <a:r>
                        <a:rPr lang="da-DK" sz="1800" i="1" dirty="0" smtClean="0">
                          <a:latin typeface="Symbol" pitchFamily="18" charset="2"/>
                          <a:cs typeface="Times New Roman" pitchFamily="18" charset="0"/>
                        </a:rPr>
                        <a:t> a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16</a:t>
            </a:fld>
            <a:endParaRPr lang="da-DK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1720" y="2420888"/>
            <a:ext cx="6300700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Estimation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4114800" cy="1944216"/>
          </a:xfrm>
        </p:spPr>
        <p:txBody>
          <a:bodyPr/>
          <a:lstStyle/>
          <a:p>
            <a:r>
              <a:rPr lang="da-DK" sz="2200" b="1" dirty="0" smtClean="0"/>
              <a:t>SPSS</a:t>
            </a:r>
            <a:r>
              <a:rPr lang="da-DK" sz="2200" dirty="0" smtClean="0"/>
              <a:t>: </a:t>
            </a:r>
            <a:r>
              <a:rPr lang="da-DK" sz="2200" dirty="0" err="1" smtClean="0"/>
              <a:t>Analyze</a:t>
            </a:r>
            <a:r>
              <a:rPr lang="da-DK" sz="2200" dirty="0" smtClean="0"/>
              <a:t> </a:t>
            </a:r>
            <a:r>
              <a:rPr lang="da-DK" sz="2200" dirty="0" smtClean="0">
                <a:latin typeface="Arial"/>
                <a:cs typeface="Arial"/>
              </a:rPr>
              <a:t>→ General Linear Model → </a:t>
            </a:r>
            <a:r>
              <a:rPr lang="da-DK" sz="2200" dirty="0" err="1" smtClean="0">
                <a:latin typeface="Arial"/>
                <a:cs typeface="Arial"/>
              </a:rPr>
              <a:t>Univariate</a:t>
            </a:r>
            <a:endParaRPr lang="da-DK" sz="2200" dirty="0" smtClean="0">
              <a:latin typeface="Arial"/>
              <a:cs typeface="Arial"/>
            </a:endParaRPr>
          </a:p>
          <a:p>
            <a:r>
              <a:rPr lang="da-DK" sz="2200" dirty="0" smtClean="0">
                <a:latin typeface="Arial"/>
                <a:cs typeface="Arial"/>
              </a:rPr>
              <a:t>Under options vælg ’Parameter </a:t>
            </a:r>
            <a:r>
              <a:rPr lang="da-DK" sz="2200" dirty="0" err="1" smtClean="0">
                <a:latin typeface="Arial"/>
                <a:cs typeface="Arial"/>
              </a:rPr>
              <a:t>estimates</a:t>
            </a:r>
            <a:r>
              <a:rPr lang="da-DK" sz="2200" dirty="0" smtClean="0">
                <a:latin typeface="Arial"/>
                <a:cs typeface="Arial"/>
              </a:rPr>
              <a:t>’</a:t>
            </a:r>
          </a:p>
          <a:p>
            <a:r>
              <a:rPr lang="da-DK" sz="2200" dirty="0" smtClean="0">
                <a:latin typeface="Arial"/>
                <a:cs typeface="Arial"/>
              </a:rPr>
              <a:t>Output:</a:t>
            </a:r>
            <a:endParaRPr lang="da-DK" sz="2200" dirty="0"/>
          </a:p>
        </p:txBody>
      </p:sp>
      <p:pic>
        <p:nvPicPr>
          <p:cNvPr id="76802" name="Picture 2"/>
          <p:cNvPicPr>
            <a:picLocks noChangeAspect="1" noChangeArrowheads="1"/>
          </p:cNvPicPr>
          <p:nvPr/>
        </p:nvPicPr>
        <p:blipFill>
          <a:blip r:embed="rId5" cstate="print"/>
          <a:srcRect b="46001"/>
          <a:stretch>
            <a:fillRect/>
          </a:stretch>
        </p:blipFill>
        <p:spPr bwMode="auto">
          <a:xfrm>
            <a:off x="4499992" y="332656"/>
            <a:ext cx="43434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67544" y="4581128"/>
            <a:ext cx="8208912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lang="da-DK" sz="2200" b="1" kern="0" dirty="0" smtClean="0">
                <a:latin typeface="+mn-lt"/>
              </a:rPr>
              <a:t>Estimerede model</a:t>
            </a:r>
            <a:r>
              <a:rPr lang="da-DK" sz="2200" kern="0" dirty="0" smtClean="0">
                <a:latin typeface="+mn-lt"/>
              </a:rPr>
              <a:t>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endParaRPr kumimoji="0" lang="da-DK" sz="22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lang="da-DK" sz="2200" kern="0" dirty="0" smtClean="0">
                <a:latin typeface="Arial"/>
                <a:cs typeface="Arial"/>
              </a:rPr>
              <a:t>Dvs. den estimerede middelværdi for gruppe 1 er:</a:t>
            </a:r>
            <a:endParaRPr lang="da-DK" sz="2200" kern="0" dirty="0" smtClean="0">
              <a:latin typeface="+mn-lt"/>
              <a:cs typeface="Arial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771800" y="4941168"/>
          <a:ext cx="3888432" cy="432048"/>
        </p:xfrm>
        <a:graphic>
          <a:graphicData uri="http://schemas.openxmlformats.org/presentationml/2006/ole">
            <p:oleObj spid="_x0000_s76804" name="Ligning" r:id="rId6" imgW="1942920" imgH="215640" progId="Equation.3">
              <p:embed/>
            </p:oleObj>
          </a:graphicData>
        </a:graphic>
      </p:graphicFrame>
      <p:graphicFrame>
        <p:nvGraphicFramePr>
          <p:cNvPr id="76805" name="Object 5"/>
          <p:cNvGraphicFramePr>
            <a:graphicFrameLocks noChangeAspect="1"/>
          </p:cNvGraphicFramePr>
          <p:nvPr/>
        </p:nvGraphicFramePr>
        <p:xfrm>
          <a:off x="1569169" y="5809704"/>
          <a:ext cx="6099175" cy="355600"/>
        </p:xfrm>
        <a:graphic>
          <a:graphicData uri="http://schemas.openxmlformats.org/presentationml/2006/ole">
            <p:oleObj spid="_x0000_s76805" name="Ligning" r:id="rId7" imgW="3047760" imgH="17748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187624" y="3140968"/>
            <a:ext cx="31290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>
                <a:latin typeface="+mn-lt"/>
              </a:rPr>
              <a:t>a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203848" y="3356992"/>
            <a:ext cx="720080" cy="21602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12" name="Straight Connector 11"/>
          <p:cNvCxnSpPr>
            <a:endCxn id="9" idx="2"/>
          </p:cNvCxnSpPr>
          <p:nvPr/>
        </p:nvCxnSpPr>
        <p:spPr>
          <a:xfrm rot="10800000">
            <a:off x="1344077" y="3510300"/>
            <a:ext cx="2219812" cy="534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187624" y="3563724"/>
            <a:ext cx="39786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>
                <a:latin typeface="+mn-lt"/>
              </a:rPr>
              <a:t>b</a:t>
            </a:r>
            <a:r>
              <a:rPr lang="da-DK" baseline="-25000" dirty="0" smtClean="0">
                <a:latin typeface="+mn-lt"/>
              </a:rPr>
              <a:t>1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3203848" y="3573016"/>
            <a:ext cx="720080" cy="21602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16" name="Straight Connector 15"/>
          <p:cNvCxnSpPr>
            <a:stCxn id="15" idx="1"/>
            <a:endCxn id="14" idx="3"/>
          </p:cNvCxnSpPr>
          <p:nvPr/>
        </p:nvCxnSpPr>
        <p:spPr>
          <a:xfrm rot="10800000" flipV="1">
            <a:off x="1585490" y="3681028"/>
            <a:ext cx="1618358" cy="673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187624" y="3995772"/>
            <a:ext cx="39786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>
                <a:latin typeface="+mn-lt"/>
              </a:rPr>
              <a:t>b</a:t>
            </a:r>
            <a:r>
              <a:rPr lang="da-DK" baseline="-25000" dirty="0" smtClean="0">
                <a:latin typeface="+mn-lt"/>
              </a:rPr>
              <a:t>2</a:t>
            </a:r>
            <a:endParaRPr lang="da-DK" dirty="0" smtClean="0">
              <a:latin typeface="+mn-lt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203848" y="3861048"/>
            <a:ext cx="720080" cy="21602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19" name="Straight Connector 18"/>
          <p:cNvCxnSpPr>
            <a:stCxn id="18" idx="1"/>
            <a:endCxn id="17" idx="3"/>
          </p:cNvCxnSpPr>
          <p:nvPr/>
        </p:nvCxnSpPr>
        <p:spPr>
          <a:xfrm rot="10800000" flipV="1">
            <a:off x="1585490" y="3969060"/>
            <a:ext cx="1618358" cy="21137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17</a:t>
            </a:fld>
            <a:endParaRPr lang="da-DK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Hypotesetest i Regressionsmodel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200" dirty="0" smtClean="0"/>
              <a:t>I </a:t>
            </a:r>
            <a:r>
              <a:rPr lang="da-DK" sz="2200" b="1" dirty="0" smtClean="0"/>
              <a:t>multipel lineær regression </a:t>
            </a:r>
            <a:r>
              <a:rPr lang="da-DK" sz="2200" dirty="0" smtClean="0"/>
              <a:t>udførte vi et </a:t>
            </a:r>
            <a:r>
              <a:rPr lang="da-DK" sz="2200" i="1" dirty="0" smtClean="0"/>
              <a:t>F</a:t>
            </a:r>
            <a:r>
              <a:rPr lang="da-DK" sz="2200" dirty="0" smtClean="0"/>
              <a:t>-test af hypotesen:</a:t>
            </a:r>
          </a:p>
          <a:p>
            <a:pPr lvl="1"/>
            <a:r>
              <a:rPr lang="da-DK" sz="2200" dirty="0" smtClean="0"/>
              <a:t>H</a:t>
            </a:r>
            <a:r>
              <a:rPr lang="da-DK" sz="2200" baseline="-25000" dirty="0" smtClean="0"/>
              <a:t>0</a:t>
            </a:r>
            <a:r>
              <a:rPr lang="da-DK" sz="2200" dirty="0" smtClean="0"/>
              <a:t>: </a:t>
            </a:r>
            <a:r>
              <a:rPr lang="da-DK" sz="2200" i="1" dirty="0" smtClean="0">
                <a:latin typeface="Symbol" pitchFamily="18" charset="2"/>
              </a:rPr>
              <a:t>b</a:t>
            </a:r>
            <a:r>
              <a:rPr lang="da-DK" sz="2200" baseline="-25000" dirty="0" smtClean="0">
                <a:latin typeface="Symbol" pitchFamily="18" charset="2"/>
              </a:rPr>
              <a:t>1</a:t>
            </a:r>
            <a:r>
              <a:rPr lang="da-DK" sz="2200" dirty="0" smtClean="0">
                <a:latin typeface="Symbol" pitchFamily="18" charset="2"/>
              </a:rPr>
              <a:t> = </a:t>
            </a:r>
            <a:r>
              <a:rPr lang="da-DK" sz="2200" i="1" dirty="0" smtClean="0">
                <a:latin typeface="Symbol" pitchFamily="18" charset="2"/>
              </a:rPr>
              <a:t>b</a:t>
            </a:r>
            <a:r>
              <a:rPr lang="da-DK" sz="2200" baseline="-25000" dirty="0" smtClean="0">
                <a:latin typeface="Symbol" pitchFamily="18" charset="2"/>
              </a:rPr>
              <a:t>2</a:t>
            </a:r>
            <a:r>
              <a:rPr lang="da-DK" sz="2200" dirty="0" smtClean="0">
                <a:latin typeface="Symbol" pitchFamily="18" charset="2"/>
              </a:rPr>
              <a:t> = 0</a:t>
            </a:r>
          </a:p>
          <a:p>
            <a:pPr lvl="1"/>
            <a:r>
              <a:rPr lang="da-DK" sz="2200" dirty="0" smtClean="0"/>
              <a:t>H</a:t>
            </a:r>
            <a:r>
              <a:rPr lang="da-DK" sz="2200" baseline="-25000" dirty="0" smtClean="0"/>
              <a:t>a</a:t>
            </a:r>
            <a:r>
              <a:rPr lang="da-DK" sz="2200" dirty="0" smtClean="0"/>
              <a:t>: mindst et </a:t>
            </a:r>
            <a:r>
              <a:rPr lang="da-DK" sz="2200" i="1" dirty="0" smtClean="0">
                <a:latin typeface="Symbol" pitchFamily="18" charset="2"/>
              </a:rPr>
              <a:t>b 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da-DK" sz="2200" dirty="0" smtClean="0">
                <a:latin typeface="Symbol" pitchFamily="18" charset="2"/>
              </a:rPr>
              <a:t> </a:t>
            </a:r>
            <a:r>
              <a:rPr lang="da-DK" sz="2200" dirty="0" smtClean="0">
                <a:latin typeface="Symbol" pitchFamily="18" charset="2"/>
                <a:sym typeface="Symbol"/>
              </a:rPr>
              <a:t></a:t>
            </a:r>
            <a:r>
              <a:rPr lang="da-DK" sz="2200" dirty="0" smtClean="0">
                <a:latin typeface="Symbol" pitchFamily="18" charset="2"/>
              </a:rPr>
              <a:t> 0</a:t>
            </a:r>
            <a:endParaRPr lang="da-DK" sz="2200" dirty="0" smtClean="0"/>
          </a:p>
          <a:p>
            <a:r>
              <a:rPr lang="da-DK" sz="2200" b="1" dirty="0" smtClean="0"/>
              <a:t>Fortolkningen</a:t>
            </a:r>
            <a:r>
              <a:rPr lang="da-DK" sz="2200" dirty="0" smtClean="0"/>
              <a:t> af H</a:t>
            </a:r>
            <a:r>
              <a:rPr lang="da-DK" sz="2200" baseline="-25000" dirty="0" smtClean="0"/>
              <a:t>0</a:t>
            </a:r>
            <a:r>
              <a:rPr lang="da-DK" sz="2200" dirty="0" smtClean="0"/>
              <a:t>: Alle grupper har samme middelværdi. </a:t>
            </a:r>
          </a:p>
          <a:p>
            <a:endParaRPr lang="da-DK" sz="2200" dirty="0" smtClean="0"/>
          </a:p>
          <a:p>
            <a:r>
              <a:rPr lang="da-DK" sz="2200" dirty="0" smtClean="0"/>
              <a:t>Det svarer præcist til </a:t>
            </a:r>
            <a:r>
              <a:rPr lang="da-DK" sz="2200" i="1" dirty="0" err="1" smtClean="0"/>
              <a:t>F</a:t>
            </a:r>
            <a:r>
              <a:rPr lang="da-DK" sz="2200" dirty="0" err="1" smtClean="0"/>
              <a:t>-testet</a:t>
            </a:r>
            <a:r>
              <a:rPr lang="da-DK" sz="2200" dirty="0" smtClean="0"/>
              <a:t> i ANOVA</a:t>
            </a:r>
          </a:p>
          <a:p>
            <a:pPr lvl="1"/>
            <a:r>
              <a:rPr lang="da-DK" sz="2200" dirty="0" smtClean="0"/>
              <a:t>H</a:t>
            </a:r>
            <a:r>
              <a:rPr lang="da-DK" sz="2200" baseline="-25000" dirty="0" smtClean="0"/>
              <a:t>0</a:t>
            </a:r>
            <a:r>
              <a:rPr lang="da-DK" sz="2200" dirty="0" smtClean="0"/>
              <a:t>: </a:t>
            </a:r>
            <a:r>
              <a:rPr lang="da-DK" sz="2200" i="1" dirty="0" smtClean="0">
                <a:latin typeface="Symbol" pitchFamily="18" charset="2"/>
              </a:rPr>
              <a:t>m</a:t>
            </a:r>
            <a:r>
              <a:rPr lang="da-DK" sz="2200" baseline="-25000" dirty="0" smtClean="0">
                <a:latin typeface="Symbol" pitchFamily="18" charset="2"/>
              </a:rPr>
              <a:t>1</a:t>
            </a:r>
            <a:r>
              <a:rPr lang="da-DK" sz="2200" dirty="0" smtClean="0">
                <a:latin typeface="Symbol" pitchFamily="18" charset="2"/>
              </a:rPr>
              <a:t> = </a:t>
            </a:r>
            <a:r>
              <a:rPr lang="da-DK" sz="2200" i="1" dirty="0" smtClean="0">
                <a:latin typeface="Symbol" pitchFamily="18" charset="2"/>
              </a:rPr>
              <a:t>m</a:t>
            </a:r>
            <a:r>
              <a:rPr lang="da-DK" sz="2200" baseline="-25000" dirty="0" smtClean="0">
                <a:latin typeface="Symbol" pitchFamily="18" charset="2"/>
              </a:rPr>
              <a:t>2</a:t>
            </a:r>
            <a:r>
              <a:rPr lang="da-DK" sz="2200" dirty="0" smtClean="0">
                <a:latin typeface="Symbol" pitchFamily="18" charset="2"/>
              </a:rPr>
              <a:t> =</a:t>
            </a:r>
            <a:r>
              <a:rPr lang="da-DK" sz="2200" i="1" dirty="0" smtClean="0">
                <a:latin typeface="Symbol" pitchFamily="18" charset="2"/>
              </a:rPr>
              <a:t> m</a:t>
            </a:r>
            <a:r>
              <a:rPr lang="da-DK" sz="2200" baseline="-25000" dirty="0" smtClean="0">
                <a:latin typeface="Symbol" pitchFamily="18" charset="2"/>
              </a:rPr>
              <a:t>3</a:t>
            </a:r>
            <a:r>
              <a:rPr lang="da-DK" sz="2200" dirty="0" smtClean="0">
                <a:latin typeface="Symbol" pitchFamily="18" charset="2"/>
              </a:rPr>
              <a:t> </a:t>
            </a:r>
          </a:p>
          <a:p>
            <a:pPr lvl="1"/>
            <a:r>
              <a:rPr lang="da-DK" sz="2200" dirty="0" smtClean="0"/>
              <a:t>H</a:t>
            </a:r>
            <a:r>
              <a:rPr lang="da-DK" sz="2200" baseline="-25000" dirty="0" smtClean="0"/>
              <a:t>a</a:t>
            </a:r>
            <a:r>
              <a:rPr lang="da-DK" sz="2200" dirty="0" smtClean="0"/>
              <a:t>: Mindst et </a:t>
            </a:r>
            <a:r>
              <a:rPr lang="da-DK" sz="2200" i="1" dirty="0" err="1" smtClean="0">
                <a:latin typeface="Symbol" pitchFamily="18" charset="2"/>
              </a:rPr>
              <a:t>m</a:t>
            </a:r>
            <a:r>
              <a:rPr lang="da-DK" sz="2200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da-DK" sz="2200" dirty="0" smtClean="0"/>
              <a:t> skiller sig ud.</a:t>
            </a:r>
          </a:p>
          <a:p>
            <a:pPr lvl="1"/>
            <a:endParaRPr lang="da-DK" sz="2200" dirty="0" smtClean="0"/>
          </a:p>
          <a:p>
            <a:r>
              <a:rPr lang="da-DK" sz="2200" dirty="0" smtClean="0"/>
              <a:t>Dvs. der er intet tabt ved at bruge regressionsformuleringen.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18</a:t>
            </a:fld>
            <a:endParaRPr lang="da-DK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Hypotesetest i SPSS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034680" cy="4530725"/>
          </a:xfrm>
        </p:spPr>
        <p:txBody>
          <a:bodyPr/>
          <a:lstStyle/>
          <a:p>
            <a:r>
              <a:rPr lang="da-DK" sz="2200" b="1" dirty="0" smtClean="0"/>
              <a:t>SPSS</a:t>
            </a:r>
            <a:r>
              <a:rPr lang="da-DK" sz="2200" dirty="0" smtClean="0"/>
              <a:t>: </a:t>
            </a:r>
            <a:r>
              <a:rPr lang="da-DK" sz="2200" dirty="0" err="1" smtClean="0"/>
              <a:t>Analyze</a:t>
            </a:r>
            <a:r>
              <a:rPr lang="da-DK" sz="2200" dirty="0" smtClean="0"/>
              <a:t> </a:t>
            </a:r>
            <a:r>
              <a:rPr lang="da-DK" sz="2200" dirty="0" smtClean="0">
                <a:cs typeface="Arial"/>
              </a:rPr>
              <a:t>→ General Linear Model → </a:t>
            </a:r>
            <a:r>
              <a:rPr lang="da-DK" sz="2200" dirty="0" err="1" smtClean="0">
                <a:cs typeface="Arial"/>
              </a:rPr>
              <a:t>Univariate</a:t>
            </a:r>
            <a:endParaRPr lang="da-DK" sz="2200" dirty="0" smtClean="0">
              <a:cs typeface="Arial"/>
            </a:endParaRPr>
          </a:p>
          <a:p>
            <a:endParaRPr lang="da-DK" sz="2200" b="1" dirty="0" smtClean="0">
              <a:cs typeface="Arial"/>
            </a:endParaRPr>
          </a:p>
          <a:p>
            <a:endParaRPr lang="da-DK" sz="2200" b="1" dirty="0" smtClean="0">
              <a:cs typeface="Arial"/>
            </a:endParaRPr>
          </a:p>
          <a:p>
            <a:endParaRPr lang="da-DK" sz="2200" b="1" dirty="0" smtClean="0">
              <a:cs typeface="Arial"/>
            </a:endParaRPr>
          </a:p>
          <a:p>
            <a:r>
              <a:rPr lang="da-DK" sz="2200" b="1" dirty="0" smtClean="0">
                <a:cs typeface="Arial"/>
              </a:rPr>
              <a:t>Bemærk</a:t>
            </a:r>
            <a:r>
              <a:rPr lang="da-DK" sz="2200" dirty="0" smtClean="0">
                <a:cs typeface="Arial"/>
              </a:rPr>
              <a:t>: Resultat er præcist som når vi bruger </a:t>
            </a:r>
            <a:r>
              <a:rPr lang="da-DK" sz="2200" dirty="0" err="1" smtClean="0">
                <a:cs typeface="Arial"/>
              </a:rPr>
              <a:t>One-Way</a:t>
            </a:r>
            <a:r>
              <a:rPr lang="da-DK" sz="2200" dirty="0" smtClean="0">
                <a:cs typeface="Arial"/>
              </a:rPr>
              <a:t> ANOVA funktionen i SPSS.</a:t>
            </a:r>
            <a:endParaRPr lang="da-DK" sz="2200" b="1" dirty="0" smtClean="0">
              <a:cs typeface="Arial"/>
            </a:endParaRPr>
          </a:p>
          <a:p>
            <a:endParaRPr lang="da-DK" sz="2200" dirty="0"/>
          </a:p>
        </p:txBody>
      </p:sp>
      <p:pic>
        <p:nvPicPr>
          <p:cNvPr id="778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908720"/>
            <a:ext cx="5413636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19</a:t>
            </a:fld>
            <a:endParaRPr lang="da-DK" alt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3789040"/>
            <a:ext cx="5589621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ounded Rectangle 6"/>
          <p:cNvSpPr/>
          <p:nvPr/>
        </p:nvSpPr>
        <p:spPr>
          <a:xfrm>
            <a:off x="4932040" y="2852936"/>
            <a:ext cx="792088" cy="21602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Rounded Rectangle 7"/>
          <p:cNvSpPr/>
          <p:nvPr/>
        </p:nvSpPr>
        <p:spPr>
          <a:xfrm>
            <a:off x="4932040" y="2204864"/>
            <a:ext cx="792088" cy="43204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Rounded Rectangle 8"/>
          <p:cNvSpPr/>
          <p:nvPr/>
        </p:nvSpPr>
        <p:spPr>
          <a:xfrm>
            <a:off x="4932040" y="4653136"/>
            <a:ext cx="792088" cy="72008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Rounded Rectangle 9"/>
          <p:cNvSpPr/>
          <p:nvPr/>
        </p:nvSpPr>
        <p:spPr>
          <a:xfrm>
            <a:off x="5940152" y="2204864"/>
            <a:ext cx="504056" cy="432048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" name="Rounded Rectangle 10"/>
          <p:cNvSpPr/>
          <p:nvPr/>
        </p:nvSpPr>
        <p:spPr>
          <a:xfrm>
            <a:off x="5940152" y="4653136"/>
            <a:ext cx="504056" cy="72008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2" name="Rounded Rectangle 11"/>
          <p:cNvSpPr/>
          <p:nvPr/>
        </p:nvSpPr>
        <p:spPr>
          <a:xfrm>
            <a:off x="5940152" y="2852936"/>
            <a:ext cx="504056" cy="216024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3" name="Rounded Rectangle 12"/>
          <p:cNvSpPr/>
          <p:nvPr/>
        </p:nvSpPr>
        <p:spPr>
          <a:xfrm>
            <a:off x="6804248" y="2204864"/>
            <a:ext cx="504056" cy="432048"/>
          </a:xfrm>
          <a:prstGeom prst="round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4" name="Rounded Rectangle 13"/>
          <p:cNvSpPr/>
          <p:nvPr/>
        </p:nvSpPr>
        <p:spPr>
          <a:xfrm>
            <a:off x="6876256" y="4653136"/>
            <a:ext cx="576064" cy="504056"/>
          </a:xfrm>
          <a:prstGeom prst="round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5" name="Rounded Rectangle 14"/>
          <p:cNvSpPr/>
          <p:nvPr/>
        </p:nvSpPr>
        <p:spPr>
          <a:xfrm>
            <a:off x="7452320" y="2204864"/>
            <a:ext cx="1368152" cy="21602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6" name="Rounded Rectangle 15"/>
          <p:cNvSpPr/>
          <p:nvPr/>
        </p:nvSpPr>
        <p:spPr>
          <a:xfrm>
            <a:off x="7604720" y="4653136"/>
            <a:ext cx="1368152" cy="21602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Undersøge sammenhæng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200" dirty="0" smtClean="0"/>
              <a:t>Undersøge sammenhænge mellem </a:t>
            </a:r>
            <a:r>
              <a:rPr lang="da-DK" sz="2200" b="1" dirty="0" smtClean="0"/>
              <a:t>kategoriske variable</a:t>
            </a:r>
            <a:r>
              <a:rPr lang="da-DK" sz="2200" dirty="0" smtClean="0"/>
              <a:t>:</a:t>
            </a:r>
          </a:p>
          <a:p>
            <a:pPr lvl="1"/>
            <a:r>
              <a:rPr lang="da-DK" sz="2200" dirty="0" smtClean="0">
                <a:latin typeface="Symbol" pitchFamily="18" charset="2"/>
              </a:rPr>
              <a:t>c</a:t>
            </a:r>
            <a:r>
              <a:rPr lang="da-DK" sz="2200" baseline="30000" dirty="0" smtClean="0">
                <a:latin typeface="Symbol" pitchFamily="18" charset="2"/>
              </a:rPr>
              <a:t>2</a:t>
            </a:r>
            <a:r>
              <a:rPr lang="da-DK" sz="2200" dirty="0" smtClean="0"/>
              <a:t>-test i kontingenstabeller</a:t>
            </a:r>
          </a:p>
          <a:p>
            <a:r>
              <a:rPr lang="da-DK" sz="2200" dirty="0" smtClean="0"/>
              <a:t>Undersøge sammenhæng mellem </a:t>
            </a:r>
            <a:r>
              <a:rPr lang="da-DK" sz="2200" b="1" dirty="0" smtClean="0"/>
              <a:t>kontinuerte variable</a:t>
            </a:r>
            <a:r>
              <a:rPr lang="da-DK" sz="2200" dirty="0" smtClean="0"/>
              <a:t>:</a:t>
            </a:r>
          </a:p>
          <a:p>
            <a:pPr lvl="1"/>
            <a:r>
              <a:rPr lang="da-DK" sz="2200" dirty="0" smtClean="0"/>
              <a:t>Multipel eller simpel lineær regression.</a:t>
            </a:r>
          </a:p>
          <a:p>
            <a:r>
              <a:rPr lang="da-DK" sz="2200" dirty="0" smtClean="0"/>
              <a:t>Undersøge forskellen i </a:t>
            </a:r>
            <a:r>
              <a:rPr lang="da-DK" sz="2200" b="1" dirty="0" smtClean="0"/>
              <a:t>middelværdi for to grupper</a:t>
            </a:r>
          </a:p>
          <a:p>
            <a:endParaRPr lang="da-DK" sz="2200" dirty="0" smtClean="0"/>
          </a:p>
          <a:p>
            <a:r>
              <a:rPr lang="da-DK" sz="2200" dirty="0" smtClean="0"/>
              <a:t>Denne gang:</a:t>
            </a:r>
          </a:p>
          <a:p>
            <a:r>
              <a:rPr lang="da-DK" sz="2200" dirty="0" smtClean="0"/>
              <a:t>Sammenligne middelværdier i mere end to grupper</a:t>
            </a:r>
          </a:p>
          <a:p>
            <a:pPr lvl="1"/>
            <a:r>
              <a:rPr lang="da-DK" sz="2200" dirty="0" smtClean="0"/>
              <a:t>Metode: Variansanalyse (</a:t>
            </a:r>
            <a:r>
              <a:rPr lang="da-DK" sz="2200" b="1" dirty="0" err="1" smtClean="0">
                <a:solidFill>
                  <a:srgbClr val="FF0000"/>
                </a:solidFill>
              </a:rPr>
              <a:t>AN</a:t>
            </a:r>
            <a:r>
              <a:rPr lang="da-DK" sz="2200" dirty="0" err="1" smtClean="0"/>
              <a:t>alysis</a:t>
            </a:r>
            <a:r>
              <a:rPr lang="da-DK" sz="2200" dirty="0" smtClean="0"/>
              <a:t> </a:t>
            </a:r>
            <a:r>
              <a:rPr lang="da-DK" sz="2200" b="1" dirty="0" smtClean="0">
                <a:solidFill>
                  <a:srgbClr val="FF0000"/>
                </a:solidFill>
              </a:rPr>
              <a:t>O</a:t>
            </a:r>
            <a:r>
              <a:rPr lang="da-DK" sz="2200" dirty="0" smtClean="0"/>
              <a:t>f </a:t>
            </a:r>
            <a:r>
              <a:rPr lang="da-DK" sz="2200" b="1" dirty="0" err="1" smtClean="0">
                <a:solidFill>
                  <a:srgbClr val="FF0000"/>
                </a:solidFill>
              </a:rPr>
              <a:t>VA</a:t>
            </a:r>
            <a:r>
              <a:rPr lang="da-DK" sz="2200" dirty="0" err="1" smtClean="0"/>
              <a:t>riance</a:t>
            </a:r>
            <a:r>
              <a:rPr lang="da-DK" sz="2200" dirty="0" smtClean="0"/>
              <a:t>)</a:t>
            </a:r>
          </a:p>
          <a:p>
            <a:pPr lvl="1"/>
            <a:r>
              <a:rPr lang="da-DK" sz="2200" dirty="0" smtClean="0"/>
              <a:t>Eksempel: Er der forskel i </a:t>
            </a:r>
            <a:r>
              <a:rPr lang="da-DK" sz="2200" dirty="0" err="1" smtClean="0"/>
              <a:t>middelløn</a:t>
            </a:r>
            <a:r>
              <a:rPr lang="da-DK" sz="2200" dirty="0" smtClean="0"/>
              <a:t> for tre grupper</a:t>
            </a:r>
            <a:endParaRPr lang="da-DK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2</a:t>
            </a:fld>
            <a:endParaRPr lang="da-DK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1" name="Picture 3"/>
          <p:cNvPicPr>
            <a:picLocks noChangeAspect="1" noChangeArrowheads="1"/>
          </p:cNvPicPr>
          <p:nvPr/>
        </p:nvPicPr>
        <p:blipFill>
          <a:blip r:embed="rId2" cstate="print"/>
          <a:srcRect t="6894"/>
          <a:stretch>
            <a:fillRect/>
          </a:stretch>
        </p:blipFill>
        <p:spPr bwMode="auto">
          <a:xfrm>
            <a:off x="5004048" y="3068960"/>
            <a:ext cx="3705225" cy="291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To-sidet</a:t>
            </a:r>
            <a:r>
              <a:rPr lang="da-DK" dirty="0" smtClean="0"/>
              <a:t> Variansanalyse </a:t>
            </a:r>
            <a:r>
              <a:rPr lang="da-DK" sz="2800" dirty="0" smtClean="0"/>
              <a:t>(</a:t>
            </a:r>
            <a:r>
              <a:rPr lang="da-DK" sz="2800" dirty="0" err="1" smtClean="0"/>
              <a:t>Two-Way</a:t>
            </a:r>
            <a:r>
              <a:rPr lang="da-DK" sz="2800" dirty="0" smtClean="0"/>
              <a:t> ANOVA)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96544"/>
          </a:xfrm>
        </p:spPr>
        <p:txBody>
          <a:bodyPr/>
          <a:lstStyle/>
          <a:p>
            <a:r>
              <a:rPr lang="da-DK" sz="2200" b="1" dirty="0" smtClean="0"/>
              <a:t>Indtil nu</a:t>
            </a:r>
            <a:r>
              <a:rPr lang="da-DK" sz="2200" dirty="0" smtClean="0"/>
              <a:t>: Hvordan middelværdien for én kontinuert variabel (Ideologi) afhænger af én kategorisk variabel (Parti ID): </a:t>
            </a:r>
            <a:r>
              <a:rPr lang="da-DK" sz="2200" b="1" dirty="0" err="1" smtClean="0"/>
              <a:t>En-sidet</a:t>
            </a:r>
            <a:r>
              <a:rPr lang="da-DK" sz="2200" dirty="0" smtClean="0"/>
              <a:t> variansanalyse.</a:t>
            </a:r>
          </a:p>
          <a:p>
            <a:endParaRPr lang="da-DK" sz="2200" dirty="0" smtClean="0"/>
          </a:p>
          <a:p>
            <a:r>
              <a:rPr lang="da-DK" sz="2200" dirty="0" smtClean="0"/>
              <a:t>Vi vil nu se på, hvordan én kontinuert variabel afhænger af to kategorisk variabel</a:t>
            </a:r>
          </a:p>
          <a:p>
            <a:r>
              <a:rPr lang="da-DK" sz="2200" b="1" dirty="0" smtClean="0"/>
              <a:t>Eksempel</a:t>
            </a:r>
            <a:r>
              <a:rPr lang="da-DK" sz="2200" dirty="0" smtClean="0"/>
              <a:t>: </a:t>
            </a:r>
          </a:p>
          <a:p>
            <a:r>
              <a:rPr lang="da-DK" sz="2200" b="1" dirty="0" smtClean="0">
                <a:solidFill>
                  <a:srgbClr val="FF0000"/>
                </a:solidFill>
              </a:rPr>
              <a:t>Ideologi</a:t>
            </a:r>
            <a:r>
              <a:rPr lang="da-DK" sz="2200" dirty="0" smtClean="0"/>
              <a:t> forklaret ved </a:t>
            </a:r>
          </a:p>
          <a:p>
            <a:pPr>
              <a:buNone/>
            </a:pPr>
            <a:r>
              <a:rPr lang="da-DK" sz="2200" b="1" dirty="0" smtClean="0">
                <a:solidFill>
                  <a:srgbClr val="FF0000"/>
                </a:solidFill>
              </a:rPr>
              <a:t>			Parti ID </a:t>
            </a:r>
            <a:r>
              <a:rPr lang="da-DK" sz="2200" i="1" dirty="0" smtClean="0"/>
              <a:t>og</a:t>
            </a:r>
            <a:r>
              <a:rPr lang="da-DK" sz="2200" dirty="0" smtClean="0"/>
              <a:t> </a:t>
            </a:r>
            <a:r>
              <a:rPr lang="da-DK" sz="2200" b="1" dirty="0" smtClean="0">
                <a:solidFill>
                  <a:srgbClr val="FF0000"/>
                </a:solidFill>
              </a:rPr>
              <a:t>køn</a:t>
            </a:r>
          </a:p>
          <a:p>
            <a:r>
              <a:rPr lang="da-DK" sz="1800" b="1" dirty="0" smtClean="0"/>
              <a:t>SPSS</a:t>
            </a:r>
            <a:r>
              <a:rPr lang="da-DK" sz="1800" dirty="0" smtClean="0"/>
              <a:t>: </a:t>
            </a:r>
            <a:r>
              <a:rPr lang="da-DK" sz="1800" dirty="0" err="1" smtClean="0"/>
              <a:t>Compare</a:t>
            </a:r>
            <a:r>
              <a:rPr lang="da-DK" sz="1800" dirty="0" smtClean="0"/>
              <a:t> </a:t>
            </a:r>
            <a:r>
              <a:rPr lang="da-DK" sz="1800" dirty="0" err="1" smtClean="0"/>
              <a:t>Means</a:t>
            </a:r>
            <a:r>
              <a:rPr lang="da-DK" sz="1800" dirty="0" smtClean="0"/>
              <a:t> </a:t>
            </a:r>
            <a:r>
              <a:rPr lang="da-DK" sz="1800" dirty="0" smtClean="0">
                <a:latin typeface="Arial"/>
                <a:cs typeface="Arial"/>
              </a:rPr>
              <a:t>→ </a:t>
            </a:r>
            <a:r>
              <a:rPr lang="da-DK" sz="1800" dirty="0" err="1" smtClean="0">
                <a:latin typeface="Arial"/>
                <a:cs typeface="Arial"/>
              </a:rPr>
              <a:t>Means</a:t>
            </a:r>
            <a:r>
              <a:rPr lang="da-DK" sz="1800" dirty="0" smtClean="0">
                <a:latin typeface="Arial"/>
                <a:cs typeface="Arial"/>
              </a:rPr>
              <a:t>…</a:t>
            </a:r>
          </a:p>
          <a:p>
            <a:r>
              <a:rPr lang="da-DK" sz="1800" dirty="0" smtClean="0">
                <a:latin typeface="Arial"/>
                <a:cs typeface="Arial"/>
              </a:rPr>
              <a:t>Tilføj </a:t>
            </a:r>
            <a:r>
              <a:rPr lang="da-DK" sz="1800" dirty="0" err="1" smtClean="0">
                <a:latin typeface="Arial"/>
                <a:cs typeface="Arial"/>
              </a:rPr>
              <a:t>PartyID</a:t>
            </a:r>
            <a:r>
              <a:rPr lang="da-DK" sz="1800" dirty="0" smtClean="0">
                <a:latin typeface="Arial"/>
                <a:cs typeface="Arial"/>
              </a:rPr>
              <a:t> og </a:t>
            </a:r>
            <a:r>
              <a:rPr lang="da-DK" sz="1800" dirty="0" err="1" smtClean="0">
                <a:latin typeface="Arial"/>
                <a:cs typeface="Arial"/>
              </a:rPr>
              <a:t>Gender</a:t>
            </a:r>
            <a:r>
              <a:rPr lang="da-DK" sz="1800" dirty="0" smtClean="0">
                <a:latin typeface="Arial"/>
                <a:cs typeface="Arial"/>
              </a:rPr>
              <a:t> i hvert sit </a:t>
            </a:r>
            <a:br>
              <a:rPr lang="da-DK" sz="1800" dirty="0" smtClean="0">
                <a:latin typeface="Arial"/>
                <a:cs typeface="Arial"/>
              </a:rPr>
            </a:br>
            <a:r>
              <a:rPr lang="da-DK" sz="1800" dirty="0" smtClean="0">
                <a:latin typeface="Arial"/>
                <a:cs typeface="Arial"/>
              </a:rPr>
              <a:t>”</a:t>
            </a:r>
            <a:r>
              <a:rPr lang="da-DK" sz="1800" dirty="0" err="1" smtClean="0">
                <a:latin typeface="Arial"/>
                <a:cs typeface="Arial"/>
              </a:rPr>
              <a:t>Layer</a:t>
            </a:r>
            <a:r>
              <a:rPr lang="da-DK" sz="1800" dirty="0" smtClean="0">
                <a:latin typeface="Arial"/>
                <a:cs typeface="Arial"/>
              </a:rPr>
              <a:t>”</a:t>
            </a:r>
            <a:endParaRPr lang="da-DK" sz="18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20</a:t>
            </a:fld>
            <a:endParaRPr lang="da-DK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Mange middelværdier i spil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68552"/>
          </a:xfrm>
        </p:spPr>
        <p:txBody>
          <a:bodyPr/>
          <a:lstStyle/>
          <a:p>
            <a:r>
              <a:rPr lang="da-DK" sz="2200" dirty="0" smtClean="0"/>
              <a:t>I eksemplet er der 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2·3 = 6 </a:t>
            </a:r>
            <a:r>
              <a:rPr lang="da-DK" sz="2200" dirty="0" smtClean="0">
                <a:cs typeface="Times New Roman"/>
              </a:rPr>
              <a:t>celler i spil, med hver deres middelværdi:</a:t>
            </a:r>
          </a:p>
          <a:p>
            <a:endParaRPr lang="da-DK" sz="2200" dirty="0" smtClean="0">
              <a:cs typeface="Times New Roman"/>
            </a:endParaRPr>
          </a:p>
          <a:p>
            <a:endParaRPr lang="da-DK" sz="2200" dirty="0" smtClean="0">
              <a:cs typeface="Times New Roman"/>
            </a:endParaRPr>
          </a:p>
          <a:p>
            <a:endParaRPr lang="da-DK" sz="2200" dirty="0" smtClean="0">
              <a:cs typeface="Times New Roman"/>
            </a:endParaRPr>
          </a:p>
          <a:p>
            <a:endParaRPr lang="da-DK" sz="2200" dirty="0" smtClean="0">
              <a:cs typeface="Times New Roman"/>
            </a:endParaRPr>
          </a:p>
          <a:p>
            <a:r>
              <a:rPr lang="da-DK" sz="2200" dirty="0" smtClean="0">
                <a:cs typeface="Times New Roman"/>
              </a:rPr>
              <a:t>En </a:t>
            </a:r>
            <a:r>
              <a:rPr lang="da-DK" sz="2200" dirty="0" err="1" smtClean="0">
                <a:cs typeface="Times New Roman"/>
              </a:rPr>
              <a:t>to-sidet</a:t>
            </a:r>
            <a:r>
              <a:rPr lang="da-DK" sz="2200" dirty="0" smtClean="0">
                <a:cs typeface="Times New Roman"/>
              </a:rPr>
              <a:t> variansanalyse handler om at undersøge, hvordan de to forklarende variable (Party ID og </a:t>
            </a:r>
            <a:r>
              <a:rPr lang="da-DK" sz="2200" dirty="0" err="1" smtClean="0">
                <a:cs typeface="Times New Roman"/>
              </a:rPr>
              <a:t>Gender</a:t>
            </a:r>
            <a:r>
              <a:rPr lang="da-DK" sz="2200" dirty="0" smtClean="0">
                <a:cs typeface="Times New Roman"/>
              </a:rPr>
              <a:t>) påvirker disse middelværdier.</a:t>
            </a:r>
          </a:p>
          <a:p>
            <a:r>
              <a:rPr lang="da-DK" sz="2200" dirty="0" smtClean="0">
                <a:cs typeface="Times New Roman"/>
              </a:rPr>
              <a:t>Der er </a:t>
            </a:r>
            <a:r>
              <a:rPr lang="da-DK" sz="2200" b="1" dirty="0" smtClean="0">
                <a:solidFill>
                  <a:srgbClr val="FF0000"/>
                </a:solidFill>
                <a:cs typeface="Times New Roman"/>
              </a:rPr>
              <a:t>to slags effekter</a:t>
            </a:r>
            <a:r>
              <a:rPr lang="da-DK" sz="2200" dirty="0" smtClean="0">
                <a:cs typeface="Times New Roman"/>
              </a:rPr>
              <a:t>:</a:t>
            </a:r>
          </a:p>
          <a:p>
            <a:pPr lvl="1"/>
            <a:r>
              <a:rPr lang="da-DK" sz="2200" b="1" dirty="0" smtClean="0">
                <a:cs typeface="Times New Roman"/>
              </a:rPr>
              <a:t>Hovedeffekter</a:t>
            </a:r>
            <a:r>
              <a:rPr lang="da-DK" sz="2200" dirty="0" smtClean="0">
                <a:cs typeface="Times New Roman"/>
              </a:rPr>
              <a:t>: Isoleret effekten af en forklarende variabel </a:t>
            </a:r>
          </a:p>
          <a:p>
            <a:pPr lvl="1"/>
            <a:r>
              <a:rPr lang="da-DK" sz="2200" b="1" dirty="0" smtClean="0"/>
              <a:t>Vekselvirkningseffekt</a:t>
            </a:r>
            <a:r>
              <a:rPr lang="da-DK" sz="2200" dirty="0" smtClean="0"/>
              <a:t>: Effekten af en variabel påvirkes af en anden variabel.</a:t>
            </a:r>
            <a:endParaRPr lang="da-DK" sz="22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47664" y="1988840"/>
          <a:ext cx="6096000" cy="162670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406676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lnB w="38100" cmpd="sng"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Party ID</a:t>
                      </a:r>
                      <a:endParaRPr lang="da-DK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</a:tr>
              <a:tr h="406676">
                <a:tc>
                  <a:txBody>
                    <a:bodyPr/>
                    <a:lstStyle/>
                    <a:p>
                      <a:r>
                        <a:rPr lang="da-DK" dirty="0" err="1" smtClean="0"/>
                        <a:t>Gender</a:t>
                      </a:r>
                      <a:endParaRPr lang="da-DK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dirty="0" err="1" smtClean="0"/>
                        <a:t>Democrat</a:t>
                      </a:r>
                      <a:endParaRPr lang="da-DK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Independent</a:t>
                      </a:r>
                      <a:endParaRPr lang="da-DK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da-DK" dirty="0" err="1" smtClean="0"/>
                        <a:t>Republican</a:t>
                      </a:r>
                      <a:endParaRPr lang="da-DK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6676">
                <a:tc>
                  <a:txBody>
                    <a:bodyPr/>
                    <a:lstStyle/>
                    <a:p>
                      <a:r>
                        <a:rPr lang="da-DK" dirty="0" err="1" smtClean="0"/>
                        <a:t>Female</a:t>
                      </a:r>
                      <a:endParaRPr lang="da-DK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i="1" dirty="0" err="1" smtClean="0">
                          <a:latin typeface="Symbol" pitchFamily="18" charset="2"/>
                        </a:rPr>
                        <a:t>m</a:t>
                      </a:r>
                      <a:r>
                        <a:rPr lang="da-DK" i="1" baseline="-25000" dirty="0" err="1" smtClean="0"/>
                        <a:t>FD</a:t>
                      </a:r>
                      <a:endParaRPr lang="da-DK" i="1" baseline="-25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i="1" dirty="0" err="1" smtClean="0">
                          <a:latin typeface="Symbol" pitchFamily="18" charset="2"/>
                        </a:rPr>
                        <a:t>m</a:t>
                      </a:r>
                      <a:r>
                        <a:rPr lang="da-DK" i="1" baseline="-25000" dirty="0" err="1" smtClean="0"/>
                        <a:t>FI</a:t>
                      </a:r>
                      <a:endParaRPr lang="da-DK" i="1" baseline="-2500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i="1" dirty="0" err="1" smtClean="0">
                          <a:latin typeface="Symbol" pitchFamily="18" charset="2"/>
                        </a:rPr>
                        <a:t>m</a:t>
                      </a:r>
                      <a:r>
                        <a:rPr lang="da-DK" i="1" baseline="-25000" dirty="0" err="1" smtClean="0"/>
                        <a:t>FR</a:t>
                      </a:r>
                      <a:endParaRPr lang="da-DK" i="1" baseline="-2500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06676">
                <a:tc>
                  <a:txBody>
                    <a:bodyPr/>
                    <a:lstStyle/>
                    <a:p>
                      <a:r>
                        <a:rPr lang="da-DK" dirty="0" smtClean="0"/>
                        <a:t>Male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i="1" dirty="0" err="1" smtClean="0">
                          <a:latin typeface="Symbol" pitchFamily="18" charset="2"/>
                        </a:rPr>
                        <a:t>m</a:t>
                      </a:r>
                      <a:r>
                        <a:rPr lang="da-DK" i="1" baseline="-25000" dirty="0" err="1" smtClean="0">
                          <a:latin typeface="+mn-lt"/>
                        </a:rPr>
                        <a:t>M</a:t>
                      </a:r>
                      <a:r>
                        <a:rPr lang="da-DK" i="1" baseline="-25000" dirty="0" err="1" smtClean="0"/>
                        <a:t>D</a:t>
                      </a:r>
                      <a:endParaRPr lang="da-DK" i="1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i="1" dirty="0" err="1" smtClean="0">
                          <a:latin typeface="Symbol" pitchFamily="18" charset="2"/>
                        </a:rPr>
                        <a:t>m</a:t>
                      </a:r>
                      <a:r>
                        <a:rPr lang="da-DK" i="1" baseline="-25000" dirty="0" err="1" smtClean="0">
                          <a:latin typeface="+mn-lt"/>
                        </a:rPr>
                        <a:t>MI</a:t>
                      </a:r>
                      <a:endParaRPr lang="da-DK" i="1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i="1" dirty="0" err="1" smtClean="0">
                          <a:latin typeface="Symbol" pitchFamily="18" charset="2"/>
                        </a:rPr>
                        <a:t>m</a:t>
                      </a:r>
                      <a:r>
                        <a:rPr lang="da-DK" i="1" baseline="-25000" dirty="0" err="1" smtClean="0"/>
                        <a:t>MD</a:t>
                      </a:r>
                      <a:endParaRPr lang="da-DK" i="1" baseline="-250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21</a:t>
            </a:fld>
            <a:endParaRPr lang="da-DK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sz="3800" smtClean="0"/>
              <a:t>ANOVA model </a:t>
            </a:r>
            <a:r>
              <a:rPr lang="da-DK" sz="3800" u="sng" smtClean="0"/>
              <a:t>uden</a:t>
            </a:r>
            <a:r>
              <a:rPr lang="da-DK" sz="3800" smtClean="0"/>
              <a:t> vekselvirkning</a:t>
            </a:r>
            <a:br>
              <a:rPr lang="da-DK" sz="3800" smtClean="0"/>
            </a:br>
            <a:endParaRPr lang="da-DK" sz="3800" smtClean="0"/>
          </a:p>
        </p:txBody>
      </p:sp>
      <p:sp>
        <p:nvSpPr>
          <p:cNvPr id="14340" name="TextBox 3"/>
          <p:cNvSpPr txBox="1">
            <a:spLocks noChangeArrowheads="1"/>
          </p:cNvSpPr>
          <p:nvPr/>
        </p:nvSpPr>
        <p:spPr bwMode="auto">
          <a:xfrm>
            <a:off x="6118225" y="5300663"/>
            <a:ext cx="992579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b="1" dirty="0" smtClean="0">
                <a:latin typeface="+mn-lt"/>
              </a:rPr>
              <a:t>Parti ID</a:t>
            </a:r>
            <a:endParaRPr lang="da-DK" b="1" dirty="0">
              <a:latin typeface="+mn-lt"/>
            </a:endParaRPr>
          </a:p>
        </p:txBody>
      </p:sp>
      <p:sp>
        <p:nvSpPr>
          <p:cNvPr id="14341" name="TextBox 7"/>
          <p:cNvSpPr txBox="1">
            <a:spLocks noChangeArrowheads="1"/>
          </p:cNvSpPr>
          <p:nvPr/>
        </p:nvSpPr>
        <p:spPr bwMode="auto">
          <a:xfrm rot="-5400000">
            <a:off x="221682" y="3447535"/>
            <a:ext cx="1069524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b="1" dirty="0" smtClean="0">
                <a:latin typeface="+mn-lt"/>
              </a:rPr>
              <a:t>Ideologi</a:t>
            </a:r>
            <a:endParaRPr lang="da-DK" sz="1600" dirty="0">
              <a:latin typeface="+mn-lt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468312" y="3860800"/>
            <a:ext cx="31686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>
            <a:off x="1116013" y="5445125"/>
            <a:ext cx="4895850" cy="0"/>
          </a:xfrm>
          <a:prstGeom prst="line">
            <a:avLst/>
          </a:prstGeom>
          <a:ln w="28575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2299494" y="5485607"/>
            <a:ext cx="22383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3596481" y="5485607"/>
            <a:ext cx="22383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4964906" y="5485607"/>
            <a:ext cx="22383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2411413" y="4221163"/>
            <a:ext cx="1296987" cy="431800"/>
          </a:xfrm>
          <a:prstGeom prst="line">
            <a:avLst/>
          </a:prstGeom>
          <a:ln w="28575">
            <a:solidFill>
              <a:schemeClr val="tx1"/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0800000">
            <a:off x="3708400" y="4221163"/>
            <a:ext cx="1368425" cy="720725"/>
          </a:xfrm>
          <a:prstGeom prst="line">
            <a:avLst/>
          </a:prstGeom>
          <a:ln w="28575">
            <a:solidFill>
              <a:schemeClr val="tx1"/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9" name="TextBox 26"/>
          <p:cNvSpPr txBox="1">
            <a:spLocks noChangeArrowheads="1"/>
          </p:cNvSpPr>
          <p:nvPr/>
        </p:nvSpPr>
        <p:spPr bwMode="auto">
          <a:xfrm>
            <a:off x="1887538" y="5591175"/>
            <a:ext cx="11849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dirty="0" smtClean="0">
                <a:latin typeface="+mn-lt"/>
              </a:rPr>
              <a:t>Demokrat</a:t>
            </a:r>
            <a:endParaRPr lang="da-DK" dirty="0">
              <a:latin typeface="+mn-lt"/>
            </a:endParaRPr>
          </a:p>
        </p:txBody>
      </p:sp>
      <p:sp>
        <p:nvSpPr>
          <p:cNvPr id="14350" name="TextBox 25"/>
          <p:cNvSpPr txBox="1">
            <a:spLocks noChangeArrowheads="1"/>
          </p:cNvSpPr>
          <p:nvPr/>
        </p:nvSpPr>
        <p:spPr bwMode="auto">
          <a:xfrm>
            <a:off x="3403853" y="5589588"/>
            <a:ext cx="7360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dirty="0" err="1" smtClean="0">
                <a:latin typeface="+mn-lt"/>
              </a:rPr>
              <a:t>Uafh</a:t>
            </a:r>
            <a:r>
              <a:rPr lang="da-DK" dirty="0" smtClean="0">
                <a:latin typeface="+mn-lt"/>
              </a:rPr>
              <a:t>.</a:t>
            </a:r>
            <a:endParaRPr lang="da-DK" dirty="0">
              <a:latin typeface="+mn-lt"/>
            </a:endParaRPr>
          </a:p>
        </p:txBody>
      </p:sp>
      <p:sp>
        <p:nvSpPr>
          <p:cNvPr id="14351" name="TextBox 29"/>
          <p:cNvSpPr txBox="1">
            <a:spLocks noChangeArrowheads="1"/>
          </p:cNvSpPr>
          <p:nvPr/>
        </p:nvSpPr>
        <p:spPr bwMode="auto">
          <a:xfrm>
            <a:off x="4355976" y="5589588"/>
            <a:ext cx="15440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dirty="0" smtClean="0">
                <a:latin typeface="+mn-lt"/>
              </a:rPr>
              <a:t>Republikaner</a:t>
            </a:r>
            <a:endParaRPr lang="da-DK" dirty="0">
              <a:latin typeface="+mn-lt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2411413" y="3716338"/>
            <a:ext cx="1296987" cy="433387"/>
          </a:xfrm>
          <a:prstGeom prst="line">
            <a:avLst/>
          </a:prstGeom>
          <a:ln w="28575">
            <a:solidFill>
              <a:schemeClr val="tx1"/>
            </a:solidFill>
            <a:prstDash val="sysDash"/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10800000">
            <a:off x="3708400" y="3716338"/>
            <a:ext cx="1368425" cy="720725"/>
          </a:xfrm>
          <a:prstGeom prst="line">
            <a:avLst/>
          </a:prstGeom>
          <a:ln w="28575">
            <a:solidFill>
              <a:schemeClr val="tx1"/>
            </a:solidFill>
            <a:prstDash val="sysDash"/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56" name="TextBox 3"/>
          <p:cNvSpPr txBox="1">
            <a:spLocks noChangeArrowheads="1"/>
          </p:cNvSpPr>
          <p:nvPr/>
        </p:nvSpPr>
        <p:spPr bwMode="auto">
          <a:xfrm>
            <a:off x="5219700" y="4797425"/>
            <a:ext cx="889987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dirty="0" smtClean="0">
                <a:latin typeface="+mn-lt"/>
              </a:rPr>
              <a:t>Kvinde</a:t>
            </a:r>
            <a:endParaRPr lang="da-DK" dirty="0">
              <a:latin typeface="+mn-lt"/>
            </a:endParaRPr>
          </a:p>
        </p:txBody>
      </p:sp>
      <p:sp>
        <p:nvSpPr>
          <p:cNvPr id="14357" name="TextBox 3"/>
          <p:cNvSpPr txBox="1">
            <a:spLocks noChangeArrowheads="1"/>
          </p:cNvSpPr>
          <p:nvPr/>
        </p:nvSpPr>
        <p:spPr bwMode="auto">
          <a:xfrm>
            <a:off x="5219700" y="4292600"/>
            <a:ext cx="761747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dirty="0" smtClean="0">
                <a:latin typeface="+mn-lt"/>
              </a:rPr>
              <a:t>Mand</a:t>
            </a:r>
            <a:endParaRPr lang="da-DK" dirty="0">
              <a:latin typeface="+mn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940425" y="1038225"/>
            <a:ext cx="295275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da-DK" b="1" dirty="0">
                <a:latin typeface="+mn-lt"/>
              </a:rPr>
              <a:t>Fortolkninger</a:t>
            </a:r>
            <a:r>
              <a:rPr lang="da-DK" dirty="0">
                <a:latin typeface="+mn-lt"/>
              </a:rPr>
              <a:t>: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da-DK" dirty="0">
                <a:latin typeface="+mn-lt"/>
              </a:rPr>
              <a:t>Effekten af </a:t>
            </a:r>
            <a:r>
              <a:rPr lang="da-DK" dirty="0" smtClean="0">
                <a:latin typeface="+mn-lt"/>
              </a:rPr>
              <a:t>køn </a:t>
            </a:r>
            <a:r>
              <a:rPr lang="da-DK" dirty="0">
                <a:latin typeface="+mn-lt"/>
              </a:rPr>
              <a:t>er den samme </a:t>
            </a:r>
            <a:r>
              <a:rPr lang="da-DK" dirty="0" smtClean="0">
                <a:latin typeface="+mn-lt"/>
              </a:rPr>
              <a:t>for alle Parti ID </a:t>
            </a:r>
            <a:endParaRPr lang="da-DK" dirty="0">
              <a:latin typeface="+mn-lt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da-DK" dirty="0">
                <a:latin typeface="+mn-lt"/>
              </a:rPr>
              <a:t>Effekten af </a:t>
            </a:r>
            <a:r>
              <a:rPr lang="da-DK" dirty="0" smtClean="0">
                <a:latin typeface="+mn-lt"/>
              </a:rPr>
              <a:t>Parti ID er </a:t>
            </a:r>
            <a:r>
              <a:rPr lang="da-DK" dirty="0">
                <a:latin typeface="+mn-lt"/>
              </a:rPr>
              <a:t>den samme </a:t>
            </a:r>
            <a:r>
              <a:rPr lang="da-DK" dirty="0" smtClean="0">
                <a:latin typeface="+mn-lt"/>
              </a:rPr>
              <a:t>for begge køn.</a:t>
            </a:r>
            <a:endParaRPr lang="da-DK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sz="3800" smtClean="0"/>
              <a:t>ANOVA kun med hovedeffekt A</a:t>
            </a:r>
            <a:br>
              <a:rPr lang="da-DK" sz="3800" smtClean="0"/>
            </a:br>
            <a:endParaRPr lang="da-DK" sz="3800" smtClean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468312" y="3860800"/>
            <a:ext cx="31686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>
            <a:off x="1116013" y="5445125"/>
            <a:ext cx="4895850" cy="0"/>
          </a:xfrm>
          <a:prstGeom prst="line">
            <a:avLst/>
          </a:prstGeom>
          <a:ln w="28575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2299494" y="5485607"/>
            <a:ext cx="22383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3596481" y="5485607"/>
            <a:ext cx="22383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4964906" y="5485607"/>
            <a:ext cx="22383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2411413" y="3789363"/>
            <a:ext cx="1296987" cy="431800"/>
          </a:xfrm>
          <a:prstGeom prst="line">
            <a:avLst/>
          </a:prstGeom>
          <a:ln w="28575">
            <a:solidFill>
              <a:schemeClr val="tx1"/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0800000">
            <a:off x="3708400" y="3789363"/>
            <a:ext cx="1368425" cy="719137"/>
          </a:xfrm>
          <a:prstGeom prst="line">
            <a:avLst/>
          </a:prstGeom>
          <a:ln w="28575">
            <a:solidFill>
              <a:schemeClr val="tx1"/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2411413" y="3716338"/>
            <a:ext cx="1296987" cy="433387"/>
          </a:xfrm>
          <a:prstGeom prst="line">
            <a:avLst/>
          </a:prstGeom>
          <a:ln w="28575">
            <a:solidFill>
              <a:schemeClr val="tx1"/>
            </a:solidFill>
            <a:prstDash val="sysDash"/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10800000">
            <a:off x="3708400" y="3716338"/>
            <a:ext cx="1368425" cy="720725"/>
          </a:xfrm>
          <a:prstGeom prst="line">
            <a:avLst/>
          </a:prstGeom>
          <a:ln w="28575">
            <a:solidFill>
              <a:schemeClr val="tx1"/>
            </a:solidFill>
            <a:prstDash val="sysDash"/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80" name="TextBox 3"/>
          <p:cNvSpPr txBox="1">
            <a:spLocks noChangeArrowheads="1"/>
          </p:cNvSpPr>
          <p:nvPr/>
        </p:nvSpPr>
        <p:spPr bwMode="auto">
          <a:xfrm>
            <a:off x="5219700" y="4292600"/>
            <a:ext cx="1595309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dirty="0" smtClean="0">
                <a:latin typeface="+mn-lt"/>
              </a:rPr>
              <a:t>Mand/ Kvinde</a:t>
            </a:r>
            <a:endParaRPr lang="da-DK" dirty="0">
              <a:latin typeface="+mn-lt"/>
            </a:endParaRPr>
          </a:p>
        </p:txBody>
      </p:sp>
      <p:sp>
        <p:nvSpPr>
          <p:cNvPr id="15381" name="TextBox 23"/>
          <p:cNvSpPr txBox="1">
            <a:spLocks noChangeArrowheads="1"/>
          </p:cNvSpPr>
          <p:nvPr/>
        </p:nvSpPr>
        <p:spPr bwMode="auto">
          <a:xfrm>
            <a:off x="5795963" y="1281113"/>
            <a:ext cx="2952750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b="1" dirty="0">
                <a:latin typeface="+mn-lt"/>
              </a:rPr>
              <a:t>Fortolkning</a:t>
            </a:r>
            <a:r>
              <a:rPr lang="da-DK" dirty="0">
                <a:latin typeface="+mn-lt"/>
              </a:rPr>
              <a:t>:</a:t>
            </a:r>
          </a:p>
          <a:p>
            <a:r>
              <a:rPr lang="da-DK" dirty="0">
                <a:latin typeface="+mn-lt"/>
              </a:rPr>
              <a:t>Kun hovedeffekt A </a:t>
            </a:r>
            <a:r>
              <a:rPr lang="da-DK" dirty="0" smtClean="0">
                <a:latin typeface="+mn-lt"/>
              </a:rPr>
              <a:t>(Parti ID) </a:t>
            </a:r>
            <a:r>
              <a:rPr lang="da-DK" dirty="0">
                <a:latin typeface="+mn-lt"/>
              </a:rPr>
              <a:t>har en betydning for </a:t>
            </a:r>
            <a:r>
              <a:rPr lang="da-DK" dirty="0" smtClean="0">
                <a:latin typeface="+mn-lt"/>
              </a:rPr>
              <a:t>Ideologi.</a:t>
            </a:r>
            <a:endParaRPr lang="da-DK" dirty="0">
              <a:latin typeface="+mn-lt"/>
            </a:endParaRPr>
          </a:p>
        </p:txBody>
      </p:sp>
      <p:sp>
        <p:nvSpPr>
          <p:cNvPr id="22" name="TextBox 3"/>
          <p:cNvSpPr txBox="1">
            <a:spLocks noChangeArrowheads="1"/>
          </p:cNvSpPr>
          <p:nvPr/>
        </p:nvSpPr>
        <p:spPr bwMode="auto">
          <a:xfrm>
            <a:off x="6118225" y="5300663"/>
            <a:ext cx="992579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b="1" dirty="0" smtClean="0">
                <a:latin typeface="+mn-lt"/>
              </a:rPr>
              <a:t>Parti ID</a:t>
            </a:r>
            <a:endParaRPr lang="da-DK" b="1" dirty="0">
              <a:latin typeface="+mn-lt"/>
            </a:endParaRPr>
          </a:p>
        </p:txBody>
      </p:sp>
      <p:sp>
        <p:nvSpPr>
          <p:cNvPr id="24" name="TextBox 7"/>
          <p:cNvSpPr txBox="1">
            <a:spLocks noChangeArrowheads="1"/>
          </p:cNvSpPr>
          <p:nvPr/>
        </p:nvSpPr>
        <p:spPr bwMode="auto">
          <a:xfrm rot="-5400000">
            <a:off x="221682" y="3447535"/>
            <a:ext cx="1069524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b="1" dirty="0" smtClean="0">
                <a:latin typeface="+mn-lt"/>
              </a:rPr>
              <a:t>Ideologi</a:t>
            </a:r>
            <a:endParaRPr lang="da-DK" sz="1600" dirty="0">
              <a:latin typeface="+mn-lt"/>
            </a:endParaRPr>
          </a:p>
        </p:txBody>
      </p:sp>
      <p:sp>
        <p:nvSpPr>
          <p:cNvPr id="25" name="TextBox 26"/>
          <p:cNvSpPr txBox="1">
            <a:spLocks noChangeArrowheads="1"/>
          </p:cNvSpPr>
          <p:nvPr/>
        </p:nvSpPr>
        <p:spPr bwMode="auto">
          <a:xfrm>
            <a:off x="1887538" y="5591175"/>
            <a:ext cx="11849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dirty="0" smtClean="0">
                <a:latin typeface="+mn-lt"/>
              </a:rPr>
              <a:t>Demokrat</a:t>
            </a:r>
            <a:endParaRPr lang="da-DK" dirty="0">
              <a:latin typeface="+mn-lt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3403853" y="5589588"/>
            <a:ext cx="7360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dirty="0" err="1" smtClean="0">
                <a:latin typeface="+mn-lt"/>
              </a:rPr>
              <a:t>Uafh</a:t>
            </a:r>
            <a:r>
              <a:rPr lang="da-DK" dirty="0" smtClean="0">
                <a:latin typeface="+mn-lt"/>
              </a:rPr>
              <a:t>.</a:t>
            </a:r>
            <a:endParaRPr lang="da-DK" dirty="0">
              <a:latin typeface="+mn-lt"/>
            </a:endParaRPr>
          </a:p>
        </p:txBody>
      </p:sp>
      <p:sp>
        <p:nvSpPr>
          <p:cNvPr id="27" name="TextBox 29"/>
          <p:cNvSpPr txBox="1">
            <a:spLocks noChangeArrowheads="1"/>
          </p:cNvSpPr>
          <p:nvPr/>
        </p:nvSpPr>
        <p:spPr bwMode="auto">
          <a:xfrm>
            <a:off x="4355976" y="5589588"/>
            <a:ext cx="15440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dirty="0" smtClean="0">
                <a:latin typeface="+mn-lt"/>
              </a:rPr>
              <a:t>Republikaner</a:t>
            </a:r>
            <a:endParaRPr lang="da-DK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sz="3800" smtClean="0"/>
              <a:t>ANOVA kun med hovedeffekt B</a:t>
            </a: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468312" y="3860800"/>
            <a:ext cx="31686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>
            <a:off x="1116013" y="5445125"/>
            <a:ext cx="4895850" cy="0"/>
          </a:xfrm>
          <a:prstGeom prst="line">
            <a:avLst/>
          </a:prstGeom>
          <a:ln w="28575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2299494" y="5485607"/>
            <a:ext cx="22383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3596481" y="5485607"/>
            <a:ext cx="22383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4964906" y="5485607"/>
            <a:ext cx="22383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411413" y="4508500"/>
            <a:ext cx="1296987" cy="0"/>
          </a:xfrm>
          <a:prstGeom prst="line">
            <a:avLst/>
          </a:prstGeom>
          <a:ln w="28575">
            <a:solidFill>
              <a:schemeClr val="tx1"/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0800000">
            <a:off x="3708400" y="4508500"/>
            <a:ext cx="1368425" cy="0"/>
          </a:xfrm>
          <a:prstGeom prst="line">
            <a:avLst/>
          </a:prstGeom>
          <a:ln w="28575">
            <a:solidFill>
              <a:schemeClr val="tx1"/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411413" y="3933825"/>
            <a:ext cx="1296987" cy="0"/>
          </a:xfrm>
          <a:prstGeom prst="line">
            <a:avLst/>
          </a:prstGeom>
          <a:ln w="28575">
            <a:solidFill>
              <a:schemeClr val="tx1"/>
            </a:solidFill>
            <a:prstDash val="sysDash"/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10800000">
            <a:off x="3708400" y="3933825"/>
            <a:ext cx="1368425" cy="0"/>
          </a:xfrm>
          <a:prstGeom prst="line">
            <a:avLst/>
          </a:prstGeom>
          <a:ln w="28575">
            <a:solidFill>
              <a:schemeClr val="tx1"/>
            </a:solidFill>
            <a:prstDash val="sysDash"/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04" name="TextBox 3"/>
          <p:cNvSpPr txBox="1">
            <a:spLocks noChangeArrowheads="1"/>
          </p:cNvSpPr>
          <p:nvPr/>
        </p:nvSpPr>
        <p:spPr bwMode="auto">
          <a:xfrm>
            <a:off x="5219700" y="4356100"/>
            <a:ext cx="889987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dirty="0" smtClean="0">
                <a:latin typeface="+mn-lt"/>
              </a:rPr>
              <a:t>Kvinde</a:t>
            </a:r>
            <a:endParaRPr lang="da-DK" dirty="0">
              <a:latin typeface="+mn-lt"/>
            </a:endParaRPr>
          </a:p>
        </p:txBody>
      </p:sp>
      <p:sp>
        <p:nvSpPr>
          <p:cNvPr id="16405" name="TextBox 3"/>
          <p:cNvSpPr txBox="1">
            <a:spLocks noChangeArrowheads="1"/>
          </p:cNvSpPr>
          <p:nvPr/>
        </p:nvSpPr>
        <p:spPr bwMode="auto">
          <a:xfrm>
            <a:off x="5219700" y="3779838"/>
            <a:ext cx="761747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dirty="0" smtClean="0">
                <a:latin typeface="+mn-lt"/>
              </a:rPr>
              <a:t>Mand</a:t>
            </a:r>
            <a:endParaRPr lang="da-DK" dirty="0">
              <a:latin typeface="+mn-lt"/>
            </a:endParaRPr>
          </a:p>
        </p:txBody>
      </p:sp>
      <p:sp>
        <p:nvSpPr>
          <p:cNvPr id="16407" name="TextBox 44"/>
          <p:cNvSpPr txBox="1">
            <a:spLocks noChangeArrowheads="1"/>
          </p:cNvSpPr>
          <p:nvPr/>
        </p:nvSpPr>
        <p:spPr bwMode="auto">
          <a:xfrm>
            <a:off x="5795963" y="1281113"/>
            <a:ext cx="2952750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b="1" dirty="0">
                <a:latin typeface="+mn-lt"/>
              </a:rPr>
              <a:t>Fortolkning</a:t>
            </a:r>
            <a:r>
              <a:rPr lang="da-DK" dirty="0">
                <a:latin typeface="+mn-lt"/>
              </a:rPr>
              <a:t>:</a:t>
            </a:r>
          </a:p>
          <a:p>
            <a:r>
              <a:rPr lang="da-DK" dirty="0">
                <a:latin typeface="+mn-lt"/>
              </a:rPr>
              <a:t>Kun hovedeffekt B </a:t>
            </a:r>
            <a:r>
              <a:rPr lang="da-DK" dirty="0" smtClean="0">
                <a:latin typeface="+mn-lt"/>
              </a:rPr>
              <a:t>(Køn) </a:t>
            </a:r>
            <a:r>
              <a:rPr lang="da-DK" dirty="0">
                <a:latin typeface="+mn-lt"/>
              </a:rPr>
              <a:t>har en betydning for </a:t>
            </a:r>
            <a:r>
              <a:rPr lang="da-DK" dirty="0" smtClean="0">
                <a:latin typeface="+mn-lt"/>
              </a:rPr>
              <a:t>Ideologi.</a:t>
            </a:r>
            <a:endParaRPr lang="da-DK" dirty="0">
              <a:latin typeface="+mn-lt"/>
            </a:endParaRPr>
          </a:p>
        </p:txBody>
      </p:sp>
      <p:sp>
        <p:nvSpPr>
          <p:cNvPr id="24" name="TextBox 3"/>
          <p:cNvSpPr txBox="1">
            <a:spLocks noChangeArrowheads="1"/>
          </p:cNvSpPr>
          <p:nvPr/>
        </p:nvSpPr>
        <p:spPr bwMode="auto">
          <a:xfrm>
            <a:off x="6118225" y="5300663"/>
            <a:ext cx="992579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b="1" dirty="0" smtClean="0">
                <a:latin typeface="+mn-lt"/>
              </a:rPr>
              <a:t>Parti ID</a:t>
            </a:r>
            <a:endParaRPr lang="da-DK" b="1" dirty="0">
              <a:latin typeface="+mn-lt"/>
            </a:endParaRPr>
          </a:p>
        </p:txBody>
      </p:sp>
      <p:sp>
        <p:nvSpPr>
          <p:cNvPr id="25" name="TextBox 7"/>
          <p:cNvSpPr txBox="1">
            <a:spLocks noChangeArrowheads="1"/>
          </p:cNvSpPr>
          <p:nvPr/>
        </p:nvSpPr>
        <p:spPr bwMode="auto">
          <a:xfrm rot="-5400000">
            <a:off x="221682" y="3447535"/>
            <a:ext cx="1069524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b="1" dirty="0" smtClean="0">
                <a:latin typeface="+mn-lt"/>
              </a:rPr>
              <a:t>Ideologi</a:t>
            </a:r>
            <a:endParaRPr lang="da-DK" sz="1600" dirty="0">
              <a:latin typeface="+mn-lt"/>
            </a:endParaRPr>
          </a:p>
        </p:txBody>
      </p:sp>
      <p:sp>
        <p:nvSpPr>
          <p:cNvPr id="26" name="TextBox 26"/>
          <p:cNvSpPr txBox="1">
            <a:spLocks noChangeArrowheads="1"/>
          </p:cNvSpPr>
          <p:nvPr/>
        </p:nvSpPr>
        <p:spPr bwMode="auto">
          <a:xfrm>
            <a:off x="1887538" y="5591175"/>
            <a:ext cx="11849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dirty="0" smtClean="0">
                <a:latin typeface="+mn-lt"/>
              </a:rPr>
              <a:t>Demokrat</a:t>
            </a:r>
            <a:endParaRPr lang="da-DK" dirty="0">
              <a:latin typeface="+mn-lt"/>
            </a:endParaRPr>
          </a:p>
        </p:txBody>
      </p:sp>
      <p:sp>
        <p:nvSpPr>
          <p:cNvPr id="27" name="TextBox 25"/>
          <p:cNvSpPr txBox="1">
            <a:spLocks noChangeArrowheads="1"/>
          </p:cNvSpPr>
          <p:nvPr/>
        </p:nvSpPr>
        <p:spPr bwMode="auto">
          <a:xfrm>
            <a:off x="3403853" y="5589588"/>
            <a:ext cx="7360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dirty="0" err="1" smtClean="0">
                <a:latin typeface="+mn-lt"/>
              </a:rPr>
              <a:t>Uafh</a:t>
            </a:r>
            <a:r>
              <a:rPr lang="da-DK" dirty="0" smtClean="0">
                <a:latin typeface="+mn-lt"/>
              </a:rPr>
              <a:t>.</a:t>
            </a:r>
            <a:endParaRPr lang="da-DK" dirty="0">
              <a:latin typeface="+mn-lt"/>
            </a:endParaRPr>
          </a:p>
        </p:txBody>
      </p:sp>
      <p:sp>
        <p:nvSpPr>
          <p:cNvPr id="28" name="TextBox 29"/>
          <p:cNvSpPr txBox="1">
            <a:spLocks noChangeArrowheads="1"/>
          </p:cNvSpPr>
          <p:nvPr/>
        </p:nvSpPr>
        <p:spPr bwMode="auto">
          <a:xfrm>
            <a:off x="4355976" y="5589588"/>
            <a:ext cx="15440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dirty="0" smtClean="0">
                <a:latin typeface="+mn-lt"/>
              </a:rPr>
              <a:t>Republikaner</a:t>
            </a:r>
            <a:endParaRPr lang="da-DK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sz="3800" smtClean="0"/>
              <a:t>ANOVA model med vekselvirkning</a:t>
            </a:r>
            <a:br>
              <a:rPr lang="da-DK" sz="3800" smtClean="0"/>
            </a:br>
            <a:endParaRPr lang="da-DK" sz="3800" smtClean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468312" y="3860800"/>
            <a:ext cx="31686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>
            <a:off x="1116013" y="5445125"/>
            <a:ext cx="4895850" cy="0"/>
          </a:xfrm>
          <a:prstGeom prst="line">
            <a:avLst/>
          </a:prstGeom>
          <a:ln w="28575">
            <a:solidFill>
              <a:schemeClr val="tx1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2299494" y="5485607"/>
            <a:ext cx="22383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3596481" y="5485607"/>
            <a:ext cx="22383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4964906" y="5485607"/>
            <a:ext cx="22383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2411413" y="3356470"/>
            <a:ext cx="1296987" cy="215900"/>
          </a:xfrm>
          <a:prstGeom prst="line">
            <a:avLst/>
          </a:prstGeom>
          <a:ln w="28575">
            <a:solidFill>
              <a:schemeClr val="tx1"/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0800000">
            <a:off x="3708402" y="3356472"/>
            <a:ext cx="1367655" cy="576585"/>
          </a:xfrm>
          <a:prstGeom prst="line">
            <a:avLst/>
          </a:prstGeom>
          <a:ln w="28575">
            <a:solidFill>
              <a:schemeClr val="tx1"/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 flipH="1" flipV="1">
            <a:off x="2411413" y="2852738"/>
            <a:ext cx="1296987" cy="1296987"/>
          </a:xfrm>
          <a:prstGeom prst="line">
            <a:avLst/>
          </a:prstGeom>
          <a:ln w="28575">
            <a:solidFill>
              <a:schemeClr val="tx1"/>
            </a:solidFill>
            <a:prstDash val="sysDash"/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16200000" flipV="1">
            <a:off x="3708057" y="2853088"/>
            <a:ext cx="1368348" cy="1367651"/>
          </a:xfrm>
          <a:prstGeom prst="line">
            <a:avLst/>
          </a:prstGeom>
          <a:ln w="28575">
            <a:solidFill>
              <a:schemeClr val="tx1"/>
            </a:solidFill>
            <a:prstDash val="sysDash"/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28" name="TextBox 3"/>
          <p:cNvSpPr txBox="1">
            <a:spLocks noChangeArrowheads="1"/>
          </p:cNvSpPr>
          <p:nvPr/>
        </p:nvSpPr>
        <p:spPr bwMode="auto">
          <a:xfrm>
            <a:off x="5219700" y="3717032"/>
            <a:ext cx="889987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dirty="0" smtClean="0">
                <a:latin typeface="+mn-lt"/>
              </a:rPr>
              <a:t>Kvinde</a:t>
            </a:r>
            <a:endParaRPr lang="da-DK" dirty="0">
              <a:latin typeface="+mn-lt"/>
            </a:endParaRPr>
          </a:p>
        </p:txBody>
      </p:sp>
      <p:sp>
        <p:nvSpPr>
          <p:cNvPr id="17429" name="TextBox 3"/>
          <p:cNvSpPr txBox="1">
            <a:spLocks noChangeArrowheads="1"/>
          </p:cNvSpPr>
          <p:nvPr/>
        </p:nvSpPr>
        <p:spPr bwMode="auto">
          <a:xfrm>
            <a:off x="5219700" y="4149080"/>
            <a:ext cx="761747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dirty="0" smtClean="0">
                <a:latin typeface="+mn-lt"/>
              </a:rPr>
              <a:t>Mand</a:t>
            </a:r>
            <a:endParaRPr lang="da-DK" dirty="0">
              <a:latin typeface="+mn-lt"/>
            </a:endParaRPr>
          </a:p>
        </p:txBody>
      </p:sp>
      <p:sp>
        <p:nvSpPr>
          <p:cNvPr id="17431" name="TextBox 48"/>
          <p:cNvSpPr txBox="1">
            <a:spLocks noChangeArrowheads="1"/>
          </p:cNvSpPr>
          <p:nvPr/>
        </p:nvSpPr>
        <p:spPr bwMode="auto">
          <a:xfrm>
            <a:off x="5580063" y="1916113"/>
            <a:ext cx="3384550" cy="923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a-DK" b="1" dirty="0">
                <a:latin typeface="+mn-lt"/>
              </a:rPr>
              <a:t>Fortolkning:</a:t>
            </a:r>
          </a:p>
          <a:p>
            <a:r>
              <a:rPr lang="da-DK" dirty="0">
                <a:latin typeface="+mn-lt"/>
              </a:rPr>
              <a:t>Effekten af </a:t>
            </a:r>
            <a:r>
              <a:rPr lang="da-DK" dirty="0" smtClean="0">
                <a:latin typeface="+mn-lt"/>
              </a:rPr>
              <a:t>Parti ID </a:t>
            </a:r>
            <a:r>
              <a:rPr lang="da-DK" dirty="0">
                <a:latin typeface="+mn-lt"/>
              </a:rPr>
              <a:t>afhænger </a:t>
            </a:r>
            <a:r>
              <a:rPr lang="da-DK" dirty="0" smtClean="0">
                <a:latin typeface="+mn-lt"/>
              </a:rPr>
              <a:t>af køn </a:t>
            </a:r>
            <a:r>
              <a:rPr lang="da-DK" dirty="0">
                <a:latin typeface="+mn-lt"/>
              </a:rPr>
              <a:t>(og omvendt)</a:t>
            </a:r>
          </a:p>
        </p:txBody>
      </p:sp>
      <p:sp>
        <p:nvSpPr>
          <p:cNvPr id="28" name="TextBox 3"/>
          <p:cNvSpPr txBox="1">
            <a:spLocks noChangeArrowheads="1"/>
          </p:cNvSpPr>
          <p:nvPr/>
        </p:nvSpPr>
        <p:spPr bwMode="auto">
          <a:xfrm>
            <a:off x="6118225" y="5300663"/>
            <a:ext cx="992579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b="1" dirty="0" smtClean="0">
                <a:latin typeface="+mn-lt"/>
              </a:rPr>
              <a:t>Parti ID</a:t>
            </a:r>
            <a:endParaRPr lang="da-DK" b="1" dirty="0">
              <a:latin typeface="+mn-lt"/>
            </a:endParaRPr>
          </a:p>
        </p:txBody>
      </p:sp>
      <p:sp>
        <p:nvSpPr>
          <p:cNvPr id="29" name="TextBox 7"/>
          <p:cNvSpPr txBox="1">
            <a:spLocks noChangeArrowheads="1"/>
          </p:cNvSpPr>
          <p:nvPr/>
        </p:nvSpPr>
        <p:spPr bwMode="auto">
          <a:xfrm rot="-5400000">
            <a:off x="221682" y="3447535"/>
            <a:ext cx="1069524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b="1" dirty="0" smtClean="0">
                <a:latin typeface="+mn-lt"/>
              </a:rPr>
              <a:t>Ideologi</a:t>
            </a:r>
            <a:endParaRPr lang="da-DK" sz="1600" dirty="0">
              <a:latin typeface="+mn-lt"/>
            </a:endParaRPr>
          </a:p>
        </p:txBody>
      </p:sp>
      <p:sp>
        <p:nvSpPr>
          <p:cNvPr id="30" name="TextBox 26"/>
          <p:cNvSpPr txBox="1">
            <a:spLocks noChangeArrowheads="1"/>
          </p:cNvSpPr>
          <p:nvPr/>
        </p:nvSpPr>
        <p:spPr bwMode="auto">
          <a:xfrm>
            <a:off x="1887538" y="5591175"/>
            <a:ext cx="11849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dirty="0" smtClean="0">
                <a:latin typeface="+mn-lt"/>
              </a:rPr>
              <a:t>Demokrat</a:t>
            </a:r>
            <a:endParaRPr lang="da-DK" dirty="0">
              <a:latin typeface="+mn-lt"/>
            </a:endParaRPr>
          </a:p>
        </p:txBody>
      </p:sp>
      <p:sp>
        <p:nvSpPr>
          <p:cNvPr id="31" name="TextBox 25"/>
          <p:cNvSpPr txBox="1">
            <a:spLocks noChangeArrowheads="1"/>
          </p:cNvSpPr>
          <p:nvPr/>
        </p:nvSpPr>
        <p:spPr bwMode="auto">
          <a:xfrm>
            <a:off x="3403853" y="5589588"/>
            <a:ext cx="7360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dirty="0" err="1" smtClean="0">
                <a:latin typeface="+mn-lt"/>
              </a:rPr>
              <a:t>Uafh</a:t>
            </a:r>
            <a:r>
              <a:rPr lang="da-DK" dirty="0" smtClean="0">
                <a:latin typeface="+mn-lt"/>
              </a:rPr>
              <a:t>.</a:t>
            </a:r>
            <a:endParaRPr lang="da-DK" dirty="0">
              <a:latin typeface="+mn-lt"/>
            </a:endParaRPr>
          </a:p>
        </p:txBody>
      </p:sp>
      <p:sp>
        <p:nvSpPr>
          <p:cNvPr id="32" name="TextBox 29"/>
          <p:cNvSpPr txBox="1">
            <a:spLocks noChangeArrowheads="1"/>
          </p:cNvSpPr>
          <p:nvPr/>
        </p:nvSpPr>
        <p:spPr bwMode="auto">
          <a:xfrm>
            <a:off x="4355976" y="5589588"/>
            <a:ext cx="15440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dirty="0" smtClean="0">
                <a:latin typeface="+mn-lt"/>
              </a:rPr>
              <a:t>Republikaner</a:t>
            </a:r>
            <a:endParaRPr lang="da-DK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For data ser det sådan ud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09120"/>
            <a:ext cx="8229600" cy="1621805"/>
          </a:xfrm>
        </p:spPr>
        <p:txBody>
          <a:bodyPr/>
          <a:lstStyle/>
          <a:p>
            <a:r>
              <a:rPr lang="da-DK" sz="2200" dirty="0" smtClean="0"/>
              <a:t>Ikke meget tegn på vekselvirkning</a:t>
            </a:r>
          </a:p>
          <a:p>
            <a:r>
              <a:rPr lang="da-DK" sz="2200" dirty="0" smtClean="0"/>
              <a:t>Ikke meget tegn på effekt af køn</a:t>
            </a:r>
          </a:p>
          <a:p>
            <a:r>
              <a:rPr lang="da-DK" sz="2200" dirty="0" smtClean="0"/>
              <a:t>En svag effekt af Party ID</a:t>
            </a:r>
            <a:endParaRPr lang="da-DK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26</a:t>
            </a:fld>
            <a:endParaRPr lang="da-DK" altLang="en-US"/>
          </a:p>
        </p:txBody>
      </p:sp>
      <p:pic>
        <p:nvPicPr>
          <p:cNvPr id="860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052736"/>
            <a:ext cx="5991225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Hypoteser og Antagelser 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68552"/>
          </a:xfrm>
        </p:spPr>
        <p:txBody>
          <a:bodyPr/>
          <a:lstStyle/>
          <a:p>
            <a:r>
              <a:rPr lang="da-DK" sz="2200" b="1" dirty="0" smtClean="0"/>
              <a:t>Antagelser</a:t>
            </a:r>
            <a:r>
              <a:rPr lang="da-DK" sz="2200" dirty="0" smtClean="0"/>
              <a:t>:</a:t>
            </a:r>
          </a:p>
          <a:p>
            <a:pPr lvl="1"/>
            <a:r>
              <a:rPr lang="da-DK" sz="2200" dirty="0" smtClean="0"/>
              <a:t>Observationerne i hver celle er </a:t>
            </a:r>
            <a:r>
              <a:rPr lang="da-DK" sz="2200" b="1" dirty="0" smtClean="0"/>
              <a:t>normalfordelte</a:t>
            </a:r>
          </a:p>
          <a:p>
            <a:pPr lvl="1"/>
            <a:r>
              <a:rPr lang="da-DK" sz="2200" b="1" dirty="0" smtClean="0"/>
              <a:t>Standardafvigelsen er konstant </a:t>
            </a:r>
            <a:r>
              <a:rPr lang="da-DK" sz="2200" dirty="0" smtClean="0"/>
              <a:t>på tværs af celler</a:t>
            </a:r>
          </a:p>
          <a:p>
            <a:endParaRPr lang="da-DK" sz="2200" dirty="0" smtClean="0"/>
          </a:p>
          <a:p>
            <a:r>
              <a:rPr lang="da-DK" sz="2200" dirty="0" smtClean="0"/>
              <a:t>Vi tester </a:t>
            </a:r>
            <a:r>
              <a:rPr lang="da-DK" sz="2200" b="1" dirty="0" smtClean="0"/>
              <a:t>hypoteser</a:t>
            </a:r>
            <a:r>
              <a:rPr lang="da-DK" sz="2200" dirty="0" smtClean="0"/>
              <a:t> på formen</a:t>
            </a:r>
          </a:p>
          <a:p>
            <a:pPr lvl="1"/>
            <a:r>
              <a:rPr lang="da-DK" sz="2200" dirty="0" smtClean="0"/>
              <a:t>H</a:t>
            </a:r>
            <a:r>
              <a:rPr lang="da-DK" sz="2200" baseline="-25000" dirty="0" smtClean="0"/>
              <a:t>0</a:t>
            </a:r>
            <a:r>
              <a:rPr lang="da-DK" sz="2200" dirty="0" smtClean="0"/>
              <a:t>: Ingen effekt af </a:t>
            </a:r>
            <a:r>
              <a:rPr lang="da-DK" sz="2200" dirty="0" err="1" smtClean="0"/>
              <a:t>prediktor</a:t>
            </a:r>
            <a:r>
              <a:rPr lang="da-DK" sz="2200" dirty="0" smtClean="0"/>
              <a:t> (=</a:t>
            </a:r>
            <a:r>
              <a:rPr lang="da-DK" sz="2200" dirty="0" err="1" smtClean="0"/>
              <a:t>forklarene</a:t>
            </a:r>
            <a:r>
              <a:rPr lang="da-DK" sz="2200" dirty="0" smtClean="0"/>
              <a:t> variabel)</a:t>
            </a:r>
          </a:p>
          <a:p>
            <a:pPr lvl="1"/>
            <a:r>
              <a:rPr lang="da-DK" sz="2200" dirty="0" smtClean="0"/>
              <a:t>H</a:t>
            </a:r>
            <a:r>
              <a:rPr lang="da-DK" sz="2200" baseline="-25000" dirty="0" smtClean="0"/>
              <a:t>a</a:t>
            </a:r>
            <a:r>
              <a:rPr lang="da-DK" sz="2200" dirty="0" smtClean="0"/>
              <a:t>: Der </a:t>
            </a:r>
            <a:r>
              <a:rPr lang="da-DK" sz="2200" i="1" dirty="0" smtClean="0"/>
              <a:t>er</a:t>
            </a:r>
            <a:r>
              <a:rPr lang="da-DK" sz="2200" dirty="0" smtClean="0"/>
              <a:t> en effekt af </a:t>
            </a:r>
            <a:r>
              <a:rPr lang="da-DK" sz="2200" dirty="0" err="1" smtClean="0"/>
              <a:t>prediktor</a:t>
            </a:r>
            <a:endParaRPr lang="da-DK" sz="2200" dirty="0" smtClean="0"/>
          </a:p>
          <a:p>
            <a:pPr lvl="1"/>
            <a:endParaRPr lang="da-DK" sz="2200" dirty="0" smtClean="0"/>
          </a:p>
          <a:p>
            <a:r>
              <a:rPr lang="da-DK" sz="2200" dirty="0" smtClean="0"/>
              <a:t>Generelt: Antag vi har to </a:t>
            </a:r>
            <a:r>
              <a:rPr lang="da-DK" sz="2200" dirty="0" err="1" smtClean="0"/>
              <a:t>prediktore</a:t>
            </a:r>
            <a:r>
              <a:rPr lang="da-DK" sz="2200" dirty="0" smtClean="0"/>
              <a:t>, </a:t>
            </a:r>
            <a:r>
              <a:rPr lang="da-DK" sz="2200" i="1" dirty="0" smtClean="0"/>
              <a:t>A</a:t>
            </a:r>
            <a:r>
              <a:rPr lang="da-DK" sz="2200" dirty="0" smtClean="0"/>
              <a:t> og </a:t>
            </a:r>
            <a:r>
              <a:rPr lang="da-DK" sz="2200" i="1" dirty="0" smtClean="0"/>
              <a:t>B</a:t>
            </a:r>
            <a:r>
              <a:rPr lang="da-DK" sz="2200" dirty="0" smtClean="0"/>
              <a:t>: Vi vil teste</a:t>
            </a:r>
          </a:p>
          <a:p>
            <a:pPr lvl="1"/>
            <a:r>
              <a:rPr lang="da-DK" sz="2200" b="1" dirty="0" smtClean="0"/>
              <a:t>Hovedeffekten</a:t>
            </a:r>
            <a:r>
              <a:rPr lang="da-DK" sz="2200" dirty="0" smtClean="0"/>
              <a:t> af </a:t>
            </a:r>
            <a:r>
              <a:rPr lang="da-DK" sz="2200" dirty="0" err="1" smtClean="0"/>
              <a:t>prediktor</a:t>
            </a:r>
            <a:r>
              <a:rPr lang="da-DK" sz="2200" dirty="0" smtClean="0"/>
              <a:t> </a:t>
            </a:r>
            <a:r>
              <a:rPr lang="da-DK" sz="2200" b="1" i="1" dirty="0" smtClean="0"/>
              <a:t>A</a:t>
            </a:r>
          </a:p>
          <a:p>
            <a:pPr lvl="1"/>
            <a:r>
              <a:rPr lang="da-DK" sz="2200" b="1" dirty="0" smtClean="0"/>
              <a:t>Hovedeffekten</a:t>
            </a:r>
            <a:r>
              <a:rPr lang="da-DK" sz="2200" dirty="0" smtClean="0"/>
              <a:t> af </a:t>
            </a:r>
            <a:r>
              <a:rPr lang="da-DK" sz="2200" dirty="0" err="1" smtClean="0"/>
              <a:t>prediktor</a:t>
            </a:r>
            <a:r>
              <a:rPr lang="da-DK" sz="2200" dirty="0" smtClean="0"/>
              <a:t> </a:t>
            </a:r>
            <a:r>
              <a:rPr lang="da-DK" sz="2200" b="1" i="1" dirty="0" smtClean="0"/>
              <a:t>B</a:t>
            </a:r>
            <a:endParaRPr lang="da-DK" sz="2200" b="1" dirty="0" smtClean="0"/>
          </a:p>
          <a:p>
            <a:pPr lvl="1"/>
            <a:r>
              <a:rPr lang="da-DK" sz="2200" b="1" dirty="0" smtClean="0"/>
              <a:t>Vekselvirkningseffekten</a:t>
            </a:r>
            <a:r>
              <a:rPr lang="da-DK" sz="2200" dirty="0" smtClean="0"/>
              <a:t> ml. </a:t>
            </a:r>
            <a:r>
              <a:rPr lang="da-DK" sz="2200" b="1" i="1" dirty="0" smtClean="0"/>
              <a:t>A</a:t>
            </a:r>
            <a:r>
              <a:rPr lang="da-DK" sz="2200" b="1" dirty="0" smtClean="0"/>
              <a:t> og </a:t>
            </a:r>
            <a:r>
              <a:rPr lang="da-DK" sz="2200" b="1" i="1" dirty="0" smtClean="0"/>
              <a:t>B</a:t>
            </a:r>
            <a:r>
              <a:rPr lang="da-DK" sz="220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27</a:t>
            </a:fld>
            <a:endParaRPr lang="da-DK" alt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Analyse-Strategi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200" dirty="0" smtClean="0"/>
              <a:t>Slagplanen minder om den for multipel lineær regression:</a:t>
            </a:r>
          </a:p>
          <a:p>
            <a:endParaRPr lang="da-DK" sz="2200" b="1" dirty="0" smtClean="0"/>
          </a:p>
          <a:p>
            <a:r>
              <a:rPr lang="da-DK" sz="2200" b="1" dirty="0" smtClean="0"/>
              <a:t>Først </a:t>
            </a:r>
            <a:r>
              <a:rPr lang="da-DK" sz="2200" dirty="0" smtClean="0"/>
              <a:t>tester vi effekten af </a:t>
            </a:r>
            <a:r>
              <a:rPr lang="da-DK" sz="2200" b="1" dirty="0" smtClean="0"/>
              <a:t>vekselvirkningen</a:t>
            </a:r>
            <a:r>
              <a:rPr lang="da-DK" sz="2200" dirty="0" smtClean="0"/>
              <a:t>.</a:t>
            </a:r>
          </a:p>
          <a:p>
            <a:endParaRPr lang="da-DK" sz="2200" dirty="0" smtClean="0"/>
          </a:p>
          <a:p>
            <a:r>
              <a:rPr lang="da-DK" sz="2200" dirty="0" smtClean="0"/>
              <a:t>Er vekselvirkningen signifikant, så tester vi ikke mere. Det giver ikke mening at teste hovedeffekter, hvis der er en vekselvirkning.</a:t>
            </a:r>
          </a:p>
          <a:p>
            <a:endParaRPr lang="da-DK" sz="2200" dirty="0" smtClean="0"/>
          </a:p>
          <a:p>
            <a:r>
              <a:rPr lang="da-DK" sz="2200" dirty="0" smtClean="0"/>
              <a:t>Er vekselvirkningen </a:t>
            </a:r>
            <a:r>
              <a:rPr lang="da-DK" sz="2200" i="1" dirty="0" smtClean="0"/>
              <a:t>ikke</a:t>
            </a:r>
            <a:r>
              <a:rPr lang="da-DK" sz="2200" dirty="0" smtClean="0"/>
              <a:t> signifikant, så fjerner vi den fra modellen og tester de to tilbageværende </a:t>
            </a:r>
            <a:r>
              <a:rPr lang="da-DK" sz="2200" b="1" dirty="0" smtClean="0"/>
              <a:t>hovedeffekter</a:t>
            </a:r>
            <a:r>
              <a:rPr lang="da-DK" sz="2200" dirty="0" smtClean="0"/>
              <a:t>.</a:t>
            </a:r>
            <a:endParaRPr lang="da-DK" sz="2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28</a:t>
            </a:fld>
            <a:endParaRPr lang="da-DK" alt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Hypoteser og Antagelser 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68552"/>
          </a:xfrm>
        </p:spPr>
        <p:txBody>
          <a:bodyPr/>
          <a:lstStyle/>
          <a:p>
            <a:r>
              <a:rPr lang="da-DK" sz="2200" dirty="0" smtClean="0"/>
              <a:t>Vi tester altså </a:t>
            </a:r>
            <a:r>
              <a:rPr lang="da-DK" sz="2200" b="1" dirty="0" smtClean="0"/>
              <a:t>hypoteser</a:t>
            </a:r>
            <a:r>
              <a:rPr lang="da-DK" sz="2200" dirty="0" smtClean="0"/>
              <a:t> på formen</a:t>
            </a:r>
          </a:p>
          <a:p>
            <a:pPr lvl="1"/>
            <a:r>
              <a:rPr lang="da-DK" sz="2200" dirty="0" smtClean="0"/>
              <a:t>H</a:t>
            </a:r>
            <a:r>
              <a:rPr lang="da-DK" sz="2200" baseline="-25000" dirty="0" smtClean="0"/>
              <a:t>0</a:t>
            </a:r>
            <a:r>
              <a:rPr lang="da-DK" sz="2200" dirty="0" smtClean="0"/>
              <a:t>: Ingen effekt af </a:t>
            </a:r>
            <a:r>
              <a:rPr lang="da-DK" sz="2200" dirty="0" err="1" smtClean="0"/>
              <a:t>prediktor</a:t>
            </a:r>
            <a:endParaRPr lang="da-DK" sz="2200" dirty="0" smtClean="0"/>
          </a:p>
          <a:p>
            <a:pPr lvl="1"/>
            <a:r>
              <a:rPr lang="da-DK" sz="2200" dirty="0" smtClean="0"/>
              <a:t>H</a:t>
            </a:r>
            <a:r>
              <a:rPr lang="da-DK" sz="2200" baseline="-25000" dirty="0" smtClean="0"/>
              <a:t>a</a:t>
            </a:r>
            <a:r>
              <a:rPr lang="da-DK" sz="2200" dirty="0" smtClean="0"/>
              <a:t>: Der </a:t>
            </a:r>
            <a:r>
              <a:rPr lang="da-DK" sz="2200" i="1" dirty="0" smtClean="0"/>
              <a:t>er</a:t>
            </a:r>
            <a:r>
              <a:rPr lang="da-DK" sz="2200" dirty="0" smtClean="0"/>
              <a:t> en effekt af </a:t>
            </a:r>
            <a:r>
              <a:rPr lang="da-DK" sz="2200" dirty="0" err="1" smtClean="0"/>
              <a:t>prediktor</a:t>
            </a:r>
            <a:endParaRPr lang="da-DK" sz="2200" dirty="0" smtClean="0"/>
          </a:p>
          <a:p>
            <a:endParaRPr lang="da-DK" sz="2200" b="1" dirty="0" smtClean="0"/>
          </a:p>
          <a:p>
            <a:r>
              <a:rPr lang="da-DK" sz="2200" b="1" dirty="0" smtClean="0"/>
              <a:t>Teststørrelsen</a:t>
            </a:r>
            <a:r>
              <a:rPr lang="da-DK" sz="2200" dirty="0" smtClean="0"/>
              <a:t> er generelt på formen</a:t>
            </a:r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r>
              <a:rPr lang="da-DK" sz="2200" dirty="0" smtClean="0"/>
              <a:t>Generelt gælder der at </a:t>
            </a:r>
          </a:p>
          <a:p>
            <a:endParaRPr lang="da-DK" sz="2200" dirty="0" smtClean="0"/>
          </a:p>
          <a:p>
            <a:r>
              <a:rPr lang="da-DK" sz="2200" dirty="0" smtClean="0"/>
              <a:t>SPSS finder Sum of Squares og antal frihedsgrader (</a:t>
            </a:r>
            <a:r>
              <a:rPr lang="da-DK" sz="2200" i="1" dirty="0" err="1" smtClean="0"/>
              <a:t>df</a:t>
            </a:r>
            <a:r>
              <a:rPr lang="da-DK" sz="2200" dirty="0" smtClean="0"/>
              <a:t>).</a:t>
            </a:r>
            <a:endParaRPr lang="da-DK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29</a:t>
            </a:fld>
            <a:endParaRPr lang="da-DK" alt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123728" y="3284984"/>
          <a:ext cx="3912435" cy="792088"/>
        </p:xfrm>
        <a:graphic>
          <a:graphicData uri="http://schemas.openxmlformats.org/presentationml/2006/ole">
            <p:oleObj spid="_x0000_s111618" name="Ligning" r:id="rId3" imgW="2070000" imgH="419040" progId="Equation.3">
              <p:embed/>
            </p:oleObj>
          </a:graphicData>
        </a:graphic>
      </p:graphicFrame>
      <p:graphicFrame>
        <p:nvGraphicFramePr>
          <p:cNvPr id="109571" name="Object 3"/>
          <p:cNvGraphicFramePr>
            <a:graphicFrameLocks noChangeAspect="1"/>
          </p:cNvGraphicFramePr>
          <p:nvPr/>
        </p:nvGraphicFramePr>
        <p:xfrm>
          <a:off x="1955775" y="4821213"/>
          <a:ext cx="4416425" cy="407987"/>
        </p:xfrm>
        <a:graphic>
          <a:graphicData uri="http://schemas.openxmlformats.org/presentationml/2006/ole">
            <p:oleObj spid="_x0000_s111619" name="Ligning" r:id="rId4" imgW="2336760" imgH="21564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ANOVA: </a:t>
            </a:r>
            <a:r>
              <a:rPr lang="da-DK" dirty="0" err="1" smtClean="0"/>
              <a:t>Setup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200" dirty="0" smtClean="0"/>
              <a:t>Vi har</a:t>
            </a:r>
          </a:p>
          <a:p>
            <a:pPr lvl="1"/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da-DK" sz="2200" dirty="0" smtClean="0"/>
              <a:t> </a:t>
            </a:r>
            <a:r>
              <a:rPr lang="da-DK" sz="2200" b="1" dirty="0" smtClean="0"/>
              <a:t>grupper</a:t>
            </a:r>
          </a:p>
          <a:p>
            <a:pPr lvl="1"/>
            <a:r>
              <a:rPr lang="da-DK" sz="2200" dirty="0" smtClean="0"/>
              <a:t>Dvs. hvis vi vil sammenligne tre grupper, så er 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da-DK" sz="2200" dirty="0" smtClean="0">
                <a:latin typeface="Times New Roman" pitchFamily="18" charset="0"/>
                <a:cs typeface="Times New Roman" pitchFamily="18" charset="0"/>
              </a:rPr>
              <a:t> = 3</a:t>
            </a:r>
          </a:p>
          <a:p>
            <a:r>
              <a:rPr lang="da-DK" sz="2200" dirty="0" smtClean="0"/>
              <a:t>De </a:t>
            </a:r>
            <a:r>
              <a:rPr lang="da-DK" sz="2200" i="1" dirty="0" smtClean="0"/>
              <a:t>g</a:t>
            </a:r>
            <a:r>
              <a:rPr lang="da-DK" sz="2200" dirty="0" smtClean="0"/>
              <a:t> grupper har </a:t>
            </a:r>
            <a:r>
              <a:rPr lang="da-DK" sz="2200" b="1" dirty="0" smtClean="0"/>
              <a:t>middelværdierne</a:t>
            </a:r>
          </a:p>
          <a:p>
            <a:pPr lvl="1"/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m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m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, …,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m</a:t>
            </a:r>
            <a:r>
              <a:rPr lang="da-DK" sz="2200" i="1" baseline="-25000" dirty="0" smtClean="0">
                <a:latin typeface="Times New Roman" pitchFamily="18" charset="0"/>
                <a:cs typeface="Times New Roman" pitchFamily="18" charset="0"/>
              </a:rPr>
              <a:t>g</a:t>
            </a:r>
          </a:p>
          <a:p>
            <a:pPr lvl="1"/>
            <a:r>
              <a:rPr lang="da-DK" sz="2200" dirty="0" smtClean="0"/>
              <a:t>Dvs.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m</a:t>
            </a:r>
            <a:r>
              <a:rPr lang="da-DK" sz="2200" baseline="-25000" dirty="0" smtClean="0">
                <a:latin typeface="Symbol" pitchFamily="18" charset="2"/>
                <a:cs typeface="Times New Roman" pitchFamily="18" charset="0"/>
              </a:rPr>
              <a:t>1</a:t>
            </a:r>
            <a:r>
              <a:rPr lang="da-DK" sz="2200" dirty="0" smtClean="0"/>
              <a:t> er middelværdi for gruppe 1, osv.</a:t>
            </a:r>
          </a:p>
          <a:p>
            <a:pPr lvl="1"/>
            <a:endParaRPr lang="da-DK" sz="2200" dirty="0" smtClean="0"/>
          </a:p>
          <a:p>
            <a:r>
              <a:rPr lang="da-DK" sz="2200" b="1" dirty="0" smtClean="0"/>
              <a:t>Variansanalyse</a:t>
            </a:r>
            <a:r>
              <a:rPr lang="da-DK" sz="2200" dirty="0" smtClean="0"/>
              <a:t> er et </a:t>
            </a:r>
            <a:r>
              <a:rPr lang="da-DK" sz="2200" b="1" i="1" dirty="0" smtClean="0"/>
              <a:t>F</a:t>
            </a:r>
            <a:r>
              <a:rPr lang="da-DK" sz="2200" b="1" dirty="0" smtClean="0"/>
              <a:t>-test</a:t>
            </a:r>
            <a:r>
              <a:rPr lang="da-DK" sz="2200" dirty="0" smtClean="0"/>
              <a:t> af </a:t>
            </a:r>
          </a:p>
          <a:p>
            <a:pPr lvl="1"/>
            <a:r>
              <a:rPr lang="da-DK" sz="2200" b="1" dirty="0" smtClean="0"/>
              <a:t>H</a:t>
            </a:r>
            <a:r>
              <a:rPr lang="da-DK" sz="2200" b="1" baseline="-25000" dirty="0" smtClean="0"/>
              <a:t>0</a:t>
            </a:r>
            <a:r>
              <a:rPr lang="da-DK" sz="2200" dirty="0" smtClean="0"/>
              <a:t>: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m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m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m</a:t>
            </a:r>
            <a:r>
              <a:rPr lang="da-DK" sz="2200" i="1" baseline="-25000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da-DK" sz="2200" dirty="0" smtClean="0"/>
              <a:t>	(ens middelværdier)</a:t>
            </a:r>
          </a:p>
          <a:p>
            <a:pPr lvl="1"/>
            <a:r>
              <a:rPr lang="da-DK" sz="2200" b="1" dirty="0" smtClean="0"/>
              <a:t>H</a:t>
            </a:r>
            <a:r>
              <a:rPr lang="da-DK" sz="2200" b="1" baseline="-25000" dirty="0" smtClean="0"/>
              <a:t>a</a:t>
            </a:r>
            <a:r>
              <a:rPr lang="da-DK" sz="2200" dirty="0" smtClean="0"/>
              <a:t>: Mindst en middelværdi skiller sig ud</a:t>
            </a:r>
            <a:endParaRPr lang="da-DK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3</a:t>
            </a:fld>
            <a:endParaRPr lang="da-DK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Eksempel: Model uden Vekselvirkning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5"/>
            <a:ext cx="8229600" cy="4968552"/>
          </a:xfrm>
        </p:spPr>
        <p:txBody>
          <a:bodyPr/>
          <a:lstStyle/>
          <a:p>
            <a:r>
              <a:rPr lang="da-DK" sz="2200" dirty="0" smtClean="0"/>
              <a:t>I SPSS er vekselvirkning </a:t>
            </a:r>
            <a:br>
              <a:rPr lang="da-DK" sz="2200" dirty="0" smtClean="0"/>
            </a:br>
            <a:r>
              <a:rPr lang="da-DK" sz="2200" dirty="0" smtClean="0"/>
              <a:t>taget </a:t>
            </a:r>
            <a:r>
              <a:rPr lang="da-DK" sz="2200" dirty="0" smtClean="0"/>
              <a:t>med pr. default, så</a:t>
            </a:r>
            <a:br>
              <a:rPr lang="da-DK" sz="2200" dirty="0" smtClean="0"/>
            </a:br>
            <a:r>
              <a:rPr lang="da-DK" sz="2200" dirty="0" smtClean="0"/>
              <a:t>det skal der gøres noget</a:t>
            </a:r>
            <a:br>
              <a:rPr lang="da-DK" sz="2200" dirty="0" smtClean="0"/>
            </a:br>
            <a:r>
              <a:rPr lang="da-DK" sz="2200" dirty="0" smtClean="0"/>
              <a:t>ved.</a:t>
            </a:r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pPr>
              <a:buNone/>
            </a:pPr>
            <a:endParaRPr lang="da-DK" sz="1400" dirty="0" smtClean="0"/>
          </a:p>
          <a:p>
            <a:r>
              <a:rPr lang="da-DK" sz="2200" dirty="0" smtClean="0"/>
              <a:t>Vælg ’</a:t>
            </a:r>
            <a:r>
              <a:rPr lang="da-DK" sz="2200" dirty="0" err="1" smtClean="0"/>
              <a:t>Custom</a:t>
            </a:r>
            <a:r>
              <a:rPr lang="da-DK" sz="2200" dirty="0" smtClean="0"/>
              <a:t>’ model.</a:t>
            </a:r>
          </a:p>
          <a:p>
            <a:r>
              <a:rPr lang="da-DK" sz="2200" dirty="0" smtClean="0"/>
              <a:t>Vælg ’Main </a:t>
            </a:r>
            <a:r>
              <a:rPr lang="da-DK" sz="2200" dirty="0" err="1" smtClean="0"/>
              <a:t>effects</a:t>
            </a:r>
            <a:r>
              <a:rPr lang="da-DK" sz="2200" dirty="0" smtClean="0"/>
              <a:t>’ </a:t>
            </a:r>
          </a:p>
          <a:p>
            <a:r>
              <a:rPr lang="da-DK" sz="2200" dirty="0" smtClean="0"/>
              <a:t>Overfør de to ’factors’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30</a:t>
            </a:fld>
            <a:endParaRPr lang="da-DK" altLang="en-US"/>
          </a:p>
        </p:txBody>
      </p:sp>
      <p:pic>
        <p:nvPicPr>
          <p:cNvPr id="89091" name="Picture 3"/>
          <p:cNvPicPr>
            <a:picLocks noChangeAspect="1" noChangeArrowheads="1"/>
          </p:cNvPicPr>
          <p:nvPr/>
        </p:nvPicPr>
        <p:blipFill>
          <a:blip r:embed="rId3" cstate="print"/>
          <a:srcRect r="25518"/>
          <a:stretch>
            <a:fillRect/>
          </a:stretch>
        </p:blipFill>
        <p:spPr bwMode="auto">
          <a:xfrm>
            <a:off x="4355976" y="1303139"/>
            <a:ext cx="4320480" cy="406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 l="44763" b="47929"/>
          <a:stretch>
            <a:fillRect/>
          </a:stretch>
        </p:blipFill>
        <p:spPr bwMode="auto">
          <a:xfrm>
            <a:off x="683568" y="2708920"/>
            <a:ext cx="2399184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reeform 7"/>
          <p:cNvSpPr/>
          <p:nvPr/>
        </p:nvSpPr>
        <p:spPr>
          <a:xfrm>
            <a:off x="2771799" y="1700808"/>
            <a:ext cx="1974371" cy="1700978"/>
          </a:xfrm>
          <a:custGeom>
            <a:avLst/>
            <a:gdLst>
              <a:gd name="connsiteX0" fmla="*/ 0 w 2111828"/>
              <a:gd name="connsiteY0" fmla="*/ 1698171 h 1866900"/>
              <a:gd name="connsiteX1" fmla="*/ 1077686 w 2111828"/>
              <a:gd name="connsiteY1" fmla="*/ 1665514 h 1866900"/>
              <a:gd name="connsiteX2" fmla="*/ 1524000 w 2111828"/>
              <a:gd name="connsiteY2" fmla="*/ 489857 h 1866900"/>
              <a:gd name="connsiteX3" fmla="*/ 2111828 w 2111828"/>
              <a:gd name="connsiteY3" fmla="*/ 0 h 1866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11828" h="1866900">
                <a:moveTo>
                  <a:pt x="0" y="1698171"/>
                </a:moveTo>
                <a:cubicBezTo>
                  <a:pt x="411843" y="1782535"/>
                  <a:pt x="823686" y="1866900"/>
                  <a:pt x="1077686" y="1665514"/>
                </a:cubicBezTo>
                <a:cubicBezTo>
                  <a:pt x="1331686" y="1464128"/>
                  <a:pt x="1351643" y="767443"/>
                  <a:pt x="1524000" y="489857"/>
                </a:cubicBezTo>
                <a:cubicBezTo>
                  <a:pt x="1696357" y="212271"/>
                  <a:pt x="1904092" y="106135"/>
                  <a:pt x="2111828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Oval 9"/>
          <p:cNvSpPr/>
          <p:nvPr/>
        </p:nvSpPr>
        <p:spPr>
          <a:xfrm>
            <a:off x="5508104" y="1700808"/>
            <a:ext cx="864096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603757" y="4725144"/>
            <a:ext cx="2088233" cy="1080120"/>
          </a:xfrm>
          <a:prstGeom prst="rect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1" name="Picture 10" descr="fplot.wm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57842" y="4149080"/>
            <a:ext cx="3006156" cy="179994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SPSS: Resultat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 smtClean="0"/>
          </a:p>
          <a:p>
            <a:endParaRPr lang="da-DK" sz="2200" dirty="0" smtClean="0"/>
          </a:p>
          <a:p>
            <a:pPr>
              <a:buNone/>
            </a:pPr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r>
              <a:rPr lang="da-DK" sz="2200" dirty="0" smtClean="0"/>
              <a:t>H</a:t>
            </a:r>
            <a:r>
              <a:rPr lang="da-DK" sz="2200" baseline="-25000" dirty="0" smtClean="0"/>
              <a:t>0</a:t>
            </a:r>
            <a:r>
              <a:rPr lang="da-DK" sz="2200" dirty="0" smtClean="0"/>
              <a:t>: Ingen effekt af køn	</a:t>
            </a:r>
            <a:r>
              <a:rPr lang="da-DK" sz="2200" dirty="0" err="1" smtClean="0"/>
              <a:t>vs</a:t>
            </a:r>
            <a:r>
              <a:rPr lang="da-DK" sz="2200" dirty="0" smtClean="0"/>
              <a:t> 	H</a:t>
            </a:r>
            <a:r>
              <a:rPr lang="da-DK" sz="2200" baseline="-25000" dirty="0" smtClean="0"/>
              <a:t>a</a:t>
            </a:r>
            <a:r>
              <a:rPr lang="da-DK" sz="2200" dirty="0" smtClean="0"/>
              <a:t>: Der </a:t>
            </a:r>
            <a:r>
              <a:rPr lang="da-DK" sz="2200" i="1" dirty="0" smtClean="0"/>
              <a:t>er</a:t>
            </a:r>
            <a:r>
              <a:rPr lang="da-DK" sz="2200" dirty="0" smtClean="0"/>
              <a:t> en effekt af køn</a:t>
            </a:r>
          </a:p>
          <a:p>
            <a:r>
              <a:rPr lang="da-DK" sz="2200" b="1" dirty="0" smtClean="0"/>
              <a:t>Teststørrelse</a:t>
            </a:r>
          </a:p>
          <a:p>
            <a:endParaRPr lang="da-DK" sz="2200" b="1" dirty="0" smtClean="0"/>
          </a:p>
          <a:p>
            <a:endParaRPr lang="da-DK" sz="2200" b="1" dirty="0" smtClean="0"/>
          </a:p>
          <a:p>
            <a:r>
              <a:rPr lang="da-DK" sz="2200" b="1" dirty="0" smtClean="0"/>
              <a:t>Konklusion</a:t>
            </a:r>
            <a:r>
              <a:rPr lang="da-DK" sz="2200" dirty="0" smtClean="0"/>
              <a:t>: Da </a:t>
            </a:r>
            <a:r>
              <a:rPr lang="da-DK" sz="2200" i="1" dirty="0" smtClean="0"/>
              <a:t>P</a:t>
            </a:r>
            <a:r>
              <a:rPr lang="da-DK" sz="2200" dirty="0" smtClean="0"/>
              <a:t>-værdien &gt; 0.05 kan</a:t>
            </a:r>
            <a:br>
              <a:rPr lang="da-DK" sz="2200" dirty="0" smtClean="0"/>
            </a:br>
            <a:r>
              <a:rPr lang="da-DK" sz="2200" dirty="0" smtClean="0"/>
              <a:t>vi </a:t>
            </a:r>
            <a:r>
              <a:rPr lang="da-DK" sz="2200" i="1" dirty="0" smtClean="0"/>
              <a:t>ikke</a:t>
            </a:r>
            <a:r>
              <a:rPr lang="da-DK" sz="2200" dirty="0" smtClean="0"/>
              <a:t> afvise H</a:t>
            </a:r>
            <a:r>
              <a:rPr lang="da-DK" sz="2200" baseline="-25000" dirty="0" smtClean="0"/>
              <a:t>0</a:t>
            </a:r>
            <a:r>
              <a:rPr lang="da-DK" sz="2200" dirty="0" smtClean="0"/>
              <a:t>. Igen effekt af køn.</a:t>
            </a:r>
            <a:endParaRPr lang="da-DK" sz="22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31</a:t>
            </a:fld>
            <a:endParaRPr lang="da-DK" altLang="en-US"/>
          </a:p>
        </p:txBody>
      </p:sp>
      <p:pic>
        <p:nvPicPr>
          <p:cNvPr id="9011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47664" y="836712"/>
            <a:ext cx="6019179" cy="2957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2161" name="Object 1"/>
          <p:cNvGraphicFramePr>
            <a:graphicFrameLocks noChangeAspect="1"/>
          </p:cNvGraphicFramePr>
          <p:nvPr/>
        </p:nvGraphicFramePr>
        <p:xfrm>
          <a:off x="1398985" y="4603750"/>
          <a:ext cx="2020887" cy="696913"/>
        </p:xfrm>
        <a:graphic>
          <a:graphicData uri="http://schemas.openxmlformats.org/presentationml/2006/ole">
            <p:oleObj spid="_x0000_s92161" name="Ligning" r:id="rId6" imgW="1143000" imgH="393480" progId="Equation.3">
              <p:embed/>
            </p:oleObj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5292080" y="2420888"/>
            <a:ext cx="504056" cy="50405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Rounded Rectangle 8"/>
          <p:cNvSpPr/>
          <p:nvPr/>
        </p:nvSpPr>
        <p:spPr>
          <a:xfrm>
            <a:off x="6156176" y="2420888"/>
            <a:ext cx="504056" cy="28803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5955685" y="5229200"/>
            <a:ext cx="129614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099701" y="5877272"/>
            <a:ext cx="109036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da-DK" dirty="0" smtClean="0">
                <a:latin typeface="Times New Roman" pitchFamily="18" charset="0"/>
                <a:cs typeface="Times New Roman" pitchFamily="18" charset="0"/>
              </a:rPr>
              <a:t>= 0.784</a:t>
            </a:r>
            <a:endParaRPr lang="da-DK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971909" y="4221088"/>
            <a:ext cx="992579" cy="369332"/>
          </a:xfrm>
          <a:prstGeom prst="rect">
            <a:avLst/>
          </a:prstGeom>
          <a:noFill/>
          <a:ln w="19050">
            <a:solidFill>
              <a:schemeClr val="accent5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da-DK" i="1" dirty="0" smtClean="0">
                <a:latin typeface="+mn-lt"/>
              </a:rPr>
              <a:t>P</a:t>
            </a:r>
            <a:r>
              <a:rPr lang="da-DK" dirty="0" smtClean="0">
                <a:latin typeface="+mn-lt"/>
              </a:rPr>
              <a:t>-værdi</a:t>
            </a:r>
            <a:endParaRPr lang="da-DK" i="1" dirty="0" smtClean="0">
              <a:latin typeface="+mn-lt"/>
            </a:endParaRPr>
          </a:p>
        </p:txBody>
      </p:sp>
      <p:cxnSp>
        <p:nvCxnSpPr>
          <p:cNvPr id="16" name="Straight Arrow Connector 15"/>
          <p:cNvCxnSpPr>
            <a:stCxn id="14" idx="2"/>
          </p:cNvCxnSpPr>
          <p:nvPr/>
        </p:nvCxnSpPr>
        <p:spPr>
          <a:xfrm rot="5400000">
            <a:off x="7216587" y="4193614"/>
            <a:ext cx="854806" cy="1648418"/>
          </a:xfrm>
          <a:prstGeom prst="straightConnector1">
            <a:avLst/>
          </a:prstGeom>
          <a:ln w="19050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6948264" y="2420888"/>
            <a:ext cx="432048" cy="288032"/>
          </a:xfrm>
          <a:prstGeom prst="round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6" name="Freeform 25"/>
          <p:cNvSpPr/>
          <p:nvPr/>
        </p:nvSpPr>
        <p:spPr>
          <a:xfrm>
            <a:off x="7380312" y="2566459"/>
            <a:ext cx="1378857" cy="1654629"/>
          </a:xfrm>
          <a:custGeom>
            <a:avLst/>
            <a:gdLst>
              <a:gd name="connsiteX0" fmla="*/ 1023257 w 1378857"/>
              <a:gd name="connsiteY0" fmla="*/ 1654629 h 1654629"/>
              <a:gd name="connsiteX1" fmla="*/ 1208314 w 1378857"/>
              <a:gd name="connsiteY1" fmla="*/ 827314 h 1654629"/>
              <a:gd name="connsiteX2" fmla="*/ 0 w 1378857"/>
              <a:gd name="connsiteY2" fmla="*/ 0 h 1654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78857" h="1654629">
                <a:moveTo>
                  <a:pt x="1023257" y="1654629"/>
                </a:moveTo>
                <a:cubicBezTo>
                  <a:pt x="1201057" y="1378857"/>
                  <a:pt x="1378857" y="1103085"/>
                  <a:pt x="1208314" y="827314"/>
                </a:cubicBezTo>
                <a:cubicBezTo>
                  <a:pt x="1037771" y="551543"/>
                  <a:pt x="518885" y="275771"/>
                  <a:pt x="0" y="0"/>
                </a:cubicBezTo>
              </a:path>
            </a:pathLst>
          </a:custGeom>
          <a:ln w="190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57" name="Picture 1"/>
          <p:cNvPicPr>
            <a:picLocks noChangeAspect="1" noChangeArrowheads="1"/>
          </p:cNvPicPr>
          <p:nvPr/>
        </p:nvPicPr>
        <p:blipFill>
          <a:blip r:embed="rId2" cstate="print"/>
          <a:srcRect r="27310"/>
          <a:stretch>
            <a:fillRect/>
          </a:stretch>
        </p:blipFill>
        <p:spPr bwMode="auto">
          <a:xfrm>
            <a:off x="4459907" y="1052736"/>
            <a:ext cx="4216549" cy="406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Test af vekselvirkning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4042792" cy="4790157"/>
          </a:xfrm>
        </p:spPr>
        <p:txBody>
          <a:bodyPr/>
          <a:lstStyle/>
          <a:p>
            <a:r>
              <a:rPr lang="da-DK" sz="2200" dirty="0" smtClean="0"/>
              <a:t>Vi spoler lige et trin tilbage.</a:t>
            </a:r>
          </a:p>
          <a:p>
            <a:r>
              <a:rPr lang="da-DK" sz="2200" dirty="0" smtClean="0"/>
              <a:t>Antag at vi også inkluderer vekselvirkning i modellen:</a:t>
            </a:r>
          </a:p>
          <a:p>
            <a:r>
              <a:rPr lang="da-DK" sz="2200" dirty="0" smtClean="0"/>
              <a:t>Enten skal man sikre sig at ’</a:t>
            </a:r>
            <a:r>
              <a:rPr lang="da-DK" sz="2200" dirty="0" err="1" smtClean="0"/>
              <a:t>Full</a:t>
            </a:r>
            <a:r>
              <a:rPr lang="da-DK" sz="2200" dirty="0" smtClean="0"/>
              <a:t> </a:t>
            </a:r>
            <a:r>
              <a:rPr lang="da-DK" sz="2200" dirty="0" err="1" smtClean="0"/>
              <a:t>factorial</a:t>
            </a:r>
            <a:r>
              <a:rPr lang="da-DK" sz="2200" dirty="0" smtClean="0"/>
              <a:t>’ er valgt:</a:t>
            </a:r>
          </a:p>
          <a:p>
            <a:r>
              <a:rPr lang="da-DK" sz="2200" dirty="0" smtClean="0"/>
              <a:t>Alternativt kan man selv angive modellen med vekselvirkning:</a:t>
            </a:r>
          </a:p>
          <a:p>
            <a:r>
              <a:rPr lang="da-DK" sz="2200" dirty="0" smtClean="0"/>
              <a:t>Marker </a:t>
            </a:r>
            <a:r>
              <a:rPr lang="da-DK" sz="2200" i="1" dirty="0" smtClean="0"/>
              <a:t>både</a:t>
            </a:r>
            <a:r>
              <a:rPr lang="da-DK" sz="2200" dirty="0" smtClean="0"/>
              <a:t> </a:t>
            </a:r>
            <a:r>
              <a:rPr lang="da-DK" sz="2200" b="1" dirty="0" err="1" smtClean="0"/>
              <a:t>partyid</a:t>
            </a:r>
            <a:r>
              <a:rPr lang="da-DK" sz="2200" b="1" dirty="0" smtClean="0"/>
              <a:t> </a:t>
            </a:r>
            <a:r>
              <a:rPr lang="da-DK" sz="2200" dirty="0" smtClean="0"/>
              <a:t>og </a:t>
            </a:r>
            <a:r>
              <a:rPr lang="da-DK" sz="2200" b="1" dirty="0" err="1" smtClean="0"/>
              <a:t>gender</a:t>
            </a:r>
            <a:r>
              <a:rPr lang="da-DK" sz="2200" dirty="0" smtClean="0"/>
              <a:t>, vælg </a:t>
            </a:r>
            <a:r>
              <a:rPr lang="da-DK" sz="2200" b="1" dirty="0" err="1" smtClean="0"/>
              <a:t>Interaction</a:t>
            </a:r>
            <a:r>
              <a:rPr lang="da-DK" sz="2200" b="1" dirty="0" smtClean="0"/>
              <a:t> </a:t>
            </a:r>
            <a:r>
              <a:rPr lang="da-DK" sz="2200" dirty="0" smtClean="0"/>
              <a:t>og før over.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32</a:t>
            </a:fld>
            <a:endParaRPr lang="da-DK" altLang="en-US"/>
          </a:p>
        </p:txBody>
      </p:sp>
      <p:sp>
        <p:nvSpPr>
          <p:cNvPr id="11" name="Oval 10"/>
          <p:cNvSpPr/>
          <p:nvPr/>
        </p:nvSpPr>
        <p:spPr>
          <a:xfrm>
            <a:off x="5508104" y="1412776"/>
            <a:ext cx="864096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457200" y="5373216"/>
            <a:ext cx="8219256" cy="1405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da-DK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Vigtigt</a:t>
            </a:r>
            <a:r>
              <a:rPr kumimoji="0" lang="da-DK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Det er vigtig at man </a:t>
            </a:r>
            <a:r>
              <a:rPr kumimoji="0" lang="da-DK" sz="22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først</a:t>
            </a:r>
            <a:r>
              <a:rPr kumimoji="0" lang="da-DK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overfører hovedeffekterne og </a:t>
            </a:r>
            <a:r>
              <a:rPr kumimoji="0" lang="da-DK" sz="22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derefter</a:t>
            </a:r>
            <a:r>
              <a:rPr kumimoji="0" lang="da-DK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a-DK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vekselvirkningseffketer</a:t>
            </a:r>
            <a:r>
              <a:rPr kumimoji="0" lang="da-DK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da-DK" sz="2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830091"/>
            <a:ext cx="5616624" cy="2958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da-DK" dirty="0" smtClean="0"/>
          </a:p>
          <a:p>
            <a:endParaRPr lang="da-DK" sz="2200" dirty="0" smtClean="0"/>
          </a:p>
          <a:p>
            <a:pPr>
              <a:buNone/>
            </a:pPr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r>
              <a:rPr lang="da-DK" sz="2200" dirty="0" smtClean="0"/>
              <a:t>H</a:t>
            </a:r>
            <a:r>
              <a:rPr lang="da-DK" sz="2200" baseline="-25000" dirty="0" smtClean="0"/>
              <a:t>0</a:t>
            </a:r>
            <a:r>
              <a:rPr lang="da-DK" sz="2200" dirty="0" smtClean="0"/>
              <a:t>: Ingen effekt af vekselvirkning</a:t>
            </a:r>
          </a:p>
          <a:p>
            <a:r>
              <a:rPr lang="da-DK" sz="2200" b="1" dirty="0" smtClean="0"/>
              <a:t>Teststørrelse</a:t>
            </a:r>
          </a:p>
          <a:p>
            <a:endParaRPr lang="da-DK" sz="2200" b="1" dirty="0" smtClean="0"/>
          </a:p>
          <a:p>
            <a:endParaRPr lang="da-DK" sz="2200" b="1" dirty="0" smtClean="0"/>
          </a:p>
          <a:p>
            <a:r>
              <a:rPr lang="da-DK" sz="2200" b="1" dirty="0" smtClean="0"/>
              <a:t>Konklusion</a:t>
            </a:r>
            <a:r>
              <a:rPr lang="da-DK" sz="2200" dirty="0" smtClean="0"/>
              <a:t>: Da </a:t>
            </a:r>
            <a:r>
              <a:rPr lang="da-DK" sz="2200" i="1" dirty="0" smtClean="0"/>
              <a:t>P</a:t>
            </a:r>
            <a:r>
              <a:rPr lang="da-DK" sz="2200" dirty="0" smtClean="0"/>
              <a:t>-værdien &gt; 0.05 kan</a:t>
            </a:r>
            <a:br>
              <a:rPr lang="da-DK" sz="2200" dirty="0" smtClean="0"/>
            </a:br>
            <a:r>
              <a:rPr lang="da-DK" sz="2200" dirty="0" smtClean="0"/>
              <a:t>vi </a:t>
            </a:r>
            <a:r>
              <a:rPr lang="da-DK" sz="2200" i="1" dirty="0" smtClean="0"/>
              <a:t>ikke</a:t>
            </a:r>
            <a:r>
              <a:rPr lang="da-DK" sz="2200" dirty="0" smtClean="0"/>
              <a:t> afvise H</a:t>
            </a:r>
            <a:r>
              <a:rPr lang="da-DK" sz="2200" baseline="-25000" dirty="0" smtClean="0"/>
              <a:t>0</a:t>
            </a:r>
            <a:r>
              <a:rPr lang="da-DK" sz="2200" dirty="0" smtClean="0"/>
              <a:t>. Igen effekt </a:t>
            </a:r>
            <a:r>
              <a:rPr lang="da-DK" sz="2200" dirty="0" smtClean="0"/>
              <a:t>af vekselvirkning.</a:t>
            </a:r>
            <a:endParaRPr lang="da-DK" sz="2200" b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SPSS: Resultat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5883598"/>
            <a:ext cx="2133600" cy="457200"/>
          </a:xfrm>
        </p:spPr>
        <p:txBody>
          <a:bodyPr/>
          <a:lstStyle/>
          <a:p>
            <a:fld id="{A92B5814-02F6-416E-8112-22BF0EC74B83}" type="slidenum">
              <a:rPr lang="da-DK" altLang="en-US" smtClean="0"/>
              <a:pPr/>
              <a:t>33</a:t>
            </a:fld>
            <a:endParaRPr lang="da-DK" altLang="en-US" dirty="0"/>
          </a:p>
        </p:txBody>
      </p:sp>
      <p:sp>
        <p:nvSpPr>
          <p:cNvPr id="19" name="Rectangle 18"/>
          <p:cNvSpPr/>
          <p:nvPr/>
        </p:nvSpPr>
        <p:spPr>
          <a:xfrm>
            <a:off x="6603757" y="4365104"/>
            <a:ext cx="2088233" cy="1080120"/>
          </a:xfrm>
          <a:prstGeom prst="rect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20" name="Picture 19" descr="fplot.wm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57842" y="3789040"/>
            <a:ext cx="3006156" cy="1799944"/>
          </a:xfrm>
          <a:prstGeom prst="rect">
            <a:avLst/>
          </a:prstGeom>
        </p:spPr>
      </p:pic>
      <p:graphicFrame>
        <p:nvGraphicFramePr>
          <p:cNvPr id="22" name="Object 1"/>
          <p:cNvGraphicFramePr>
            <a:graphicFrameLocks noChangeAspect="1"/>
          </p:cNvGraphicFramePr>
          <p:nvPr/>
        </p:nvGraphicFramePr>
        <p:xfrm>
          <a:off x="1398985" y="4603750"/>
          <a:ext cx="2020887" cy="696913"/>
        </p:xfrm>
        <a:graphic>
          <a:graphicData uri="http://schemas.openxmlformats.org/presentationml/2006/ole">
            <p:oleObj spid="_x0000_s95234" name="Ligning" r:id="rId5" imgW="1143000" imgH="393480" progId="Equation.3">
              <p:embed/>
            </p:oleObj>
          </a:graphicData>
        </a:graphic>
      </p:graphicFrame>
      <p:sp>
        <p:nvSpPr>
          <p:cNvPr id="23" name="Rounded Rectangle 22"/>
          <p:cNvSpPr/>
          <p:nvPr/>
        </p:nvSpPr>
        <p:spPr>
          <a:xfrm>
            <a:off x="5076056" y="2564904"/>
            <a:ext cx="504056" cy="50405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4" name="Rounded Rectangle 23"/>
          <p:cNvSpPr/>
          <p:nvPr/>
        </p:nvSpPr>
        <p:spPr>
          <a:xfrm>
            <a:off x="5868144" y="2564904"/>
            <a:ext cx="576064" cy="28803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25" name="Straight Connector 24"/>
          <p:cNvCxnSpPr/>
          <p:nvPr/>
        </p:nvCxnSpPr>
        <p:spPr>
          <a:xfrm rot="5400000">
            <a:off x="5955685" y="4869160"/>
            <a:ext cx="129614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516216" y="5517232"/>
            <a:ext cx="109036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da-DK" dirty="0" smtClean="0">
                <a:latin typeface="Times New Roman" pitchFamily="18" charset="0"/>
                <a:cs typeface="Times New Roman" pitchFamily="18" charset="0"/>
              </a:rPr>
              <a:t>= 1.089</a:t>
            </a:r>
            <a:endParaRPr lang="da-DK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971909" y="3861048"/>
            <a:ext cx="992579" cy="369332"/>
          </a:xfrm>
          <a:prstGeom prst="rect">
            <a:avLst/>
          </a:prstGeom>
          <a:noFill/>
          <a:ln w="19050">
            <a:solidFill>
              <a:schemeClr val="accent5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da-DK" i="1" dirty="0" smtClean="0">
                <a:latin typeface="+mn-lt"/>
              </a:rPr>
              <a:t>P</a:t>
            </a:r>
            <a:r>
              <a:rPr lang="da-DK" dirty="0" smtClean="0">
                <a:latin typeface="+mn-lt"/>
              </a:rPr>
              <a:t>-værdi</a:t>
            </a:r>
            <a:endParaRPr lang="da-DK" i="1" dirty="0" smtClean="0">
              <a:latin typeface="+mn-lt"/>
            </a:endParaRPr>
          </a:p>
        </p:txBody>
      </p:sp>
      <p:cxnSp>
        <p:nvCxnSpPr>
          <p:cNvPr id="28" name="Straight Arrow Connector 27"/>
          <p:cNvCxnSpPr>
            <a:stCxn id="27" idx="2"/>
          </p:cNvCxnSpPr>
          <p:nvPr/>
        </p:nvCxnSpPr>
        <p:spPr>
          <a:xfrm rot="5400000">
            <a:off x="7216587" y="3833574"/>
            <a:ext cx="854806" cy="1648418"/>
          </a:xfrm>
          <a:prstGeom prst="straightConnector1">
            <a:avLst/>
          </a:prstGeom>
          <a:ln w="19050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6660232" y="2564904"/>
            <a:ext cx="504056" cy="288032"/>
          </a:xfrm>
          <a:prstGeom prst="round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0" name="Freeform 29"/>
          <p:cNvSpPr/>
          <p:nvPr/>
        </p:nvSpPr>
        <p:spPr>
          <a:xfrm>
            <a:off x="7164288" y="2708920"/>
            <a:ext cx="1728192" cy="1152128"/>
          </a:xfrm>
          <a:custGeom>
            <a:avLst/>
            <a:gdLst>
              <a:gd name="connsiteX0" fmla="*/ 1023257 w 1378857"/>
              <a:gd name="connsiteY0" fmla="*/ 1654629 h 1654629"/>
              <a:gd name="connsiteX1" fmla="*/ 1208314 w 1378857"/>
              <a:gd name="connsiteY1" fmla="*/ 827314 h 1654629"/>
              <a:gd name="connsiteX2" fmla="*/ 0 w 1378857"/>
              <a:gd name="connsiteY2" fmla="*/ 0 h 1654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78857" h="1654629">
                <a:moveTo>
                  <a:pt x="1023257" y="1654629"/>
                </a:moveTo>
                <a:cubicBezTo>
                  <a:pt x="1201057" y="1378857"/>
                  <a:pt x="1378857" y="1103085"/>
                  <a:pt x="1208314" y="827314"/>
                </a:cubicBezTo>
                <a:cubicBezTo>
                  <a:pt x="1037771" y="551543"/>
                  <a:pt x="518885" y="275771"/>
                  <a:pt x="0" y="0"/>
                </a:cubicBezTo>
              </a:path>
            </a:pathLst>
          </a:custGeom>
          <a:ln w="190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To-sidet</a:t>
            </a:r>
            <a:r>
              <a:rPr lang="da-DK" dirty="0" smtClean="0"/>
              <a:t> variansanalyse og Regression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30725"/>
          </a:xfrm>
        </p:spPr>
        <p:txBody>
          <a:bodyPr/>
          <a:lstStyle/>
          <a:p>
            <a:r>
              <a:rPr lang="da-DK" sz="2200" dirty="0" smtClean="0"/>
              <a:t>Først skal vi definere to sæt dummy-variable:</a:t>
            </a:r>
          </a:p>
          <a:p>
            <a:pPr lvl="1"/>
            <a:r>
              <a:rPr lang="da-DK" sz="2200" dirty="0" smtClean="0"/>
              <a:t>For Parti ID har vi to: 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a-DK" sz="2200" baseline="-25000" dirty="0" smtClean="0"/>
              <a:t> </a:t>
            </a:r>
            <a:r>
              <a:rPr lang="da-DK" sz="2200" dirty="0" smtClean="0"/>
              <a:t>og 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lvl="1"/>
            <a:r>
              <a:rPr lang="da-DK" sz="2200" dirty="0" smtClean="0"/>
              <a:t>For Køn har vi en: 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s</a:t>
            </a:r>
          </a:p>
          <a:p>
            <a:pPr lvl="1"/>
            <a:endParaRPr lang="da-DK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da-DK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da-DK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da-DK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da-DK" sz="22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da-DK" sz="2200" dirty="0" err="1" smtClean="0">
                <a:cs typeface="Times New Roman" pitchFamily="18" charset="0"/>
              </a:rPr>
              <a:t>To-sidet</a:t>
            </a:r>
            <a:r>
              <a:rPr lang="da-DK" sz="2200" dirty="0" smtClean="0">
                <a:cs typeface="Times New Roman" pitchFamily="18" charset="0"/>
              </a:rPr>
              <a:t> variansanalysemodel </a:t>
            </a:r>
            <a:r>
              <a:rPr lang="da-DK" sz="2200" i="1" u="sng" dirty="0" smtClean="0">
                <a:cs typeface="Times New Roman" pitchFamily="18" charset="0"/>
              </a:rPr>
              <a:t>uden</a:t>
            </a:r>
            <a:r>
              <a:rPr lang="da-DK" sz="2200" dirty="0" smtClean="0">
                <a:cs typeface="Times New Roman" pitchFamily="18" charset="0"/>
              </a:rPr>
              <a:t> vekselvirkning:</a:t>
            </a:r>
            <a:endParaRPr lang="da-DK" sz="2200" dirty="0"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34</a:t>
            </a:fld>
            <a:endParaRPr lang="da-DK" alt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751138" y="5013325"/>
          <a:ext cx="3714750" cy="477838"/>
        </p:xfrm>
        <a:graphic>
          <a:graphicData uri="http://schemas.openxmlformats.org/presentationml/2006/ole">
            <p:oleObj spid="_x0000_s91138" name="Ligning" r:id="rId3" imgW="1777680" imgH="228600" progId="Equation.3">
              <p:embed/>
            </p:oleObj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403648" y="2521496"/>
          <a:ext cx="295232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648072"/>
                <a:gridCol w="720081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a-DK" dirty="0" smtClean="0"/>
                        <a:t>Party ID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i="1" dirty="0" smtClean="0"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lang="da-DK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da-DK" dirty="0" smtClean="0"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lang="da-DK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lang="da-DK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lang="da-DK" dirty="0" smtClean="0"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lang="da-DK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a-DK" dirty="0" err="1" smtClean="0"/>
                        <a:t>Democrat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1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0</a:t>
                      </a:r>
                      <a:endParaRPr lang="da-D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a-DK" dirty="0" smtClean="0"/>
                        <a:t>Independent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1</a:t>
                      </a:r>
                      <a:endParaRPr lang="da-D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a-DK" dirty="0" err="1" smtClean="0"/>
                        <a:t>Republican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0</a:t>
                      </a:r>
                      <a:endParaRPr lang="da-DK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00" y="2561104"/>
          <a:ext cx="223224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648072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a-DK" dirty="0" err="1" smtClean="0"/>
                        <a:t>Gender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i="1" dirty="0" smtClean="0">
                          <a:latin typeface="Times New Roman" pitchFamily="18" charset="0"/>
                          <a:cs typeface="Times New Roman" pitchFamily="18" charset="0"/>
                        </a:rPr>
                        <a:t>s </a:t>
                      </a:r>
                      <a:r>
                        <a:rPr lang="da-DK" dirty="0" smtClean="0"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lang="da-DK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a-DK" dirty="0" err="1" smtClean="0"/>
                        <a:t>Female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1</a:t>
                      </a:r>
                      <a:endParaRPr lang="da-D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a-DK" dirty="0" smtClean="0"/>
                        <a:t>Male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0</a:t>
                      </a:r>
                      <a:endParaRPr lang="da-DK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Fortolkning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8189"/>
          </a:xfrm>
        </p:spPr>
        <p:txBody>
          <a:bodyPr/>
          <a:lstStyle/>
          <a:p>
            <a:r>
              <a:rPr lang="da-DK" sz="2200" dirty="0" smtClean="0"/>
              <a:t>Fortolkning af modellen:</a:t>
            </a:r>
          </a:p>
          <a:p>
            <a:endParaRPr lang="da-DK" sz="2200" dirty="0" smtClean="0"/>
          </a:p>
          <a:p>
            <a:r>
              <a:rPr lang="da-DK" sz="2200" dirty="0" smtClean="0"/>
              <a:t>Tabel over middelværdier ifølge modellen:</a:t>
            </a:r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pPr>
              <a:buNone/>
            </a:pPr>
            <a:endParaRPr lang="da-DK" sz="2200" dirty="0" smtClean="0"/>
          </a:p>
          <a:p>
            <a:r>
              <a:rPr lang="da-DK" sz="2200" b="1" dirty="0" smtClean="0"/>
              <a:t>Bemærk:</a:t>
            </a:r>
            <a:r>
              <a:rPr lang="da-DK" sz="2200" dirty="0" smtClean="0"/>
              <a:t> </a:t>
            </a:r>
          </a:p>
          <a:p>
            <a:pPr lvl="1"/>
            <a:r>
              <a:rPr lang="da-DK" sz="2200" i="1" dirty="0" smtClean="0">
                <a:latin typeface="Symbol" pitchFamily="18" charset="2"/>
              </a:rPr>
              <a:t>b</a:t>
            </a:r>
            <a:r>
              <a:rPr lang="da-DK" sz="2200" baseline="-25000" dirty="0" smtClean="0">
                <a:latin typeface="Symbol" pitchFamily="18" charset="2"/>
              </a:rPr>
              <a:t>1</a:t>
            </a:r>
            <a:r>
              <a:rPr lang="da-DK" sz="2200" dirty="0" smtClean="0"/>
              <a:t> og </a:t>
            </a:r>
            <a:r>
              <a:rPr lang="da-DK" sz="2200" i="1" dirty="0" smtClean="0">
                <a:latin typeface="Symbol" pitchFamily="18" charset="2"/>
              </a:rPr>
              <a:t>b</a:t>
            </a:r>
            <a:r>
              <a:rPr lang="da-DK" sz="2200" baseline="-25000" dirty="0" smtClean="0">
                <a:latin typeface="Symbol" pitchFamily="18" charset="2"/>
              </a:rPr>
              <a:t>2</a:t>
            </a:r>
            <a:r>
              <a:rPr lang="da-DK" sz="2200" dirty="0" smtClean="0"/>
              <a:t> angiver effekten af at være hhv. Demokrat og </a:t>
            </a:r>
            <a:r>
              <a:rPr lang="da-DK" sz="2200" dirty="0" err="1" smtClean="0"/>
              <a:t>Uafh</a:t>
            </a:r>
            <a:r>
              <a:rPr lang="da-DK" sz="2200" dirty="0" smtClean="0"/>
              <a:t>. i forhold til at være Republikaner (referencen). </a:t>
            </a:r>
          </a:p>
          <a:p>
            <a:pPr lvl="1"/>
            <a:r>
              <a:rPr lang="da-DK" sz="2200" dirty="0" smtClean="0"/>
              <a:t>Effekten af Parti ID den samme for begge køn.</a:t>
            </a:r>
          </a:p>
          <a:p>
            <a:pPr lvl="1"/>
            <a:r>
              <a:rPr lang="da-DK" sz="2200" i="1" dirty="0" smtClean="0">
                <a:latin typeface="Symbol" pitchFamily="18" charset="2"/>
              </a:rPr>
              <a:t>b</a:t>
            </a:r>
            <a:r>
              <a:rPr lang="da-DK" sz="2200" baseline="-25000" dirty="0" smtClean="0">
                <a:latin typeface="Symbol" pitchFamily="18" charset="2"/>
              </a:rPr>
              <a:t>3</a:t>
            </a:r>
            <a:r>
              <a:rPr lang="da-DK" sz="2200" dirty="0" smtClean="0"/>
              <a:t> angiver effekt af Kvinde i forhold til Mand.</a:t>
            </a:r>
            <a:endParaRPr lang="da-DK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35</a:t>
            </a:fld>
            <a:endParaRPr lang="da-DK" altLang="en-US"/>
          </a:p>
        </p:txBody>
      </p:sp>
      <p:graphicFrame>
        <p:nvGraphicFramePr>
          <p:cNvPr id="107522" name="Object 2"/>
          <p:cNvGraphicFramePr>
            <a:graphicFrameLocks noChangeAspect="1"/>
          </p:cNvGraphicFramePr>
          <p:nvPr/>
        </p:nvGraphicFramePr>
        <p:xfrm>
          <a:off x="2483768" y="1412776"/>
          <a:ext cx="3714750" cy="477837"/>
        </p:xfrm>
        <a:graphic>
          <a:graphicData uri="http://schemas.openxmlformats.org/presentationml/2006/ole">
            <p:oleObj spid="_x0000_s107522" name="Ligning" r:id="rId3" imgW="1777680" imgH="228600" progId="Equation.3">
              <p:embed/>
            </p:oleObj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403648" y="2420888"/>
          <a:ext cx="6480720" cy="1381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0180"/>
                <a:gridCol w="1620180"/>
                <a:gridCol w="1440160"/>
                <a:gridCol w="1800200"/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 smtClean="0">
                          <a:latin typeface="Times New Roman" pitchFamily="18" charset="0"/>
                          <a:cs typeface="Times New Roman" pitchFamily="18" charset="0"/>
                        </a:rPr>
                        <a:t>E[y]=…</a:t>
                      </a:r>
                      <a:endParaRPr lang="da-DK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Demokrat</a:t>
                      </a:r>
                    </a:p>
                    <a:p>
                      <a:pPr algn="ctr"/>
                      <a:r>
                        <a:rPr lang="da-DK" i="1" dirty="0" smtClean="0"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lang="da-DK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da-DK" dirty="0" smtClean="0">
                          <a:latin typeface="Times New Roman" pitchFamily="18" charset="0"/>
                          <a:cs typeface="Times New Roman" pitchFamily="18" charset="0"/>
                        </a:rPr>
                        <a:t>=1</a:t>
                      </a:r>
                      <a:r>
                        <a:rPr lang="da-DK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da-DK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lang="da-DK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da-DK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=0</a:t>
                      </a:r>
                      <a:endParaRPr lang="da-DK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err="1" smtClean="0"/>
                        <a:t>Uafh</a:t>
                      </a:r>
                      <a:r>
                        <a:rPr lang="da-DK" dirty="0" smtClean="0"/>
                        <a:t>.</a:t>
                      </a:r>
                    </a:p>
                    <a:p>
                      <a:pPr algn="ctr"/>
                      <a:r>
                        <a:rPr lang="da-DK" i="1" dirty="0" smtClean="0"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lang="da-DK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da-DK" dirty="0" smtClean="0">
                          <a:latin typeface="Times New Roman" pitchFamily="18" charset="0"/>
                          <a:cs typeface="Times New Roman" pitchFamily="18" charset="0"/>
                        </a:rPr>
                        <a:t>=0</a:t>
                      </a:r>
                      <a:r>
                        <a:rPr lang="da-DK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da-DK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lang="da-DK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da-DK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=1</a:t>
                      </a:r>
                      <a:endParaRPr lang="da-DK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Republikaner</a:t>
                      </a:r>
                    </a:p>
                    <a:p>
                      <a:pPr algn="ctr"/>
                      <a:r>
                        <a:rPr lang="da-DK" i="1" dirty="0" smtClean="0"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lang="da-DK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da-DK" dirty="0" smtClean="0">
                          <a:latin typeface="Times New Roman" pitchFamily="18" charset="0"/>
                          <a:cs typeface="Times New Roman" pitchFamily="18" charset="0"/>
                        </a:rPr>
                        <a:t>=0</a:t>
                      </a:r>
                      <a:r>
                        <a:rPr lang="da-DK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da-DK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lang="da-DK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da-DK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=0</a:t>
                      </a:r>
                      <a:endParaRPr lang="da-DK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smtClean="0"/>
                        <a:t>Kvinde </a:t>
                      </a:r>
                      <a:r>
                        <a:rPr lang="da-DK" i="1" dirty="0" smtClean="0"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lang="da-DK" i="0" dirty="0" smtClean="0">
                          <a:latin typeface="Times New Roman" pitchFamily="18" charset="0"/>
                          <a:cs typeface="Times New Roman" pitchFamily="18" charset="0"/>
                        </a:rPr>
                        <a:t> = 1</a:t>
                      </a:r>
                      <a:endParaRPr lang="da-DK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i="1" dirty="0" smtClean="0">
                          <a:latin typeface="Symbol" pitchFamily="18" charset="2"/>
                        </a:rPr>
                        <a:t>a</a:t>
                      </a:r>
                      <a:r>
                        <a:rPr lang="da-DK" dirty="0" smtClean="0">
                          <a:latin typeface="Symbol" pitchFamily="18" charset="2"/>
                        </a:rPr>
                        <a:t>+</a:t>
                      </a:r>
                      <a:r>
                        <a:rPr lang="da-DK" i="1" dirty="0" smtClean="0">
                          <a:latin typeface="Symbol" pitchFamily="18" charset="2"/>
                        </a:rPr>
                        <a:t>b</a:t>
                      </a:r>
                      <a:r>
                        <a:rPr lang="da-DK" baseline="-25000" dirty="0" smtClean="0">
                          <a:latin typeface="Symbol" pitchFamily="18" charset="2"/>
                        </a:rPr>
                        <a:t>1</a:t>
                      </a:r>
                      <a:r>
                        <a:rPr lang="da-DK" dirty="0" smtClean="0">
                          <a:latin typeface="Symbol" pitchFamily="18" charset="2"/>
                        </a:rPr>
                        <a:t>+</a:t>
                      </a:r>
                      <a:r>
                        <a:rPr lang="da-DK" i="1" dirty="0" smtClean="0">
                          <a:latin typeface="Symbol" pitchFamily="18" charset="2"/>
                        </a:rPr>
                        <a:t>b</a:t>
                      </a:r>
                      <a:r>
                        <a:rPr lang="da-DK" baseline="-25000" dirty="0" smtClean="0">
                          <a:latin typeface="Symbol" pitchFamily="18" charset="2"/>
                        </a:rPr>
                        <a:t>3</a:t>
                      </a:r>
                      <a:endParaRPr lang="da-DK" baseline="-25000" dirty="0">
                        <a:latin typeface="Symbol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i="1" dirty="0" smtClean="0">
                          <a:latin typeface="Symbol" pitchFamily="18" charset="2"/>
                        </a:rPr>
                        <a:t>a</a:t>
                      </a:r>
                      <a:r>
                        <a:rPr lang="da-DK" dirty="0" smtClean="0">
                          <a:latin typeface="Symbol" pitchFamily="18" charset="2"/>
                        </a:rPr>
                        <a:t>+</a:t>
                      </a:r>
                      <a:r>
                        <a:rPr lang="da-DK" i="1" dirty="0" smtClean="0">
                          <a:latin typeface="Symbol" pitchFamily="18" charset="2"/>
                        </a:rPr>
                        <a:t>b</a:t>
                      </a:r>
                      <a:r>
                        <a:rPr lang="da-DK" baseline="-25000" dirty="0" smtClean="0">
                          <a:latin typeface="Symbol" pitchFamily="18" charset="2"/>
                        </a:rPr>
                        <a:t>2</a:t>
                      </a:r>
                      <a:r>
                        <a:rPr lang="da-DK" dirty="0" smtClean="0">
                          <a:latin typeface="Symbol" pitchFamily="18" charset="2"/>
                        </a:rPr>
                        <a:t>+</a:t>
                      </a:r>
                      <a:r>
                        <a:rPr lang="da-DK" i="1" dirty="0" smtClean="0">
                          <a:latin typeface="Symbol" pitchFamily="18" charset="2"/>
                        </a:rPr>
                        <a:t>b</a:t>
                      </a:r>
                      <a:r>
                        <a:rPr lang="da-DK" baseline="-25000" dirty="0" smtClean="0">
                          <a:latin typeface="Symbol" pitchFamily="18" charset="2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i="1" dirty="0" smtClean="0">
                          <a:latin typeface="Symbol" pitchFamily="18" charset="2"/>
                        </a:rPr>
                        <a:t>a</a:t>
                      </a:r>
                      <a:r>
                        <a:rPr lang="da-DK" dirty="0" smtClean="0">
                          <a:latin typeface="Symbol" pitchFamily="18" charset="2"/>
                        </a:rPr>
                        <a:t>+</a:t>
                      </a:r>
                      <a:r>
                        <a:rPr lang="da-DK" i="1" dirty="0" smtClean="0">
                          <a:latin typeface="Symbol" pitchFamily="18" charset="2"/>
                        </a:rPr>
                        <a:t>b</a:t>
                      </a:r>
                      <a:r>
                        <a:rPr lang="da-DK" baseline="-25000" dirty="0" smtClean="0">
                          <a:latin typeface="Symbol" pitchFamily="18" charset="2"/>
                        </a:rPr>
                        <a:t>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smtClean="0"/>
                        <a:t>Mand </a:t>
                      </a:r>
                      <a:r>
                        <a:rPr lang="da-DK" i="1" dirty="0" smtClean="0"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lang="da-DK" i="0" dirty="0" smtClean="0">
                          <a:latin typeface="Times New Roman" pitchFamily="18" charset="0"/>
                          <a:cs typeface="Times New Roman" pitchFamily="18" charset="0"/>
                        </a:rPr>
                        <a:t> = 0</a:t>
                      </a:r>
                      <a:endParaRPr lang="da-DK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i="1" dirty="0" smtClean="0">
                          <a:latin typeface="Symbol" pitchFamily="18" charset="2"/>
                        </a:rPr>
                        <a:t>a</a:t>
                      </a:r>
                      <a:r>
                        <a:rPr lang="da-DK" dirty="0" smtClean="0">
                          <a:latin typeface="Symbol" pitchFamily="18" charset="2"/>
                        </a:rPr>
                        <a:t>+</a:t>
                      </a:r>
                      <a:r>
                        <a:rPr lang="da-DK" i="1" dirty="0" smtClean="0">
                          <a:latin typeface="Symbol" pitchFamily="18" charset="2"/>
                        </a:rPr>
                        <a:t>b</a:t>
                      </a:r>
                      <a:r>
                        <a:rPr lang="da-DK" baseline="-25000" dirty="0" smtClean="0">
                          <a:latin typeface="Symbol" pitchFamily="18" charset="2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i="1" dirty="0" smtClean="0">
                          <a:latin typeface="Symbol" pitchFamily="18" charset="2"/>
                        </a:rPr>
                        <a:t>a</a:t>
                      </a:r>
                      <a:r>
                        <a:rPr lang="da-DK" dirty="0" smtClean="0">
                          <a:latin typeface="Symbol" pitchFamily="18" charset="2"/>
                        </a:rPr>
                        <a:t>+</a:t>
                      </a:r>
                      <a:r>
                        <a:rPr lang="da-DK" i="1" dirty="0" smtClean="0">
                          <a:latin typeface="Symbol" pitchFamily="18" charset="2"/>
                        </a:rPr>
                        <a:t>b</a:t>
                      </a:r>
                      <a:r>
                        <a:rPr lang="da-DK" i="0" baseline="-25000" dirty="0" smtClean="0">
                          <a:latin typeface="Symbol" pitchFamily="18" charset="2"/>
                        </a:rPr>
                        <a:t>2</a:t>
                      </a:r>
                      <a:endParaRPr lang="da-DK" baseline="-25000" dirty="0" smtClean="0">
                        <a:latin typeface="Symbol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i="1" dirty="0" smtClean="0">
                          <a:latin typeface="Symbol" pitchFamily="18" charset="2"/>
                        </a:rPr>
                        <a:t>a</a:t>
                      </a:r>
                      <a:endParaRPr lang="da-DK" baseline="-25000" dirty="0" smtClean="0">
                        <a:latin typeface="Symbol" pitchFamily="18" charset="2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5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1484784"/>
            <a:ext cx="6048672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Estimation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62165"/>
          </a:xfrm>
        </p:spPr>
        <p:txBody>
          <a:bodyPr/>
          <a:lstStyle/>
          <a:p>
            <a:r>
              <a:rPr lang="da-DK" sz="2200" dirty="0" smtClean="0"/>
              <a:t>Fra SPSS får vi:</a:t>
            </a:r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r>
              <a:rPr lang="da-DK" sz="2200" b="1" dirty="0" smtClean="0"/>
              <a:t>Estimerede model:</a:t>
            </a:r>
          </a:p>
          <a:p>
            <a:endParaRPr lang="da-DK" sz="2200" dirty="0" smtClean="0"/>
          </a:p>
          <a:p>
            <a:r>
              <a:rPr lang="da-DK" sz="2200" dirty="0" smtClean="0"/>
              <a:t>Effekten af at være Demokrat eller </a:t>
            </a:r>
            <a:r>
              <a:rPr lang="da-DK" sz="2200" dirty="0" err="1" smtClean="0"/>
              <a:t>Uafh</a:t>
            </a:r>
            <a:r>
              <a:rPr lang="da-DK" sz="2200" dirty="0" smtClean="0"/>
              <a:t>. i forhold til at være Republikaner er negativ.</a:t>
            </a:r>
          </a:p>
          <a:p>
            <a:r>
              <a:rPr lang="da-DK" sz="2200" dirty="0" smtClean="0"/>
              <a:t>Effekten af Kvinde er negativ (i forhold til Mand).</a:t>
            </a:r>
            <a:endParaRPr lang="da-DK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36</a:t>
            </a:fld>
            <a:endParaRPr lang="da-DK" altLang="en-US"/>
          </a:p>
        </p:txBody>
      </p:sp>
      <p:graphicFrame>
        <p:nvGraphicFramePr>
          <p:cNvPr id="108547" name="Object 3"/>
          <p:cNvGraphicFramePr>
            <a:graphicFrameLocks noChangeAspect="1"/>
          </p:cNvGraphicFramePr>
          <p:nvPr/>
        </p:nvGraphicFramePr>
        <p:xfrm>
          <a:off x="1907704" y="4509120"/>
          <a:ext cx="5328592" cy="437376"/>
        </p:xfrm>
        <a:graphic>
          <a:graphicData uri="http://schemas.openxmlformats.org/presentationml/2006/ole">
            <p:oleObj spid="_x0000_s108547" name="Ligning" r:id="rId4" imgW="2628720" imgH="215640" progId="Equation.3">
              <p:embed/>
            </p:oleObj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Model med vekselvirkning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62165"/>
          </a:xfrm>
        </p:spPr>
        <p:txBody>
          <a:bodyPr/>
          <a:lstStyle/>
          <a:p>
            <a:r>
              <a:rPr lang="da-DK" sz="2200" dirty="0" err="1" smtClean="0"/>
              <a:t>To-sidet</a:t>
            </a:r>
            <a:r>
              <a:rPr lang="da-DK" sz="2200" dirty="0" smtClean="0"/>
              <a:t> variansanalyse med vekselvirkning:</a:t>
            </a:r>
          </a:p>
          <a:p>
            <a:endParaRPr lang="da-DK" sz="2200" dirty="0" smtClean="0"/>
          </a:p>
          <a:p>
            <a:r>
              <a:rPr lang="da-DK" sz="2200" dirty="0" smtClean="0"/>
              <a:t>Som i multipel lineær regression er vekselvirkning opnået ved at gange de to variable sammen.</a:t>
            </a:r>
          </a:p>
          <a:p>
            <a:endParaRPr lang="da-DK" sz="2200" dirty="0" smtClean="0"/>
          </a:p>
          <a:p>
            <a:pPr>
              <a:buNone/>
            </a:pPr>
            <a:endParaRPr lang="da-DK" sz="2200" dirty="0" smtClean="0"/>
          </a:p>
          <a:p>
            <a:pPr>
              <a:buNone/>
            </a:pPr>
            <a:endParaRPr lang="da-DK" sz="2200" dirty="0" smtClean="0"/>
          </a:p>
          <a:p>
            <a:pPr>
              <a:buNone/>
            </a:pPr>
            <a:endParaRPr lang="da-DK" sz="2200" dirty="0" smtClean="0"/>
          </a:p>
          <a:p>
            <a:r>
              <a:rPr lang="da-DK" sz="2200" dirty="0" smtClean="0"/>
              <a:t>Bemærk at vi har </a:t>
            </a:r>
            <a:r>
              <a:rPr lang="da-DK" sz="2200" b="1" dirty="0" smtClean="0"/>
              <a:t>6 parametre </a:t>
            </a:r>
            <a:r>
              <a:rPr lang="da-DK" sz="2200" dirty="0" smtClean="0"/>
              <a:t>og </a:t>
            </a:r>
            <a:r>
              <a:rPr lang="da-DK" sz="2200" b="1" dirty="0" smtClean="0"/>
              <a:t>6 celler</a:t>
            </a:r>
            <a:r>
              <a:rPr lang="da-DK" sz="2200" dirty="0" smtClean="0"/>
              <a:t>. </a:t>
            </a:r>
          </a:p>
          <a:p>
            <a:r>
              <a:rPr lang="da-DK" sz="2200" dirty="0" smtClean="0"/>
              <a:t>Det er muligt med denne model </a:t>
            </a:r>
            <a:r>
              <a:rPr lang="da-DK" sz="2200" b="1" dirty="0" smtClean="0"/>
              <a:t>frit at tildele </a:t>
            </a:r>
            <a:r>
              <a:rPr lang="da-DK" sz="2200" dirty="0" smtClean="0"/>
              <a:t>hver celle en </a:t>
            </a:r>
            <a:r>
              <a:rPr lang="da-DK" sz="2200" b="1" dirty="0" smtClean="0"/>
              <a:t>middelværdi</a:t>
            </a:r>
            <a:r>
              <a:rPr lang="da-DK" sz="2200" dirty="0" smtClean="0"/>
              <a:t> uafhængigt af de andre celler. </a:t>
            </a:r>
          </a:p>
          <a:p>
            <a:r>
              <a:rPr lang="da-DK" sz="2200" dirty="0" smtClean="0"/>
              <a:t>Man kalder sådan en model </a:t>
            </a:r>
            <a:r>
              <a:rPr lang="da-DK" sz="2200" b="1" dirty="0" smtClean="0"/>
              <a:t>mættet</a:t>
            </a:r>
            <a:r>
              <a:rPr lang="da-DK" sz="2200" dirty="0" smtClean="0"/>
              <a:t> – det er ikke muligt at gøre den mere kompliceret. </a:t>
            </a:r>
            <a:endParaRPr lang="da-DK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37</a:t>
            </a:fld>
            <a:endParaRPr lang="da-DK" altLang="en-US"/>
          </a:p>
        </p:txBody>
      </p:sp>
      <p:graphicFrame>
        <p:nvGraphicFramePr>
          <p:cNvPr id="106498" name="Object 2"/>
          <p:cNvGraphicFramePr>
            <a:graphicFrameLocks noChangeAspect="1"/>
          </p:cNvGraphicFramePr>
          <p:nvPr/>
        </p:nvGraphicFramePr>
        <p:xfrm>
          <a:off x="1639888" y="1557338"/>
          <a:ext cx="5651500" cy="477837"/>
        </p:xfrm>
        <a:graphic>
          <a:graphicData uri="http://schemas.openxmlformats.org/presentationml/2006/ole">
            <p:oleObj spid="_x0000_s106498" name="Ligning" r:id="rId3" imgW="2705040" imgH="228600" progId="Equation.3">
              <p:embed/>
            </p:oleObj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187624" y="2780928"/>
          <a:ext cx="6480720" cy="1381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0180"/>
                <a:gridCol w="1620180"/>
                <a:gridCol w="1440160"/>
                <a:gridCol w="1800200"/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 smtClean="0">
                          <a:latin typeface="Times New Roman" pitchFamily="18" charset="0"/>
                          <a:cs typeface="Times New Roman" pitchFamily="18" charset="0"/>
                        </a:rPr>
                        <a:t>E[y]=…</a:t>
                      </a:r>
                      <a:endParaRPr lang="da-DK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Demokrat</a:t>
                      </a:r>
                    </a:p>
                    <a:p>
                      <a:pPr algn="ctr"/>
                      <a:r>
                        <a:rPr lang="da-DK" i="1" dirty="0" smtClean="0"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lang="da-DK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da-DK" dirty="0" smtClean="0">
                          <a:latin typeface="Times New Roman" pitchFamily="18" charset="0"/>
                          <a:cs typeface="Times New Roman" pitchFamily="18" charset="0"/>
                        </a:rPr>
                        <a:t>=1</a:t>
                      </a:r>
                      <a:r>
                        <a:rPr lang="da-DK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da-DK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lang="da-DK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da-DK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=0</a:t>
                      </a:r>
                      <a:endParaRPr lang="da-DK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err="1" smtClean="0"/>
                        <a:t>Uafh</a:t>
                      </a:r>
                      <a:r>
                        <a:rPr lang="da-DK" dirty="0" smtClean="0"/>
                        <a:t>.</a:t>
                      </a:r>
                    </a:p>
                    <a:p>
                      <a:pPr algn="ctr"/>
                      <a:r>
                        <a:rPr lang="da-DK" i="1" dirty="0" smtClean="0"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lang="da-DK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da-DK" dirty="0" smtClean="0">
                          <a:latin typeface="Times New Roman" pitchFamily="18" charset="0"/>
                          <a:cs typeface="Times New Roman" pitchFamily="18" charset="0"/>
                        </a:rPr>
                        <a:t>=0</a:t>
                      </a:r>
                      <a:r>
                        <a:rPr lang="da-DK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da-DK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lang="da-DK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da-DK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=1</a:t>
                      </a:r>
                      <a:endParaRPr lang="da-DK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smtClean="0"/>
                        <a:t>Republikaner</a:t>
                      </a:r>
                    </a:p>
                    <a:p>
                      <a:pPr algn="ctr"/>
                      <a:r>
                        <a:rPr lang="da-DK" i="1" dirty="0" smtClean="0"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lang="da-DK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da-DK" dirty="0" smtClean="0">
                          <a:latin typeface="Times New Roman" pitchFamily="18" charset="0"/>
                          <a:cs typeface="Times New Roman" pitchFamily="18" charset="0"/>
                        </a:rPr>
                        <a:t>=0</a:t>
                      </a:r>
                      <a:r>
                        <a:rPr lang="da-DK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da-DK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lang="da-DK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da-DK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=0</a:t>
                      </a:r>
                      <a:endParaRPr lang="da-DK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smtClean="0"/>
                        <a:t>Kvinde </a:t>
                      </a:r>
                      <a:r>
                        <a:rPr lang="da-DK" i="1" dirty="0" smtClean="0"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lang="da-DK" i="0" dirty="0" smtClean="0">
                          <a:latin typeface="Times New Roman" pitchFamily="18" charset="0"/>
                          <a:cs typeface="Times New Roman" pitchFamily="18" charset="0"/>
                        </a:rPr>
                        <a:t> = 1</a:t>
                      </a:r>
                      <a:endParaRPr lang="da-DK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i="1" dirty="0" smtClean="0">
                          <a:latin typeface="Symbol" pitchFamily="18" charset="2"/>
                        </a:rPr>
                        <a:t>a</a:t>
                      </a:r>
                      <a:r>
                        <a:rPr lang="da-DK" dirty="0" smtClean="0">
                          <a:latin typeface="Symbol" pitchFamily="18" charset="2"/>
                        </a:rPr>
                        <a:t>+</a:t>
                      </a:r>
                      <a:r>
                        <a:rPr lang="da-DK" i="1" dirty="0" smtClean="0">
                          <a:latin typeface="Symbol" pitchFamily="18" charset="2"/>
                        </a:rPr>
                        <a:t>b</a:t>
                      </a:r>
                      <a:r>
                        <a:rPr lang="da-DK" baseline="-25000" dirty="0" smtClean="0">
                          <a:latin typeface="Symbol" pitchFamily="18" charset="2"/>
                        </a:rPr>
                        <a:t>1</a:t>
                      </a:r>
                      <a:r>
                        <a:rPr lang="da-DK" dirty="0" smtClean="0">
                          <a:latin typeface="Symbol" pitchFamily="18" charset="2"/>
                        </a:rPr>
                        <a:t>+</a:t>
                      </a:r>
                      <a:r>
                        <a:rPr lang="da-DK" i="1" dirty="0" smtClean="0">
                          <a:latin typeface="Symbol" pitchFamily="18" charset="2"/>
                        </a:rPr>
                        <a:t>b</a:t>
                      </a:r>
                      <a:r>
                        <a:rPr lang="da-DK" baseline="-25000" dirty="0" smtClean="0">
                          <a:latin typeface="Symbol" pitchFamily="18" charset="2"/>
                        </a:rPr>
                        <a:t>3</a:t>
                      </a:r>
                      <a:r>
                        <a:rPr lang="da-DK" dirty="0" smtClean="0">
                          <a:latin typeface="Symbol" pitchFamily="18" charset="2"/>
                        </a:rPr>
                        <a:t>+</a:t>
                      </a:r>
                      <a:r>
                        <a:rPr lang="da-DK" i="1" dirty="0" smtClean="0">
                          <a:latin typeface="Symbol" pitchFamily="18" charset="2"/>
                        </a:rPr>
                        <a:t>b</a:t>
                      </a:r>
                      <a:r>
                        <a:rPr lang="da-DK" baseline="-25000" dirty="0" smtClean="0">
                          <a:latin typeface="Symbol" pitchFamily="18" charset="2"/>
                        </a:rPr>
                        <a:t>4</a:t>
                      </a:r>
                      <a:endParaRPr lang="da-DK" baseline="-25000" dirty="0">
                        <a:latin typeface="Symbol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i="1" dirty="0" smtClean="0">
                          <a:latin typeface="Symbol" pitchFamily="18" charset="2"/>
                        </a:rPr>
                        <a:t>a</a:t>
                      </a:r>
                      <a:r>
                        <a:rPr lang="da-DK" dirty="0" smtClean="0">
                          <a:latin typeface="Symbol" pitchFamily="18" charset="2"/>
                        </a:rPr>
                        <a:t>+</a:t>
                      </a:r>
                      <a:r>
                        <a:rPr lang="da-DK" i="1" dirty="0" smtClean="0">
                          <a:latin typeface="Symbol" pitchFamily="18" charset="2"/>
                        </a:rPr>
                        <a:t>b</a:t>
                      </a:r>
                      <a:r>
                        <a:rPr lang="da-DK" baseline="-25000" dirty="0" smtClean="0">
                          <a:latin typeface="Symbol" pitchFamily="18" charset="2"/>
                        </a:rPr>
                        <a:t>2</a:t>
                      </a:r>
                      <a:r>
                        <a:rPr lang="da-DK" dirty="0" smtClean="0">
                          <a:latin typeface="Symbol" pitchFamily="18" charset="2"/>
                        </a:rPr>
                        <a:t>+</a:t>
                      </a:r>
                      <a:r>
                        <a:rPr lang="da-DK" i="1" dirty="0" smtClean="0">
                          <a:latin typeface="Symbol" pitchFamily="18" charset="2"/>
                        </a:rPr>
                        <a:t>b</a:t>
                      </a:r>
                      <a:r>
                        <a:rPr lang="da-DK" baseline="-25000" dirty="0" smtClean="0">
                          <a:latin typeface="Symbol" pitchFamily="18" charset="2"/>
                        </a:rPr>
                        <a:t>3</a:t>
                      </a:r>
                      <a:r>
                        <a:rPr lang="da-DK" dirty="0" smtClean="0">
                          <a:latin typeface="Symbol" pitchFamily="18" charset="2"/>
                        </a:rPr>
                        <a:t>+</a:t>
                      </a:r>
                      <a:r>
                        <a:rPr lang="da-DK" i="1" dirty="0" smtClean="0">
                          <a:latin typeface="Symbol" pitchFamily="18" charset="2"/>
                        </a:rPr>
                        <a:t>b</a:t>
                      </a:r>
                      <a:r>
                        <a:rPr lang="da-DK" i="0" baseline="-25000" dirty="0" smtClean="0">
                          <a:latin typeface="Symbol" pitchFamily="18" charset="2"/>
                        </a:rPr>
                        <a:t>5</a:t>
                      </a:r>
                      <a:endParaRPr lang="da-DK" baseline="-25000" dirty="0" smtClean="0">
                        <a:latin typeface="Symbol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i="1" dirty="0" smtClean="0">
                          <a:latin typeface="Symbol" pitchFamily="18" charset="2"/>
                        </a:rPr>
                        <a:t>a</a:t>
                      </a:r>
                      <a:r>
                        <a:rPr lang="da-DK" dirty="0" smtClean="0">
                          <a:latin typeface="Symbol" pitchFamily="18" charset="2"/>
                        </a:rPr>
                        <a:t>+</a:t>
                      </a:r>
                      <a:r>
                        <a:rPr lang="da-DK" i="1" dirty="0" smtClean="0">
                          <a:latin typeface="Symbol" pitchFamily="18" charset="2"/>
                        </a:rPr>
                        <a:t>b</a:t>
                      </a:r>
                      <a:r>
                        <a:rPr lang="da-DK" baseline="-25000" dirty="0" smtClean="0">
                          <a:latin typeface="Symbol" pitchFamily="18" charset="2"/>
                        </a:rPr>
                        <a:t>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smtClean="0"/>
                        <a:t>Mand </a:t>
                      </a:r>
                      <a:r>
                        <a:rPr lang="da-DK" i="1" dirty="0" smtClean="0"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lang="da-DK" i="0" dirty="0" smtClean="0">
                          <a:latin typeface="Times New Roman" pitchFamily="18" charset="0"/>
                          <a:cs typeface="Times New Roman" pitchFamily="18" charset="0"/>
                        </a:rPr>
                        <a:t> = 0</a:t>
                      </a:r>
                      <a:endParaRPr lang="da-DK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i="1" dirty="0" smtClean="0">
                          <a:latin typeface="Symbol" pitchFamily="18" charset="2"/>
                        </a:rPr>
                        <a:t>a</a:t>
                      </a:r>
                      <a:r>
                        <a:rPr lang="da-DK" dirty="0" smtClean="0">
                          <a:latin typeface="Symbol" pitchFamily="18" charset="2"/>
                        </a:rPr>
                        <a:t>+</a:t>
                      </a:r>
                      <a:r>
                        <a:rPr lang="da-DK" i="1" dirty="0" smtClean="0">
                          <a:latin typeface="Symbol" pitchFamily="18" charset="2"/>
                        </a:rPr>
                        <a:t>b</a:t>
                      </a:r>
                      <a:r>
                        <a:rPr lang="da-DK" baseline="-25000" dirty="0" smtClean="0">
                          <a:latin typeface="Symbol" pitchFamily="18" charset="2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i="1" dirty="0" smtClean="0">
                          <a:latin typeface="Symbol" pitchFamily="18" charset="2"/>
                        </a:rPr>
                        <a:t>a</a:t>
                      </a:r>
                      <a:r>
                        <a:rPr lang="da-DK" dirty="0" smtClean="0">
                          <a:latin typeface="Symbol" pitchFamily="18" charset="2"/>
                        </a:rPr>
                        <a:t>+</a:t>
                      </a:r>
                      <a:r>
                        <a:rPr lang="da-DK" i="1" dirty="0" smtClean="0">
                          <a:latin typeface="Symbol" pitchFamily="18" charset="2"/>
                        </a:rPr>
                        <a:t>b</a:t>
                      </a:r>
                      <a:r>
                        <a:rPr lang="da-DK" i="0" baseline="-25000" dirty="0" smtClean="0">
                          <a:latin typeface="Symbol" pitchFamily="18" charset="2"/>
                        </a:rPr>
                        <a:t>2</a:t>
                      </a:r>
                      <a:endParaRPr lang="da-DK" baseline="-25000" dirty="0" smtClean="0">
                        <a:latin typeface="Symbol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i="1" dirty="0" smtClean="0">
                          <a:latin typeface="Symbol" pitchFamily="18" charset="2"/>
                        </a:rPr>
                        <a:t>a</a:t>
                      </a:r>
                      <a:endParaRPr lang="da-DK" baseline="-25000" dirty="0" smtClean="0">
                        <a:latin typeface="Symbol" pitchFamily="18" charset="2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5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57338" y="764704"/>
            <a:ext cx="6029325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Estimation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97152"/>
            <a:ext cx="8229600" cy="1333773"/>
          </a:xfrm>
        </p:spPr>
        <p:txBody>
          <a:bodyPr/>
          <a:lstStyle/>
          <a:p>
            <a:r>
              <a:rPr lang="da-DK" sz="2200" dirty="0" smtClean="0"/>
              <a:t>Den estimerede model:</a:t>
            </a:r>
          </a:p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38</a:t>
            </a:fld>
            <a:endParaRPr lang="da-DK" altLang="en-US"/>
          </a:p>
        </p:txBody>
      </p:sp>
      <p:graphicFrame>
        <p:nvGraphicFramePr>
          <p:cNvPr id="110595" name="Object 3"/>
          <p:cNvGraphicFramePr>
            <a:graphicFrameLocks noChangeAspect="1"/>
          </p:cNvGraphicFramePr>
          <p:nvPr/>
        </p:nvGraphicFramePr>
        <p:xfrm>
          <a:off x="467544" y="5323051"/>
          <a:ext cx="8192219" cy="410205"/>
        </p:xfrm>
        <a:graphic>
          <a:graphicData uri="http://schemas.openxmlformats.org/presentationml/2006/ole">
            <p:oleObj spid="_x0000_s110595" name="Ligning" r:id="rId4" imgW="4317840" imgH="21564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Antagelser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da-DK" sz="2200" b="1" dirty="0" smtClean="0"/>
              <a:t>Antagelser </a:t>
            </a:r>
            <a:r>
              <a:rPr lang="da-DK" sz="2200" dirty="0" smtClean="0"/>
              <a:t>for at </a:t>
            </a:r>
            <a:r>
              <a:rPr lang="da-DK" sz="2200" i="1" dirty="0" err="1" smtClean="0"/>
              <a:t>F</a:t>
            </a:r>
            <a:r>
              <a:rPr lang="da-DK" sz="2200" dirty="0" err="1" smtClean="0"/>
              <a:t>-testet</a:t>
            </a:r>
            <a:r>
              <a:rPr lang="da-DK" sz="2200" dirty="0" smtClean="0"/>
              <a:t> i ANOVA er gyldigt:</a:t>
            </a:r>
          </a:p>
          <a:p>
            <a:pPr lvl="1"/>
            <a:r>
              <a:rPr lang="da-DK" sz="2200" dirty="0" smtClean="0"/>
              <a:t>Hver af de </a:t>
            </a:r>
            <a:r>
              <a:rPr lang="da-DK" sz="2200" i="1" dirty="0" smtClean="0"/>
              <a:t>g</a:t>
            </a:r>
            <a:r>
              <a:rPr lang="da-DK" sz="2200" dirty="0" smtClean="0"/>
              <a:t> grupper er normalfordelte</a:t>
            </a:r>
          </a:p>
          <a:p>
            <a:pPr lvl="1"/>
            <a:r>
              <a:rPr lang="da-DK" sz="2200" dirty="0" smtClean="0"/>
              <a:t>Standardafvigelsen, </a:t>
            </a:r>
            <a:r>
              <a:rPr lang="da-DK" sz="2200" i="1" dirty="0" smtClean="0">
                <a:latin typeface="Symbol" pitchFamily="18" charset="2"/>
              </a:rPr>
              <a:t>s</a:t>
            </a:r>
            <a:r>
              <a:rPr lang="da-DK" sz="2200" dirty="0" smtClean="0"/>
              <a:t>, er den samme for alle grupper</a:t>
            </a:r>
          </a:p>
          <a:p>
            <a:pPr lvl="1"/>
            <a:r>
              <a:rPr lang="da-DK" sz="2200" dirty="0" smtClean="0"/>
              <a:t>De </a:t>
            </a:r>
            <a:r>
              <a:rPr lang="da-DK" sz="2200" i="1" dirty="0" smtClean="0"/>
              <a:t>g</a:t>
            </a:r>
            <a:r>
              <a:rPr lang="da-DK" sz="2200" dirty="0" smtClean="0"/>
              <a:t> stikprøver er uafhængige</a:t>
            </a:r>
            <a:endParaRPr lang="da-DK" sz="2200" dirty="0"/>
          </a:p>
        </p:txBody>
      </p:sp>
      <p:pic>
        <p:nvPicPr>
          <p:cNvPr id="4" name="Picture 3" descr="anovaplot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0288" y="3419708"/>
            <a:ext cx="5384000" cy="2304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75856" y="5435932"/>
            <a:ext cx="39466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i="1" dirty="0" smtClean="0"/>
              <a:t>m</a:t>
            </a:r>
            <a:r>
              <a:rPr lang="da-DK" baseline="-25000" dirty="0" smtClean="0"/>
              <a:t>1</a:t>
            </a:r>
            <a:endParaRPr lang="da-DK" i="1" baseline="-25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889308" y="5435932"/>
            <a:ext cx="39466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i="1" dirty="0" smtClean="0"/>
              <a:t>m</a:t>
            </a:r>
            <a:r>
              <a:rPr lang="da-DK" baseline="-25000" dirty="0" smtClean="0"/>
              <a:t>2</a:t>
            </a:r>
            <a:endParaRPr lang="da-DK" i="1" baseline="-25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5545492" y="5426640"/>
            <a:ext cx="39466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i="1" dirty="0" smtClean="0"/>
              <a:t>m</a:t>
            </a:r>
            <a:r>
              <a:rPr lang="da-DK" baseline="-25000" dirty="0" smtClean="0"/>
              <a:t>3</a:t>
            </a:r>
            <a:endParaRPr lang="da-DK" i="1" baseline="-25000" dirty="0" smtClean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724128" y="4571836"/>
            <a:ext cx="36004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724128" y="4211796"/>
            <a:ext cx="32412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da-DK" i="1" dirty="0" smtClean="0"/>
              <a:t>s</a:t>
            </a:r>
            <a:endParaRPr lang="da-DK" i="1" baseline="-25000" dirty="0" smtClean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4</a:t>
            </a:fld>
            <a:endParaRPr lang="da-DK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Hypotese og Fortolkning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62165"/>
          </a:xfrm>
        </p:spPr>
        <p:txBody>
          <a:bodyPr/>
          <a:lstStyle/>
          <a:p>
            <a:r>
              <a:rPr lang="da-DK" sz="2200" b="1" dirty="0" smtClean="0"/>
              <a:t>Variansanalyse</a:t>
            </a:r>
            <a:r>
              <a:rPr lang="da-DK" sz="2200" dirty="0" smtClean="0"/>
              <a:t> er et </a:t>
            </a:r>
            <a:r>
              <a:rPr lang="da-DK" sz="2200" b="1" i="1" dirty="0" smtClean="0"/>
              <a:t>F</a:t>
            </a:r>
            <a:r>
              <a:rPr lang="da-DK" sz="2200" b="1" dirty="0" smtClean="0"/>
              <a:t>-test</a:t>
            </a:r>
            <a:r>
              <a:rPr lang="da-DK" sz="2200" dirty="0" smtClean="0"/>
              <a:t> af </a:t>
            </a:r>
          </a:p>
          <a:p>
            <a:pPr lvl="1"/>
            <a:r>
              <a:rPr lang="da-DK" sz="2200" b="1" dirty="0" smtClean="0"/>
              <a:t>H</a:t>
            </a:r>
            <a:r>
              <a:rPr lang="da-DK" sz="2200" b="1" baseline="-25000" dirty="0" smtClean="0"/>
              <a:t>0</a:t>
            </a:r>
            <a:r>
              <a:rPr lang="da-DK" sz="2200" dirty="0" smtClean="0"/>
              <a:t>: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m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m</a:t>
            </a:r>
            <a:r>
              <a:rPr lang="da-DK" sz="2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a-DK" sz="2200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da-DK" sz="2200" i="1" dirty="0" smtClean="0">
                <a:latin typeface="Symbol" pitchFamily="18" charset="2"/>
                <a:cs typeface="Times New Roman" pitchFamily="18" charset="0"/>
              </a:rPr>
              <a:t>m</a:t>
            </a:r>
            <a:r>
              <a:rPr lang="da-DK" sz="2200" i="1" baseline="-25000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da-DK" sz="2200" dirty="0" smtClean="0"/>
              <a:t>	(ens middelværdier)</a:t>
            </a:r>
          </a:p>
          <a:p>
            <a:pPr lvl="1"/>
            <a:r>
              <a:rPr lang="da-DK" sz="2200" b="1" dirty="0" smtClean="0"/>
              <a:t>H</a:t>
            </a:r>
            <a:r>
              <a:rPr lang="da-DK" sz="2200" b="1" baseline="-25000" dirty="0" smtClean="0"/>
              <a:t>a</a:t>
            </a:r>
            <a:r>
              <a:rPr lang="da-DK" sz="2200" dirty="0" smtClean="0"/>
              <a:t>: Mindst en middelværdi skiller sig ud</a:t>
            </a:r>
          </a:p>
          <a:p>
            <a:endParaRPr lang="da-DK" sz="2200" b="1" dirty="0" smtClean="0"/>
          </a:p>
          <a:p>
            <a:r>
              <a:rPr lang="da-DK" sz="2200" b="1" dirty="0" smtClean="0">
                <a:solidFill>
                  <a:srgbClr val="FF0000"/>
                </a:solidFill>
              </a:rPr>
              <a:t>Fortolkning</a:t>
            </a:r>
            <a:r>
              <a:rPr lang="da-DK" sz="2200" dirty="0" smtClean="0"/>
              <a:t>: Hypoteserne har følgende fortolkning</a:t>
            </a:r>
          </a:p>
          <a:p>
            <a:pPr lvl="1"/>
            <a:r>
              <a:rPr lang="da-DK" sz="2200" b="1" dirty="0" smtClean="0"/>
              <a:t>H</a:t>
            </a:r>
            <a:r>
              <a:rPr lang="da-DK" sz="2200" b="1" baseline="-25000" dirty="0" smtClean="0"/>
              <a:t>0</a:t>
            </a:r>
            <a:r>
              <a:rPr lang="da-DK" sz="2200" dirty="0" smtClean="0"/>
              <a:t>: Ingen effekt af den forklarende variabel</a:t>
            </a:r>
          </a:p>
          <a:p>
            <a:pPr lvl="1"/>
            <a:r>
              <a:rPr lang="da-DK" sz="2200" b="1" dirty="0" smtClean="0"/>
              <a:t>H</a:t>
            </a:r>
            <a:r>
              <a:rPr lang="da-DK" sz="2200" b="1" baseline="-25000" dirty="0" smtClean="0"/>
              <a:t>a</a:t>
            </a:r>
            <a:r>
              <a:rPr lang="da-DK" sz="2200" dirty="0" smtClean="0"/>
              <a:t>: Den forklarende variabel </a:t>
            </a:r>
            <a:r>
              <a:rPr lang="da-DK" sz="2200" i="1" dirty="0" smtClean="0"/>
              <a:t>har</a:t>
            </a:r>
            <a:r>
              <a:rPr lang="da-DK" sz="2200" dirty="0" smtClean="0"/>
              <a:t> en effekt</a:t>
            </a:r>
          </a:p>
          <a:p>
            <a:pPr lvl="1"/>
            <a:endParaRPr lang="da-DK" sz="2200" dirty="0" smtClean="0"/>
          </a:p>
          <a:p>
            <a:r>
              <a:rPr lang="da-DK" sz="2200" dirty="0" smtClean="0"/>
              <a:t>Hvis vi afviser H</a:t>
            </a:r>
            <a:r>
              <a:rPr lang="da-DK" sz="2200" baseline="-25000" dirty="0" smtClean="0"/>
              <a:t>0</a:t>
            </a:r>
            <a:r>
              <a:rPr lang="da-DK" sz="2200" dirty="0" smtClean="0"/>
              <a:t>, så kan årsagen fx være at</a:t>
            </a:r>
          </a:p>
          <a:p>
            <a:pPr lvl="2"/>
            <a:r>
              <a:rPr lang="da-DK" dirty="0" smtClean="0"/>
              <a:t>Én gruppe skiller sig ud</a:t>
            </a:r>
          </a:p>
          <a:p>
            <a:pPr lvl="2"/>
            <a:r>
              <a:rPr lang="da-DK" dirty="0" smtClean="0"/>
              <a:t>Alle grupper har forskellige middelværdier</a:t>
            </a:r>
          </a:p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5</a:t>
            </a:fld>
            <a:endParaRPr lang="da-DK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Eksempel: Politisk Ideologi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4762872" cy="5112568"/>
          </a:xfrm>
        </p:spPr>
        <p:txBody>
          <a:bodyPr/>
          <a:lstStyle/>
          <a:p>
            <a:r>
              <a:rPr lang="da-DK" sz="2200" dirty="0" smtClean="0"/>
              <a:t>Hver af 943 personer har angivet:</a:t>
            </a:r>
          </a:p>
          <a:p>
            <a:r>
              <a:rPr lang="da-DK" sz="2200" b="1" dirty="0" smtClean="0"/>
              <a:t>Parti </a:t>
            </a:r>
          </a:p>
          <a:p>
            <a:pPr lvl="1"/>
            <a:r>
              <a:rPr lang="da-DK" sz="2200" dirty="0" smtClean="0"/>
              <a:t>Demokrat, </a:t>
            </a:r>
            <a:r>
              <a:rPr lang="da-DK" sz="2200" dirty="0" err="1" smtClean="0"/>
              <a:t>Uafh</a:t>
            </a:r>
            <a:r>
              <a:rPr lang="da-DK" sz="2200" dirty="0" smtClean="0"/>
              <a:t>., Republikaner</a:t>
            </a:r>
          </a:p>
          <a:p>
            <a:r>
              <a:rPr lang="da-DK" sz="2200" b="1" dirty="0" smtClean="0"/>
              <a:t>Politisk ideologi</a:t>
            </a:r>
          </a:p>
          <a:p>
            <a:pPr lvl="1"/>
            <a:r>
              <a:rPr lang="da-DK" sz="2200" dirty="0" smtClean="0"/>
              <a:t>Heltal fra 1 til 7</a:t>
            </a:r>
          </a:p>
          <a:p>
            <a:endParaRPr lang="da-DK" sz="2200" dirty="0" smtClean="0"/>
          </a:p>
          <a:p>
            <a:r>
              <a:rPr lang="da-DK" sz="2200" dirty="0" smtClean="0"/>
              <a:t>Opsummering af data:</a:t>
            </a:r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endParaRPr lang="da-DK" sz="2200" dirty="0" smtClean="0"/>
          </a:p>
          <a:p>
            <a:pPr>
              <a:buNone/>
            </a:pPr>
            <a:endParaRPr lang="da-DK" sz="2200" dirty="0"/>
          </a:p>
        </p:txBody>
      </p:sp>
      <p:pic>
        <p:nvPicPr>
          <p:cNvPr id="48131" name="Picture 3"/>
          <p:cNvPicPr>
            <a:picLocks noChangeAspect="1" noChangeArrowheads="1"/>
          </p:cNvPicPr>
          <p:nvPr/>
        </p:nvPicPr>
        <p:blipFill>
          <a:blip r:embed="rId2" cstate="print"/>
          <a:srcRect r="25483"/>
          <a:stretch>
            <a:fillRect/>
          </a:stretch>
        </p:blipFill>
        <p:spPr bwMode="auto">
          <a:xfrm>
            <a:off x="5076056" y="1052736"/>
            <a:ext cx="3884058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8132" name="Picture 4"/>
          <p:cNvPicPr>
            <a:picLocks noChangeAspect="1" noChangeArrowheads="1"/>
          </p:cNvPicPr>
          <p:nvPr/>
        </p:nvPicPr>
        <p:blipFill>
          <a:blip r:embed="rId3" cstate="print"/>
          <a:srcRect t="14538"/>
          <a:stretch>
            <a:fillRect/>
          </a:stretch>
        </p:blipFill>
        <p:spPr bwMode="auto">
          <a:xfrm>
            <a:off x="539552" y="3861048"/>
            <a:ext cx="354314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508104" y="5229200"/>
            <a:ext cx="2988839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sz="1400" dirty="0" smtClean="0">
                <a:latin typeface="+mn-lt"/>
              </a:rPr>
              <a:t>SPSS: </a:t>
            </a:r>
            <a:r>
              <a:rPr lang="da-DK" sz="1400" dirty="0" err="1" smtClean="0">
                <a:latin typeface="+mn-lt"/>
              </a:rPr>
              <a:t>Chart</a:t>
            </a:r>
            <a:r>
              <a:rPr lang="da-DK" sz="1400" dirty="0" smtClean="0">
                <a:latin typeface="+mn-lt"/>
              </a:rPr>
              <a:t> </a:t>
            </a:r>
            <a:r>
              <a:rPr lang="da-DK" sz="1400" dirty="0" err="1" smtClean="0">
                <a:latin typeface="+mn-lt"/>
              </a:rPr>
              <a:t>builder</a:t>
            </a:r>
            <a:r>
              <a:rPr lang="da-DK" sz="1400" dirty="0" smtClean="0">
                <a:latin typeface="+mn-lt"/>
              </a:rPr>
              <a:t>: Histogram + Groups/Point ID </a:t>
            </a:r>
            <a:r>
              <a:rPr lang="da-DK" sz="1400" dirty="0" smtClean="0">
                <a:latin typeface="Arial"/>
                <a:cs typeface="Arial"/>
              </a:rPr>
              <a:t>→ </a:t>
            </a:r>
            <a:r>
              <a:rPr lang="da-DK" sz="1400" dirty="0" err="1" smtClean="0">
                <a:latin typeface="Arial"/>
                <a:cs typeface="Arial"/>
              </a:rPr>
              <a:t>Rows</a:t>
            </a:r>
            <a:r>
              <a:rPr lang="da-DK" sz="1400" dirty="0" smtClean="0">
                <a:latin typeface="Arial"/>
                <a:cs typeface="Arial"/>
              </a:rPr>
              <a:t> panel variable</a:t>
            </a:r>
            <a:endParaRPr lang="da-DK" sz="1400" dirty="0" smtClean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59832" y="5373216"/>
            <a:ext cx="1800199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sz="1400" dirty="0" smtClean="0">
                <a:latin typeface="+mn-lt"/>
              </a:rPr>
              <a:t>SPSS: </a:t>
            </a:r>
            <a:r>
              <a:rPr lang="da-DK" sz="1400" dirty="0" err="1" smtClean="0">
                <a:latin typeface="+mn-lt"/>
              </a:rPr>
              <a:t>Analyze</a:t>
            </a:r>
            <a:r>
              <a:rPr lang="da-DK" sz="1400" dirty="0" smtClean="0">
                <a:latin typeface="+mn-lt"/>
              </a:rPr>
              <a:t> </a:t>
            </a:r>
            <a:r>
              <a:rPr lang="da-DK" sz="1400" dirty="0" smtClean="0">
                <a:latin typeface="Arial"/>
                <a:cs typeface="Arial"/>
              </a:rPr>
              <a:t>→ </a:t>
            </a:r>
            <a:r>
              <a:rPr lang="da-DK" sz="1400" dirty="0" err="1" smtClean="0">
                <a:latin typeface="Arial"/>
                <a:cs typeface="Arial"/>
              </a:rPr>
              <a:t>Compare</a:t>
            </a:r>
            <a:r>
              <a:rPr lang="da-DK" sz="1400" dirty="0" smtClean="0">
                <a:latin typeface="Arial"/>
                <a:cs typeface="Arial"/>
              </a:rPr>
              <a:t> </a:t>
            </a:r>
            <a:r>
              <a:rPr lang="da-DK" sz="1400" dirty="0" err="1" smtClean="0">
                <a:latin typeface="Arial"/>
                <a:cs typeface="Arial"/>
              </a:rPr>
              <a:t>Means</a:t>
            </a:r>
            <a:r>
              <a:rPr lang="da-DK" sz="1400" dirty="0" smtClean="0">
                <a:latin typeface="Arial"/>
                <a:cs typeface="Arial"/>
              </a:rPr>
              <a:t> → </a:t>
            </a:r>
            <a:r>
              <a:rPr lang="da-DK" sz="1400" dirty="0" err="1" smtClean="0">
                <a:latin typeface="Arial"/>
                <a:cs typeface="Arial"/>
              </a:rPr>
              <a:t>Means</a:t>
            </a:r>
            <a:endParaRPr lang="da-DK" sz="1400" dirty="0" smtClean="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6</a:t>
            </a:fld>
            <a:endParaRPr lang="da-DK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Mærkeligt navn…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792088"/>
          </a:xfrm>
        </p:spPr>
        <p:txBody>
          <a:bodyPr/>
          <a:lstStyle/>
          <a:p>
            <a:r>
              <a:rPr lang="da-DK" sz="2000" dirty="0" smtClean="0"/>
              <a:t>Hvorfor hedder det variansanalyse, når det handler om at sammenligne middelværdier??? </a:t>
            </a:r>
          </a:p>
          <a:p>
            <a:endParaRPr lang="da-DK" sz="2200" dirty="0" smtClean="0"/>
          </a:p>
        </p:txBody>
      </p:sp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3" cstate="print"/>
          <a:srcRect r="26811"/>
          <a:stretch>
            <a:fillRect/>
          </a:stretch>
        </p:blipFill>
        <p:spPr bwMode="auto">
          <a:xfrm>
            <a:off x="2987825" y="2185059"/>
            <a:ext cx="3096344" cy="3389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9155" name="Picture 3"/>
          <p:cNvPicPr>
            <a:picLocks noChangeAspect="1" noChangeArrowheads="1"/>
          </p:cNvPicPr>
          <p:nvPr/>
        </p:nvPicPr>
        <p:blipFill>
          <a:blip r:embed="rId4" cstate="print"/>
          <a:srcRect r="30508"/>
          <a:stretch>
            <a:fillRect/>
          </a:stretch>
        </p:blipFill>
        <p:spPr bwMode="auto">
          <a:xfrm>
            <a:off x="5796137" y="2185059"/>
            <a:ext cx="2952327" cy="3404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67544" y="1916832"/>
            <a:ext cx="2736304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lang="da-DK" sz="2000" b="1" kern="0" noProof="0" dirty="0" smtClean="0">
                <a:latin typeface="+mn-lt"/>
              </a:rPr>
              <a:t>Case 1</a:t>
            </a:r>
            <a:r>
              <a:rPr lang="da-DK" sz="2000" kern="0" noProof="0" dirty="0" smtClean="0">
                <a:latin typeface="+mn-lt"/>
              </a:rPr>
              <a:t>: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da-DK" sz="2000" kern="0" dirty="0" smtClean="0">
                <a:latin typeface="+mn-lt"/>
              </a:rPr>
              <a:t>Tydelig forskel i middelværdi!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lang="da-DK" sz="2000" b="1" kern="0" noProof="0" dirty="0" smtClean="0">
                <a:latin typeface="+mn-lt"/>
              </a:rPr>
              <a:t>Case 2</a:t>
            </a:r>
            <a:r>
              <a:rPr lang="da-DK" sz="2000" kern="0" noProof="0" dirty="0" smtClean="0">
                <a:latin typeface="+mn-lt"/>
              </a:rPr>
              <a:t>: 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da-DK" sz="2000" kern="0" noProof="0" dirty="0" smtClean="0">
                <a:latin typeface="+mn-lt"/>
              </a:rPr>
              <a:t>Ikke så tydeligt…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endParaRPr lang="da-DK" sz="1200" kern="0" dirty="0" smtClean="0"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lang="da-DK" sz="2000" kern="0" noProof="0" dirty="0" smtClean="0">
                <a:latin typeface="+mn-lt"/>
              </a:rPr>
              <a:t>De tre middel-værdier er de samme i begge cases!!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endParaRPr kumimoji="0" lang="da-DK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endParaRPr kumimoji="0" lang="da-DK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67544" y="5373216"/>
            <a:ext cx="8352928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da-DK" sz="2000" b="1" kern="0" dirty="0" smtClean="0">
                <a:latin typeface="+mn-lt"/>
              </a:rPr>
              <a:t>Forskellen</a:t>
            </a:r>
            <a:r>
              <a:rPr lang="da-DK" sz="2000" kern="0" dirty="0" smtClean="0">
                <a:latin typeface="+mn-lt"/>
              </a:rPr>
              <a:t>: Vi sammenligner variationen af middelværdien med variationen i hver af de tre grupper. Derfor hedder det variansanalyse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67944" y="1700808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000" b="1" dirty="0" smtClean="0">
                <a:latin typeface="+mn-lt"/>
              </a:rPr>
              <a:t>Case 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28537" y="1700808"/>
            <a:ext cx="101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000" b="1" dirty="0" smtClean="0">
                <a:latin typeface="+mn-lt"/>
              </a:rPr>
              <a:t>Case 2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7</a:t>
            </a:fld>
            <a:endParaRPr lang="da-DK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i="1" dirty="0" err="1" smtClean="0"/>
              <a:t>F</a:t>
            </a:r>
            <a:r>
              <a:rPr lang="da-DK" dirty="0" err="1" smtClean="0"/>
              <a:t>-testet</a:t>
            </a:r>
            <a:r>
              <a:rPr lang="da-DK" dirty="0" smtClean="0"/>
              <a:t>: Forhold af variansestimater</a:t>
            </a:r>
            <a:endParaRPr lang="da-DK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4968552"/>
          </a:xfrm>
        </p:spPr>
        <p:txBody>
          <a:bodyPr/>
          <a:lstStyle/>
          <a:p>
            <a:r>
              <a:rPr lang="da-DK" sz="2200" dirty="0" smtClean="0"/>
              <a:t>Notation:</a:t>
            </a:r>
          </a:p>
          <a:p>
            <a:pPr lvl="1"/>
            <a:r>
              <a:rPr lang="da-DK" sz="2200" dirty="0" smtClean="0"/>
              <a:t> 		gennemsnittet i </a:t>
            </a:r>
            <a:r>
              <a:rPr lang="da-DK" sz="22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sz="2200" dirty="0" err="1" smtClean="0"/>
              <a:t>’te</a:t>
            </a:r>
            <a:r>
              <a:rPr lang="da-DK" sz="2200" dirty="0" smtClean="0"/>
              <a:t> gruppe </a:t>
            </a:r>
          </a:p>
          <a:p>
            <a:pPr lvl="1"/>
            <a:r>
              <a:rPr lang="da-DK" sz="2200" dirty="0" smtClean="0"/>
              <a:t> 		gennemsnittet af </a:t>
            </a:r>
            <a:r>
              <a:rPr lang="da-DK" sz="2200" i="1" dirty="0" smtClean="0"/>
              <a:t>alle</a:t>
            </a:r>
            <a:r>
              <a:rPr lang="da-DK" sz="2200" dirty="0" smtClean="0"/>
              <a:t> data</a:t>
            </a:r>
          </a:p>
          <a:p>
            <a:r>
              <a:rPr lang="da-DK" sz="2200" i="1" dirty="0" smtClean="0"/>
              <a:t>F</a:t>
            </a:r>
            <a:r>
              <a:rPr lang="da-DK" sz="2200" dirty="0" smtClean="0"/>
              <a:t>-teststørrelsen er</a:t>
            </a:r>
          </a:p>
          <a:p>
            <a:endParaRPr lang="da-DK" sz="2200" i="1" dirty="0" smtClean="0"/>
          </a:p>
          <a:p>
            <a:pPr>
              <a:buNone/>
            </a:pPr>
            <a:endParaRPr lang="da-DK" sz="2200" i="1" dirty="0" smtClean="0"/>
          </a:p>
          <a:p>
            <a:r>
              <a:rPr lang="da-DK" sz="2200" u="sng" dirty="0" smtClean="0"/>
              <a:t>Variansestimater</a:t>
            </a:r>
            <a:r>
              <a:rPr lang="da-DK" sz="2200" dirty="0" smtClean="0"/>
              <a:t>:</a:t>
            </a:r>
          </a:p>
          <a:p>
            <a:r>
              <a:rPr lang="da-DK" sz="2200" b="1" dirty="0" err="1" smtClean="0"/>
              <a:t>Between-groups</a:t>
            </a:r>
            <a:r>
              <a:rPr lang="da-DK" sz="2200" dirty="0" smtClean="0"/>
              <a:t>:	Baseret på variationen i     ’</a:t>
            </a:r>
            <a:r>
              <a:rPr lang="da-DK" sz="2200" dirty="0" err="1" smtClean="0"/>
              <a:t>erne</a:t>
            </a:r>
            <a:r>
              <a:rPr lang="da-DK" sz="2200" dirty="0" smtClean="0"/>
              <a:t> (omkr.    ).</a:t>
            </a:r>
          </a:p>
          <a:p>
            <a:pPr lvl="1"/>
            <a:r>
              <a:rPr lang="da-DK" sz="2200" dirty="0" smtClean="0"/>
              <a:t>Er et </a:t>
            </a:r>
            <a:r>
              <a:rPr lang="da-DK" sz="2200" dirty="0" err="1" smtClean="0"/>
              <a:t>unbiased</a:t>
            </a:r>
            <a:r>
              <a:rPr lang="da-DK" sz="2200" dirty="0" smtClean="0"/>
              <a:t> estimat af </a:t>
            </a:r>
            <a:r>
              <a:rPr lang="da-DK" sz="2200" dirty="0" smtClean="0">
                <a:latin typeface="Symbol" pitchFamily="18" charset="2"/>
              </a:rPr>
              <a:t>s</a:t>
            </a:r>
            <a:r>
              <a:rPr lang="da-DK" sz="2200" baseline="30000" dirty="0" smtClean="0">
                <a:latin typeface="Symbol" pitchFamily="18" charset="2"/>
              </a:rPr>
              <a:t>2</a:t>
            </a:r>
            <a:r>
              <a:rPr lang="da-DK" sz="2200" dirty="0" smtClean="0"/>
              <a:t>, </a:t>
            </a:r>
            <a:r>
              <a:rPr lang="da-DK" sz="2200" i="1" dirty="0" smtClean="0"/>
              <a:t>hvis</a:t>
            </a:r>
            <a:r>
              <a:rPr lang="da-DK" sz="2200" dirty="0" smtClean="0"/>
              <a:t> H</a:t>
            </a:r>
            <a:r>
              <a:rPr lang="da-DK" sz="2200" baseline="-25000" dirty="0" smtClean="0"/>
              <a:t>0</a:t>
            </a:r>
            <a:r>
              <a:rPr lang="da-DK" sz="2200" dirty="0" smtClean="0"/>
              <a:t> er sand.</a:t>
            </a:r>
          </a:p>
          <a:p>
            <a:r>
              <a:rPr lang="da-DK" sz="2200" b="1" dirty="0" err="1" smtClean="0"/>
              <a:t>Within-groups</a:t>
            </a:r>
            <a:r>
              <a:rPr lang="da-DK" sz="2200" dirty="0" smtClean="0"/>
              <a:t>:	Baseret på variationen i grupperne.</a:t>
            </a:r>
          </a:p>
          <a:p>
            <a:pPr lvl="1"/>
            <a:r>
              <a:rPr lang="da-DK" sz="2200" dirty="0" smtClean="0"/>
              <a:t>Er </a:t>
            </a:r>
            <a:r>
              <a:rPr lang="da-DK" sz="2200" i="1" dirty="0" smtClean="0"/>
              <a:t>altid</a:t>
            </a:r>
            <a:r>
              <a:rPr lang="da-DK" sz="2200" dirty="0" smtClean="0"/>
              <a:t> et </a:t>
            </a:r>
            <a:r>
              <a:rPr lang="da-DK" sz="2200" dirty="0" err="1" smtClean="0"/>
              <a:t>unbiased</a:t>
            </a:r>
            <a:r>
              <a:rPr lang="da-DK" sz="2200" dirty="0" smtClean="0"/>
              <a:t> estimat af </a:t>
            </a:r>
            <a:r>
              <a:rPr lang="da-DK" sz="2200" dirty="0" smtClean="0">
                <a:latin typeface="Symbol" pitchFamily="18" charset="2"/>
              </a:rPr>
              <a:t>s</a:t>
            </a:r>
            <a:r>
              <a:rPr lang="da-DK" sz="2200" baseline="30000" dirty="0" smtClean="0">
                <a:latin typeface="Symbol" pitchFamily="18" charset="2"/>
              </a:rPr>
              <a:t>2</a:t>
            </a:r>
            <a:r>
              <a:rPr lang="da-DK" sz="2200" dirty="0" smtClean="0"/>
              <a:t>!</a:t>
            </a:r>
          </a:p>
          <a:p>
            <a:r>
              <a:rPr lang="da-DK" sz="2200" dirty="0" smtClean="0"/>
              <a:t>Hvis H</a:t>
            </a:r>
            <a:r>
              <a:rPr lang="da-DK" sz="2200" baseline="-25000" dirty="0" smtClean="0"/>
              <a:t>0</a:t>
            </a:r>
            <a:r>
              <a:rPr lang="da-DK" sz="2200" dirty="0" smtClean="0"/>
              <a:t> er falsk, har </a:t>
            </a:r>
            <a:r>
              <a:rPr lang="da-DK" sz="2200" i="1" dirty="0" smtClean="0"/>
              <a:t>F</a:t>
            </a:r>
            <a:r>
              <a:rPr lang="da-DK" sz="2200" dirty="0" smtClean="0"/>
              <a:t> tendens til at være stor.</a:t>
            </a:r>
            <a:endParaRPr lang="da-DK" sz="22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207626" y="1585392"/>
          <a:ext cx="340038" cy="470822"/>
        </p:xfrm>
        <a:graphic>
          <a:graphicData uri="http://schemas.openxmlformats.org/presentationml/2006/ole">
            <p:oleObj spid="_x0000_s50178" name="Ligning" r:id="rId3" imgW="164880" imgH="228600" progId="Equation.3">
              <p:embed/>
            </p:oleObj>
          </a:graphicData>
        </a:graphic>
      </p:graphicFrame>
      <p:graphicFrame>
        <p:nvGraphicFramePr>
          <p:cNvPr id="50179" name="Object 3"/>
          <p:cNvGraphicFramePr>
            <a:graphicFrameLocks noChangeAspect="1"/>
          </p:cNvGraphicFramePr>
          <p:nvPr/>
        </p:nvGraphicFramePr>
        <p:xfrm>
          <a:off x="1233488" y="2030190"/>
          <a:ext cx="287337" cy="444500"/>
        </p:xfrm>
        <a:graphic>
          <a:graphicData uri="http://schemas.openxmlformats.org/presentationml/2006/ole">
            <p:oleObj spid="_x0000_s50179" name="Ligning" r:id="rId4" imgW="139680" imgH="215640" progId="Equation.3">
              <p:embed/>
            </p:oleObj>
          </a:graphicData>
        </a:graphic>
      </p:graphicFrame>
      <p:graphicFrame>
        <p:nvGraphicFramePr>
          <p:cNvPr id="50180" name="Object 4"/>
          <p:cNvGraphicFramePr>
            <a:graphicFrameLocks noChangeAspect="1"/>
          </p:cNvGraphicFramePr>
          <p:nvPr/>
        </p:nvGraphicFramePr>
        <p:xfrm>
          <a:off x="1907704" y="2881536"/>
          <a:ext cx="4608512" cy="762458"/>
        </p:xfrm>
        <a:graphic>
          <a:graphicData uri="http://schemas.openxmlformats.org/presentationml/2006/ole">
            <p:oleObj spid="_x0000_s50180" name="Ligning" r:id="rId5" imgW="2527200" imgH="419040" progId="Equation.3">
              <p:embed/>
            </p:oleObj>
          </a:graphicData>
        </a:graphic>
      </p:graphicFrame>
      <p:graphicFrame>
        <p:nvGraphicFramePr>
          <p:cNvPr id="50181" name="Object 5"/>
          <p:cNvGraphicFramePr>
            <a:graphicFrameLocks noChangeAspect="1"/>
          </p:cNvGraphicFramePr>
          <p:nvPr/>
        </p:nvGraphicFramePr>
        <p:xfrm>
          <a:off x="6248499" y="3995812"/>
          <a:ext cx="339725" cy="469900"/>
        </p:xfrm>
        <a:graphic>
          <a:graphicData uri="http://schemas.openxmlformats.org/presentationml/2006/ole">
            <p:oleObj spid="_x0000_s50181" name="Ligning" r:id="rId6" imgW="164880" imgH="228600" progId="Equation.3">
              <p:embed/>
            </p:oleObj>
          </a:graphicData>
        </a:graphic>
      </p:graphicFrame>
      <p:graphicFrame>
        <p:nvGraphicFramePr>
          <p:cNvPr id="50182" name="Object 6"/>
          <p:cNvGraphicFramePr>
            <a:graphicFrameLocks noChangeAspect="1"/>
          </p:cNvGraphicFramePr>
          <p:nvPr/>
        </p:nvGraphicFramePr>
        <p:xfrm>
          <a:off x="8173095" y="4020716"/>
          <a:ext cx="287337" cy="444500"/>
        </p:xfrm>
        <a:graphic>
          <a:graphicData uri="http://schemas.openxmlformats.org/presentationml/2006/ole">
            <p:oleObj spid="_x0000_s50182" name="Ligning" r:id="rId7" imgW="139680" imgH="215640" progId="Equation.3">
              <p:embed/>
            </p:oleObj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8</a:t>
            </a:fld>
            <a:endParaRPr lang="da-DK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7452320" y="4787860"/>
            <a:ext cx="1512168" cy="648072"/>
          </a:xfrm>
          <a:prstGeom prst="rect">
            <a:avLst/>
          </a:prstGeom>
          <a:solidFill>
            <a:srgbClr val="FFC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22" name="Picture 21" descr="fplot.w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30340" y="3779748"/>
            <a:ext cx="3006156" cy="179994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Eksempel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3970784" cy="4934173"/>
          </a:xfrm>
        </p:spPr>
        <p:txBody>
          <a:bodyPr/>
          <a:lstStyle/>
          <a:p>
            <a:r>
              <a:rPr lang="da-DK" sz="2200" b="1" dirty="0" smtClean="0"/>
              <a:t>SPSS</a:t>
            </a:r>
            <a:r>
              <a:rPr lang="da-DK" sz="2200" dirty="0" smtClean="0"/>
              <a:t>: </a:t>
            </a:r>
            <a:r>
              <a:rPr lang="da-DK" sz="2200" dirty="0" err="1" smtClean="0"/>
              <a:t>Analyze</a:t>
            </a:r>
            <a:r>
              <a:rPr lang="da-DK" sz="2200" dirty="0" smtClean="0"/>
              <a:t> </a:t>
            </a:r>
            <a:r>
              <a:rPr lang="da-DK" sz="2200" dirty="0" smtClean="0">
                <a:latin typeface="Arial"/>
                <a:cs typeface="Arial"/>
              </a:rPr>
              <a:t>→ </a:t>
            </a:r>
            <a:r>
              <a:rPr lang="da-DK" sz="2200" dirty="0" err="1" smtClean="0">
                <a:latin typeface="Arial"/>
                <a:cs typeface="Arial"/>
              </a:rPr>
              <a:t>Comapre</a:t>
            </a:r>
            <a:r>
              <a:rPr lang="da-DK" sz="2200" dirty="0" smtClean="0">
                <a:latin typeface="Arial"/>
                <a:cs typeface="Arial"/>
              </a:rPr>
              <a:t> </a:t>
            </a:r>
            <a:r>
              <a:rPr lang="da-DK" sz="2200" dirty="0" err="1" smtClean="0">
                <a:latin typeface="Arial"/>
                <a:cs typeface="Arial"/>
              </a:rPr>
              <a:t>Means</a:t>
            </a:r>
            <a:r>
              <a:rPr lang="da-DK" sz="2200" dirty="0" smtClean="0">
                <a:latin typeface="Arial"/>
                <a:cs typeface="Arial"/>
              </a:rPr>
              <a:t> → </a:t>
            </a:r>
            <a:r>
              <a:rPr lang="da-DK" sz="2200" dirty="0" err="1" smtClean="0">
                <a:latin typeface="Arial"/>
                <a:cs typeface="Arial"/>
              </a:rPr>
              <a:t>One-Way</a:t>
            </a:r>
            <a:r>
              <a:rPr lang="da-DK" sz="2200" dirty="0" smtClean="0">
                <a:latin typeface="Arial"/>
                <a:cs typeface="Arial"/>
              </a:rPr>
              <a:t> ANOVA</a:t>
            </a:r>
          </a:p>
          <a:p>
            <a:r>
              <a:rPr lang="da-DK" sz="2200" dirty="0" smtClean="0">
                <a:latin typeface="Arial"/>
                <a:cs typeface="Arial"/>
              </a:rPr>
              <a:t>H</a:t>
            </a:r>
            <a:r>
              <a:rPr lang="da-DK" sz="2200" baseline="-25000" dirty="0" smtClean="0">
                <a:latin typeface="Arial"/>
                <a:cs typeface="Arial"/>
              </a:rPr>
              <a:t>0</a:t>
            </a:r>
            <a:r>
              <a:rPr lang="da-DK" sz="2200" dirty="0" smtClean="0">
                <a:latin typeface="Arial"/>
                <a:cs typeface="Arial"/>
              </a:rPr>
              <a:t> afvises – der </a:t>
            </a:r>
            <a:r>
              <a:rPr lang="da-DK" sz="2200" i="1" dirty="0" smtClean="0">
                <a:latin typeface="Arial"/>
                <a:cs typeface="Arial"/>
              </a:rPr>
              <a:t>er</a:t>
            </a:r>
            <a:r>
              <a:rPr lang="da-DK" sz="2200" dirty="0" smtClean="0">
                <a:latin typeface="Arial"/>
                <a:cs typeface="Arial"/>
              </a:rPr>
              <a:t> en forskel i middelværdierne.</a:t>
            </a:r>
            <a:endParaRPr lang="da-DK" sz="2200" dirty="0"/>
          </a:p>
        </p:txBody>
      </p:sp>
      <p:pic>
        <p:nvPicPr>
          <p:cNvPr id="5120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984" y="404664"/>
            <a:ext cx="4343400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70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3779748"/>
            <a:ext cx="5589621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11560" y="5579948"/>
            <a:ext cx="3211135" cy="369332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err="1" smtClean="0">
                <a:latin typeface="+mn-lt"/>
              </a:rPr>
              <a:t>Within</a:t>
            </a:r>
            <a:r>
              <a:rPr lang="da-DK" dirty="0" err="1" smtClean="0">
                <a:latin typeface="+mn-lt"/>
              </a:rPr>
              <a:t>-Groups</a:t>
            </a:r>
            <a:r>
              <a:rPr lang="da-DK" dirty="0" smtClean="0">
                <a:latin typeface="+mn-lt"/>
              </a:rPr>
              <a:t> </a:t>
            </a:r>
            <a:r>
              <a:rPr lang="da-DK" dirty="0" smtClean="0">
                <a:latin typeface="+mn-lt"/>
              </a:rPr>
              <a:t>variansestimat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707904" y="4643844"/>
            <a:ext cx="792088" cy="21602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9" name="Straight Connector 8"/>
          <p:cNvCxnSpPr>
            <a:stCxn id="6" idx="0"/>
            <a:endCxn id="11" idx="2"/>
          </p:cNvCxnSpPr>
          <p:nvPr/>
        </p:nvCxnSpPr>
        <p:spPr>
          <a:xfrm rot="5400000" flipH="1" flipV="1">
            <a:off x="2908510" y="4384510"/>
            <a:ext cx="504056" cy="188682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95536" y="3491716"/>
            <a:ext cx="3467616" cy="3693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err="1" smtClean="0">
                <a:latin typeface="+mn-lt"/>
              </a:rPr>
              <a:t>Between-Groups</a:t>
            </a:r>
            <a:r>
              <a:rPr lang="da-DK" dirty="0" smtClean="0">
                <a:latin typeface="+mn-lt"/>
              </a:rPr>
              <a:t> variansestimat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707904" y="4859868"/>
            <a:ext cx="792088" cy="216024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12" name="Straight Connector 11"/>
          <p:cNvCxnSpPr>
            <a:stCxn id="10" idx="2"/>
            <a:endCxn id="7" idx="0"/>
          </p:cNvCxnSpPr>
          <p:nvPr/>
        </p:nvCxnSpPr>
        <p:spPr>
          <a:xfrm rot="16200000" flipH="1">
            <a:off x="2725248" y="3265144"/>
            <a:ext cx="782796" cy="197460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4139952" y="3347700"/>
          <a:ext cx="2022770" cy="648072"/>
        </p:xfrm>
        <a:graphic>
          <a:graphicData uri="http://schemas.openxmlformats.org/presentationml/2006/ole">
            <p:oleObj spid="_x0000_s72707" name="Ligning" r:id="rId6" imgW="1307880" imgH="419040" progId="Equation.3">
              <p:embed/>
            </p:oleObj>
          </a:graphicData>
        </a:graphic>
      </p:graphicFrame>
      <p:sp>
        <p:nvSpPr>
          <p:cNvPr id="18" name="Rounded Rectangle 17"/>
          <p:cNvSpPr/>
          <p:nvPr/>
        </p:nvSpPr>
        <p:spPr>
          <a:xfrm>
            <a:off x="4644008" y="4643844"/>
            <a:ext cx="576064" cy="216024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19" name="Straight Connector 18"/>
          <p:cNvCxnSpPr>
            <a:endCxn id="18" idx="0"/>
          </p:cNvCxnSpPr>
          <p:nvPr/>
        </p:nvCxnSpPr>
        <p:spPr>
          <a:xfrm rot="5400000">
            <a:off x="4752020" y="4175792"/>
            <a:ext cx="648072" cy="288032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7164288" y="5219908"/>
            <a:ext cx="5760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948264" y="5507940"/>
            <a:ext cx="120577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i="1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da-DK" dirty="0" smtClean="0">
                <a:latin typeface="Times New Roman" pitchFamily="18" charset="0"/>
                <a:cs typeface="Times New Roman" pitchFamily="18" charset="0"/>
              </a:rPr>
              <a:t>= 25,547</a:t>
            </a:r>
            <a:endParaRPr lang="da-DK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5436096" y="4643844"/>
            <a:ext cx="576064" cy="216024"/>
          </a:xfrm>
          <a:prstGeom prst="round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8" name="TextBox 27"/>
          <p:cNvSpPr txBox="1"/>
          <p:nvPr/>
        </p:nvSpPr>
        <p:spPr>
          <a:xfrm>
            <a:off x="7092280" y="3923764"/>
            <a:ext cx="992579" cy="369332"/>
          </a:xfrm>
          <a:prstGeom prst="rect">
            <a:avLst/>
          </a:prstGeom>
          <a:noFill/>
          <a:ln w="19050">
            <a:solidFill>
              <a:schemeClr val="accent5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da-DK" i="1" dirty="0" smtClean="0">
                <a:latin typeface="+mn-lt"/>
              </a:rPr>
              <a:t>P</a:t>
            </a:r>
            <a:r>
              <a:rPr lang="da-DK" dirty="0" smtClean="0">
                <a:latin typeface="+mn-lt"/>
              </a:rPr>
              <a:t>-værdi</a:t>
            </a:r>
            <a:endParaRPr lang="da-DK" i="1" dirty="0" smtClean="0">
              <a:latin typeface="+mn-lt"/>
            </a:endParaRPr>
          </a:p>
        </p:txBody>
      </p:sp>
      <p:cxnSp>
        <p:nvCxnSpPr>
          <p:cNvPr id="30" name="Straight Connector 29"/>
          <p:cNvCxnSpPr>
            <a:stCxn id="28" idx="1"/>
            <a:endCxn id="27" idx="3"/>
          </p:cNvCxnSpPr>
          <p:nvPr/>
        </p:nvCxnSpPr>
        <p:spPr>
          <a:xfrm rot="10800000" flipV="1">
            <a:off x="6012160" y="4108430"/>
            <a:ext cx="1080120" cy="643426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8" idx="2"/>
          </p:cNvCxnSpPr>
          <p:nvPr/>
        </p:nvCxnSpPr>
        <p:spPr>
          <a:xfrm rot="5400000">
            <a:off x="7129047" y="4688377"/>
            <a:ext cx="854804" cy="64242"/>
          </a:xfrm>
          <a:prstGeom prst="straightConnector1">
            <a:avLst/>
          </a:prstGeom>
          <a:ln w="19050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5814-02F6-416E-8112-22BF0EC74B83}" type="slidenum">
              <a:rPr lang="da-DK" altLang="en-US" smtClean="0"/>
              <a:pPr/>
              <a:t>9</a:t>
            </a:fld>
            <a:endParaRPr lang="da-DK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M5lektion1">
  <a:themeElements>
    <a:clrScheme name="10203771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10203771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>
    <a:extraClrScheme>
      <a:clrScheme name="10203771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203771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203771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203771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203771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203771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203771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203771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203771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PM5lektion1</Template>
  <TotalTime>8049</TotalTime>
  <Words>1743</Words>
  <Application>Microsoft Office PowerPoint</Application>
  <PresentationFormat>On-screen Show (4:3)</PresentationFormat>
  <Paragraphs>507</Paragraphs>
  <Slides>38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38</vt:i4>
      </vt:variant>
    </vt:vector>
  </HeadingPairs>
  <TitlesOfParts>
    <vt:vector size="41" baseType="lpstr">
      <vt:lpstr>PM5lektion1</vt:lpstr>
      <vt:lpstr>Ligning</vt:lpstr>
      <vt:lpstr>Microsoft Equation 3.0</vt:lpstr>
      <vt:lpstr>Anvendt Statistik Lektion 9</vt:lpstr>
      <vt:lpstr>Undersøge sammenhæng</vt:lpstr>
      <vt:lpstr>ANOVA: Setup</vt:lpstr>
      <vt:lpstr>Antagelser</vt:lpstr>
      <vt:lpstr>Hypotese og Fortolkning</vt:lpstr>
      <vt:lpstr>Eksempel: Politisk Ideologi</vt:lpstr>
      <vt:lpstr>Mærkeligt navn…</vt:lpstr>
      <vt:lpstr>F-testet: Forhold af variansestimater</vt:lpstr>
      <vt:lpstr>Eksempel</vt:lpstr>
      <vt:lpstr>Sammenligninger af mange middelværdier</vt:lpstr>
      <vt:lpstr>Eksempel</vt:lpstr>
      <vt:lpstr>Mange sammenligninger</vt:lpstr>
      <vt:lpstr>Eksempel: Bonferroni</vt:lpstr>
      <vt:lpstr>Variansanalyse og Regression</vt:lpstr>
      <vt:lpstr>Regressionsmodel</vt:lpstr>
      <vt:lpstr>Fortolkning</vt:lpstr>
      <vt:lpstr>Estimation</vt:lpstr>
      <vt:lpstr>Hypotesetest i Regressionsmodel</vt:lpstr>
      <vt:lpstr>Hypotesetest i SPSS</vt:lpstr>
      <vt:lpstr>To-sidet Variansanalyse (Two-Way ANOVA)</vt:lpstr>
      <vt:lpstr>Mange middelværdier i spil</vt:lpstr>
      <vt:lpstr>ANOVA model uden vekselvirkning </vt:lpstr>
      <vt:lpstr>ANOVA kun med hovedeffekt A </vt:lpstr>
      <vt:lpstr>ANOVA kun med hovedeffekt B</vt:lpstr>
      <vt:lpstr>ANOVA model med vekselvirkning </vt:lpstr>
      <vt:lpstr>For data ser det sådan ud</vt:lpstr>
      <vt:lpstr>Hypoteser og Antagelser </vt:lpstr>
      <vt:lpstr>Analyse-Strategi</vt:lpstr>
      <vt:lpstr>Hypoteser og Antagelser </vt:lpstr>
      <vt:lpstr>Eksempel: Model uden Vekselvirkning</vt:lpstr>
      <vt:lpstr>SPSS: Resultat</vt:lpstr>
      <vt:lpstr>Test af vekselvirkning</vt:lpstr>
      <vt:lpstr>SPSS: Resultat</vt:lpstr>
      <vt:lpstr>To-sidet variansanalyse og Regression</vt:lpstr>
      <vt:lpstr>Fortolkning</vt:lpstr>
      <vt:lpstr>Estimation</vt:lpstr>
      <vt:lpstr>Model med vekselvirkning</vt:lpstr>
      <vt:lpstr>Estimation</vt:lpstr>
    </vt:vector>
  </TitlesOfParts>
  <Company>Aalborg Universitet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Anvendt Statistik Lektion 2</dc:title>
  <dc:creator>Kasper Klitgaard Berthelsen</dc:creator>
  <cp:lastModifiedBy>Ege Rubak</cp:lastModifiedBy>
  <cp:revision>668</cp:revision>
  <dcterms:created xsi:type="dcterms:W3CDTF">2011-01-31T09:34:40Z</dcterms:created>
  <dcterms:modified xsi:type="dcterms:W3CDTF">2011-05-10T07:10:56Z</dcterms:modified>
</cp:coreProperties>
</file>