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4" r:id="rId3"/>
    <p:sldId id="29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7" r:id="rId28"/>
    <p:sldId id="283" r:id="rId29"/>
    <p:sldId id="286" r:id="rId30"/>
    <p:sldId id="289" r:id="rId31"/>
    <p:sldId id="290" r:id="rId32"/>
    <p:sldId id="291" r:id="rId33"/>
    <p:sldId id="288" r:id="rId34"/>
    <p:sldId id="292" r:id="rId35"/>
    <p:sldId id="293" r:id="rId36"/>
  </p:sldIdLst>
  <p:sldSz cx="9144000" cy="6858000" type="screen4x3"/>
  <p:notesSz cx="9928225" cy="679767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99"/>
    <a:srgbClr val="FFFF66"/>
    <a:srgbClr val="66FF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8" autoAdjust="0"/>
  </p:normalViewPr>
  <p:slideViewPr>
    <p:cSldViewPr>
      <p:cViewPr varScale="1"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27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271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F8B5EB-4AA4-42B0-8BAA-FBAB72FC80FB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0D3C4A6-EEB1-45B9-ACBD-037A9A9B4D07}" type="datetimeFigureOut">
              <a:rPr lang="da-DK" smtClean="0"/>
              <a:pPr/>
              <a:t>10-05-2011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48C67F9-A98A-4D21-AB14-1C910A557F90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23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da-DK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da-DK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A7BDC5-ACD0-4F9A-98D3-71F66B474D20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265D8-3240-4501-A1A3-83686B06F31E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130C4-D727-43AE-99AD-93D55F254A62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34341-A158-4F3D-A5E2-6CB1807EF221}" type="slidenum">
              <a:rPr lang="da-DK" altLang="en-US"/>
              <a:pPr>
                <a:defRPr/>
              </a:pPr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5814-02F6-416E-8112-22BF0EC74B8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B0C17-6183-40AC-9DA5-368AD4788A9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76214-021A-4146-906D-5CD83E11A070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CF45-8CA1-45E9-908A-886CD410369F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99D18-4F84-4069-9AF6-E98DCC5A8A6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3F6F0-66FE-4379-A5EE-CC992EA85C45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8839B-E924-4D84-A912-7D86D7935F27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AD04A-9462-460B-BDD0-CE47B082E641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da-DK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da-DK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1E3846E-7289-4098-86F8-A82570CA3442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png"/><Relationship Id="rId5" Type="http://schemas.openxmlformats.org/officeDocument/2006/relationships/image" Target="../media/image39.emf"/><Relationship Id="rId4" Type="http://schemas.openxmlformats.org/officeDocument/2006/relationships/oleObject" Target="../embeddings/oleObject3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6.png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Anvendt Statistik</a:t>
            </a:r>
            <a:br>
              <a:rPr lang="da-DK" dirty="0" smtClean="0"/>
            </a:br>
            <a:r>
              <a:rPr lang="da-DK" dirty="0" smtClean="0"/>
              <a:t>Lektion 10</a:t>
            </a:r>
            <a:endParaRPr lang="da-D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80656"/>
            <a:ext cx="6553200" cy="1752600"/>
          </a:xfrm>
        </p:spPr>
        <p:txBody>
          <a:bodyPr/>
          <a:lstStyle/>
          <a:p>
            <a:pPr marL="514350" indent="-514350">
              <a:buFont typeface="Wingdings" pitchFamily="2" charset="2"/>
              <a:buChar char="q"/>
            </a:pPr>
            <a:r>
              <a:rPr lang="da-DK" dirty="0" smtClean="0"/>
              <a:t>Regression med både kvantitative og kvalitative forklarende variable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da-DK" dirty="0" smtClean="0"/>
              <a:t>Modelkontrol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7BDC5-ACD0-4F9A-98D3-71F66B474D20}" type="slidenum">
              <a:rPr lang="da-DK" altLang="en-US" smtClean="0"/>
              <a:pPr/>
              <a:t>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SPSS output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73933"/>
          </a:xfrm>
        </p:spPr>
        <p:txBody>
          <a:bodyPr/>
          <a:lstStyle/>
          <a:p>
            <a:r>
              <a:rPr lang="da-DK" sz="2200" dirty="0" smtClean="0"/>
              <a:t>Estimerede model: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10</a:t>
            </a:fld>
            <a:endParaRPr lang="da-DK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7" y="1124744"/>
            <a:ext cx="5708271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2699792" y="2276872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ounded Rectangle 6"/>
          <p:cNvSpPr/>
          <p:nvPr/>
        </p:nvSpPr>
        <p:spPr>
          <a:xfrm>
            <a:off x="2699792" y="2492896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2699792" y="2924944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xtBox 8"/>
          <p:cNvSpPr txBox="1"/>
          <p:nvPr/>
        </p:nvSpPr>
        <p:spPr>
          <a:xfrm>
            <a:off x="971600" y="1988840"/>
            <a:ext cx="3770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8" y="2339588"/>
            <a:ext cx="3770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47582" y="2780928"/>
            <a:ext cx="3000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>
            <a:stCxn id="11" idx="3"/>
            <a:endCxn id="8" idx="1"/>
          </p:cNvCxnSpPr>
          <p:nvPr/>
        </p:nvCxnSpPr>
        <p:spPr>
          <a:xfrm>
            <a:off x="1547664" y="2965594"/>
            <a:ext cx="1152128" cy="313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3"/>
            <a:endCxn id="7" idx="1"/>
          </p:cNvCxnSpPr>
          <p:nvPr/>
        </p:nvCxnSpPr>
        <p:spPr>
          <a:xfrm>
            <a:off x="1780674" y="2524254"/>
            <a:ext cx="919118" cy="406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3"/>
            <a:endCxn id="6" idx="1"/>
          </p:cNvCxnSpPr>
          <p:nvPr/>
        </p:nvCxnSpPr>
        <p:spPr>
          <a:xfrm>
            <a:off x="1348626" y="2173506"/>
            <a:ext cx="1351166" cy="1753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699792" y="2060848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TextBox 20"/>
          <p:cNvSpPr txBox="1"/>
          <p:nvPr/>
        </p:nvSpPr>
        <p:spPr>
          <a:xfrm>
            <a:off x="1187624" y="1484784"/>
            <a:ext cx="3000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>
            <a:stCxn id="21" idx="3"/>
            <a:endCxn id="20" idx="1"/>
          </p:cNvCxnSpPr>
          <p:nvPr/>
        </p:nvCxnSpPr>
        <p:spPr>
          <a:xfrm>
            <a:off x="1487706" y="1669450"/>
            <a:ext cx="1212086" cy="4634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520155" y="3933056"/>
          <a:ext cx="5572125" cy="957263"/>
        </p:xfrm>
        <a:graphic>
          <a:graphicData uri="http://schemas.openxmlformats.org/presentationml/2006/ole">
            <p:oleObj spid="_x0000_s6147" name="Ligning" r:id="rId4" imgW="26668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4546848" cy="4862165"/>
          </a:xfrm>
        </p:spPr>
        <p:txBody>
          <a:bodyPr/>
          <a:lstStyle/>
          <a:p>
            <a:r>
              <a:rPr lang="da-DK" sz="2200" dirty="0" smtClean="0"/>
              <a:t>Estimerede model:</a:t>
            </a: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10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For </a:t>
            </a:r>
            <a:r>
              <a:rPr lang="da-DK" sz="2200" b="1" dirty="0" smtClean="0">
                <a:cs typeface="Times New Roman" pitchFamily="18" charset="0"/>
              </a:rPr>
              <a:t>hvide</a:t>
            </a:r>
            <a:r>
              <a:rPr lang="da-DK" sz="2200" dirty="0" smtClean="0">
                <a:cs typeface="Times New Roman" pitchFamily="18" charset="0"/>
              </a:rPr>
              <a:t> har 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>
              <a:buNone/>
            </a:pP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1400" dirty="0" smtClean="0"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For </a:t>
            </a:r>
            <a:r>
              <a:rPr lang="da-DK" sz="2200" b="1" dirty="0" smtClean="0">
                <a:cs typeface="Times New Roman" pitchFamily="18" charset="0"/>
              </a:rPr>
              <a:t>sorte</a:t>
            </a:r>
            <a:r>
              <a:rPr lang="da-DK" sz="2200" dirty="0" smtClean="0">
                <a:cs typeface="Times New Roman" pitchFamily="18" charset="0"/>
              </a:rPr>
              <a:t> har 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>
              <a:buNone/>
            </a:pPr>
            <a:endParaRPr lang="da-DK" sz="2200" dirty="0" smtClean="0">
              <a:cs typeface="Times New Roman" pitchFamily="18" charset="0"/>
            </a:endParaRPr>
          </a:p>
          <a:p>
            <a:pPr>
              <a:buNone/>
            </a:pPr>
            <a:endParaRPr lang="da-DK" sz="1400" dirty="0" smtClean="0"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For </a:t>
            </a:r>
            <a:r>
              <a:rPr lang="da-DK" sz="2200" b="1" dirty="0" err="1" smtClean="0">
                <a:cs typeface="Times New Roman" pitchFamily="18" charset="0"/>
              </a:rPr>
              <a:t>hispanic</a:t>
            </a:r>
            <a:r>
              <a:rPr lang="da-DK" sz="2200" b="1" dirty="0" smtClean="0">
                <a:cs typeface="Times New Roman" pitchFamily="18" charset="0"/>
              </a:rPr>
              <a:t> </a:t>
            </a:r>
            <a:r>
              <a:rPr lang="da-DK" sz="2200" dirty="0" smtClean="0">
                <a:cs typeface="Times New Roman" pitchFamily="18" charset="0"/>
              </a:rPr>
              <a:t>har 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=1 </a:t>
            </a:r>
          </a:p>
          <a:p>
            <a:endParaRPr lang="da-DK" sz="2200" dirty="0" smtClean="0">
              <a:cs typeface="Times New Roman" pitchFamily="18" charset="0"/>
            </a:endParaRPr>
          </a:p>
          <a:p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11</a:t>
            </a:fld>
            <a:endParaRPr lang="da-DK" alt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3743908" y="4616338"/>
            <a:ext cx="23762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32040" y="4581128"/>
            <a:ext cx="302433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788024" y="4293096"/>
            <a:ext cx="2736304" cy="1008112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88024" y="3717032"/>
            <a:ext cx="3528392" cy="12961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52320" y="4129335"/>
            <a:ext cx="145584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err="1" smtClean="0">
                <a:latin typeface="+mn-lt"/>
              </a:rPr>
              <a:t>Hisp</a:t>
            </a:r>
            <a:r>
              <a:rPr lang="da-DK" sz="1400" dirty="0" smtClean="0">
                <a:latin typeface="+mn-lt"/>
              </a:rPr>
              <a:t>.: (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2</a:t>
            </a:r>
            <a:r>
              <a:rPr lang="da-DK" sz="1400" dirty="0" smtClean="0"/>
              <a:t>)+</a:t>
            </a:r>
            <a:r>
              <a:rPr lang="da-DK" sz="1400" i="1" dirty="0" err="1" smtClean="0"/>
              <a:t>b</a:t>
            </a:r>
            <a:r>
              <a:rPr lang="da-DK" sz="1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4288" y="3501008"/>
            <a:ext cx="1287532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Hvid: 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1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809011" y="4653136"/>
            <a:ext cx="2571301" cy="9361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0232" y="4797152"/>
            <a:ext cx="137569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Sort: (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1</a:t>
            </a:r>
            <a:r>
              <a:rPr lang="da-DK" sz="1400" dirty="0" smtClean="0"/>
              <a:t>)+</a:t>
            </a:r>
            <a:r>
              <a:rPr lang="da-DK" sz="1400" i="1" dirty="0" err="1" smtClean="0"/>
              <a:t>b</a:t>
            </a:r>
            <a:r>
              <a:rPr lang="da-DK" sz="1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592163" y="1752427"/>
          <a:ext cx="5572125" cy="452437"/>
        </p:xfrm>
        <a:graphic>
          <a:graphicData uri="http://schemas.openxmlformats.org/presentationml/2006/ole">
            <p:oleObj spid="_x0000_s7172" name="Ligning" r:id="rId3" imgW="2666880" imgH="21564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619672" y="2715518"/>
          <a:ext cx="2813050" cy="425450"/>
        </p:xfrm>
        <a:graphic>
          <a:graphicData uri="http://schemas.openxmlformats.org/presentationml/2006/ole">
            <p:oleObj spid="_x0000_s7173" name="Ligning" r:id="rId4" imgW="1346040" imgH="20304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619672" y="3789040"/>
          <a:ext cx="2813050" cy="425450"/>
        </p:xfrm>
        <a:graphic>
          <a:graphicData uri="http://schemas.openxmlformats.org/presentationml/2006/ole">
            <p:oleObj spid="_x0000_s7175" name="Ligning" r:id="rId5" imgW="1346040" imgH="20304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619672" y="4869160"/>
          <a:ext cx="2813050" cy="425450"/>
        </p:xfrm>
        <a:graphic>
          <a:graphicData uri="http://schemas.openxmlformats.org/presentationml/2006/ole">
            <p:oleObj spid="_x0000_s7176" name="Ligning" r:id="rId6" imgW="1346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Vekselvirkning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Plot af data antyder, at effekten af uddannelse (hældningen) afhænger af gruppen (race).</a:t>
            </a:r>
          </a:p>
          <a:p>
            <a:r>
              <a:rPr lang="da-DK" sz="2200" dirty="0" smtClean="0"/>
              <a:t>Dvs. der er en vekselvirkning mellem race og uddannelse i effekten på indkomst.</a:t>
            </a:r>
          </a:p>
          <a:p>
            <a:r>
              <a:rPr lang="da-DK" sz="2200" dirty="0" smtClean="0"/>
              <a:t>Som sædvanligt opnår vi en model med vekselvirkning ved at gange de to variable sammen: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12</a:t>
            </a:fld>
            <a:endParaRPr lang="da-DK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679575" y="3992563"/>
          <a:ext cx="5465763" cy="479425"/>
        </p:xfrm>
        <a:graphic>
          <a:graphicData uri="http://schemas.openxmlformats.org/presentationml/2006/ole">
            <p:oleObj spid="_x0000_s8194" name="Ligning" r:id="rId3" imgW="2616120" imgH="228600" progId="Equation.3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059832" y="4437112"/>
            <a:ext cx="5040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79912" y="4437112"/>
            <a:ext cx="136815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64088" y="4437112"/>
            <a:ext cx="1800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75656" y="4725144"/>
            <a:ext cx="218104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Hovedeffekt af </a:t>
            </a:r>
            <a:r>
              <a:rPr lang="da-DK" dirty="0" err="1" smtClean="0">
                <a:latin typeface="+mn-lt"/>
              </a:rPr>
              <a:t>udd</a:t>
            </a:r>
            <a:r>
              <a:rPr lang="da-DK" dirty="0" smtClean="0">
                <a:latin typeface="+mn-lt"/>
              </a:rPr>
              <a:t>.</a:t>
            </a:r>
          </a:p>
        </p:txBody>
      </p:sp>
      <p:cxnSp>
        <p:nvCxnSpPr>
          <p:cNvPr id="15" name="Straight Connector 14"/>
          <p:cNvCxnSpPr>
            <a:stCxn id="13" idx="0"/>
          </p:cNvCxnSpPr>
          <p:nvPr/>
        </p:nvCxnSpPr>
        <p:spPr>
          <a:xfrm rot="5400000" flipH="1" flipV="1">
            <a:off x="2777001" y="4226290"/>
            <a:ext cx="288032" cy="709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27058" y="5229200"/>
            <a:ext cx="2181046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Hovedeffekt af race</a:t>
            </a:r>
          </a:p>
        </p:txBody>
      </p:sp>
      <p:cxnSp>
        <p:nvCxnSpPr>
          <p:cNvPr id="17" name="Straight Connector 16"/>
          <p:cNvCxnSpPr>
            <a:stCxn id="16" idx="0"/>
          </p:cNvCxnSpPr>
          <p:nvPr/>
        </p:nvCxnSpPr>
        <p:spPr>
          <a:xfrm rot="5400000" flipH="1" flipV="1">
            <a:off x="4026741" y="4827956"/>
            <a:ext cx="792084" cy="1040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1314" y="4725144"/>
            <a:ext cx="1659493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Vekselvirkning</a:t>
            </a:r>
          </a:p>
        </p:txBody>
      </p:sp>
      <p:cxnSp>
        <p:nvCxnSpPr>
          <p:cNvPr id="19" name="Straight Connector 18"/>
          <p:cNvCxnSpPr>
            <a:stCxn id="18" idx="0"/>
          </p:cNvCxnSpPr>
          <p:nvPr/>
        </p:nvCxnSpPr>
        <p:spPr>
          <a:xfrm rot="16200000" flipV="1">
            <a:off x="6236617" y="4500700"/>
            <a:ext cx="288020" cy="16086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0725"/>
          </a:xfrm>
        </p:spPr>
        <p:txBody>
          <a:bodyPr/>
          <a:lstStyle/>
          <a:p>
            <a:r>
              <a:rPr lang="da-DK" sz="2200" dirty="0" smtClean="0"/>
              <a:t>Model:</a:t>
            </a:r>
          </a:p>
          <a:p>
            <a:endParaRPr lang="da-DK" sz="2200" dirty="0" smtClean="0"/>
          </a:p>
          <a:p>
            <a:r>
              <a:rPr lang="da-DK" sz="2200" dirty="0" smtClean="0"/>
              <a:t>For </a:t>
            </a:r>
            <a:r>
              <a:rPr lang="da-DK" sz="2200" b="1" dirty="0" smtClean="0"/>
              <a:t>hvid</a:t>
            </a:r>
            <a:r>
              <a:rPr lang="da-DK" sz="2200" dirty="0" smtClean="0"/>
              <a:t> har </a:t>
            </a:r>
            <a:r>
              <a:rPr lang="da-DK" sz="2200" dirty="0" smtClean="0">
                <a:cs typeface="Times New Roman" pitchFamily="18" charset="0"/>
              </a:rPr>
              <a:t>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=0: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Dvs. ret linje med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skæring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hældning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i="1" dirty="0" smtClean="0"/>
              <a:t> </a:t>
            </a:r>
          </a:p>
          <a:p>
            <a:r>
              <a:rPr lang="da-DK" sz="2200" dirty="0" smtClean="0"/>
              <a:t>Hvert års ekstra uddannelser øger gennemsnitsindkomsten med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13</a:t>
            </a:fld>
            <a:endParaRPr lang="da-DK" alt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35113" y="1716088"/>
          <a:ext cx="5464175" cy="479425"/>
        </p:xfrm>
        <a:graphic>
          <a:graphicData uri="http://schemas.openxmlformats.org/presentationml/2006/ole">
            <p:oleObj spid="_x0000_s9218" name="Ligning" r:id="rId3" imgW="261612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539875" y="2665413"/>
          <a:ext cx="5781675" cy="904875"/>
        </p:xfrm>
        <a:graphic>
          <a:graphicData uri="http://schemas.openxmlformats.org/presentationml/2006/ole">
            <p:oleObj spid="_x0000_s9219" name="Ligning" r:id="rId4" imgW="2768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dirty="0" smtClean="0"/>
              <a:t>Model:</a:t>
            </a:r>
          </a:p>
          <a:p>
            <a:endParaRPr lang="da-DK" sz="2200" dirty="0" smtClean="0"/>
          </a:p>
          <a:p>
            <a:r>
              <a:rPr lang="da-DK" sz="2200" dirty="0" smtClean="0"/>
              <a:t>For </a:t>
            </a:r>
            <a:r>
              <a:rPr lang="da-DK" sz="2200" b="1" dirty="0" smtClean="0"/>
              <a:t>hvide</a:t>
            </a:r>
            <a:r>
              <a:rPr lang="da-DK" sz="2200" dirty="0" smtClean="0"/>
              <a:t> har </a:t>
            </a:r>
            <a:r>
              <a:rPr lang="da-DK" sz="2200" dirty="0" smtClean="0">
                <a:cs typeface="Times New Roman" pitchFamily="18" charset="0"/>
              </a:rPr>
              <a:t>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=0: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For </a:t>
            </a:r>
            <a:r>
              <a:rPr lang="da-DK" sz="2200" b="1" dirty="0" smtClean="0">
                <a:cs typeface="Times New Roman" pitchFamily="18" charset="0"/>
              </a:rPr>
              <a:t>sorte</a:t>
            </a:r>
            <a:r>
              <a:rPr lang="da-DK" sz="2200" dirty="0" smtClean="0">
                <a:cs typeface="Times New Roman" pitchFamily="18" charset="0"/>
              </a:rPr>
              <a:t> har vi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=0:</a:t>
            </a:r>
            <a:endParaRPr lang="da-DK" sz="2200" dirty="0" smtClean="0"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Dvs. ret linje med		</a:t>
            </a:r>
          </a:p>
          <a:p>
            <a:pPr lvl="1"/>
            <a:r>
              <a:rPr lang="da-DK" sz="2200" dirty="0" smtClean="0">
                <a:cs typeface="Times New Roman" pitchFamily="18" charset="0"/>
              </a:rPr>
              <a:t>skæring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 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Symbol" pitchFamily="18" charset="2"/>
                <a:cs typeface="Times New Roman" pitchFamily="18" charset="0"/>
              </a:rPr>
              <a:t>1		</a:t>
            </a:r>
            <a:endParaRPr lang="da-DK" sz="2200" i="1" baseline="-25000" dirty="0" smtClean="0">
              <a:latin typeface="Symbol" pitchFamily="18" charset="2"/>
              <a:cs typeface="Times New Roman" pitchFamily="18" charset="0"/>
            </a:endParaRPr>
          </a:p>
          <a:p>
            <a:pPr lvl="1"/>
            <a:r>
              <a:rPr lang="da-DK" sz="2200" dirty="0" smtClean="0">
                <a:cs typeface="Times New Roman" pitchFamily="18" charset="0"/>
              </a:rPr>
              <a:t>hældning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Symbol" pitchFamily="18" charset="2"/>
                <a:cs typeface="Times New Roman" pitchFamily="18" charset="0"/>
              </a:rPr>
              <a:t>3</a:t>
            </a:r>
          </a:p>
          <a:p>
            <a:r>
              <a:rPr lang="da-DK" sz="2200" dirty="0" smtClean="0">
                <a:cs typeface="Times New Roman" pitchFamily="18" charset="0"/>
              </a:rPr>
              <a:t> </a:t>
            </a:r>
            <a:r>
              <a:rPr lang="da-DK" sz="2200" b="1" dirty="0" smtClean="0">
                <a:cs typeface="Times New Roman" pitchFamily="18" charset="0"/>
              </a:rPr>
              <a:t>Bemærk</a:t>
            </a:r>
            <a:r>
              <a:rPr lang="da-DK" sz="2200" dirty="0" smtClean="0">
                <a:cs typeface="Times New Roman" pitchFamily="18" charset="0"/>
              </a:rPr>
              <a:t>: Både skæring og hældning afviger fra referencen.</a:t>
            </a:r>
            <a:endParaRPr lang="da-DK" sz="22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14</a:t>
            </a:fld>
            <a:endParaRPr lang="da-DK" altLang="en-US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35113" y="1544638"/>
          <a:ext cx="5464175" cy="477837"/>
        </p:xfrm>
        <a:graphic>
          <a:graphicData uri="http://schemas.openxmlformats.org/presentationml/2006/ole">
            <p:oleObj spid="_x0000_s10242" name="Ligning" r:id="rId4" imgW="261612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547664" y="2427486"/>
          <a:ext cx="1857375" cy="425450"/>
        </p:xfrm>
        <a:graphic>
          <a:graphicData uri="http://schemas.openxmlformats.org/presentationml/2006/ole">
            <p:oleObj spid="_x0000_s10243" name="Ligning" r:id="rId5" imgW="888840" imgH="20304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547664" y="3407841"/>
          <a:ext cx="5653088" cy="957263"/>
        </p:xfrm>
        <a:graphic>
          <a:graphicData uri="http://schemas.openxmlformats.org/presentationml/2006/ole">
            <p:oleObj spid="_x0000_s10244" name="Ligning" r:id="rId6" imgW="27050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For </a:t>
            </a:r>
            <a:r>
              <a:rPr lang="da-DK" sz="2200" b="1" dirty="0" smtClean="0"/>
              <a:t>hvide</a:t>
            </a:r>
            <a:r>
              <a:rPr lang="da-DK" sz="2200" dirty="0" smtClean="0"/>
              <a:t> har </a:t>
            </a:r>
            <a:r>
              <a:rPr lang="da-DK" sz="2200" dirty="0" smtClean="0">
                <a:cs typeface="Times New Roman" pitchFamily="18" charset="0"/>
              </a:rPr>
              <a:t>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=0: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For </a:t>
            </a:r>
            <a:r>
              <a:rPr lang="da-DK" sz="2200" b="1" dirty="0" smtClean="0">
                <a:cs typeface="Times New Roman" pitchFamily="18" charset="0"/>
              </a:rPr>
              <a:t>sorte</a:t>
            </a:r>
            <a:r>
              <a:rPr lang="da-DK" sz="2200" dirty="0" smtClean="0">
                <a:cs typeface="Times New Roman" pitchFamily="18" charset="0"/>
              </a:rPr>
              <a:t> har vi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=0: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b="1" dirty="0" smtClean="0">
                <a:cs typeface="Times New Roman" pitchFamily="18" charset="0"/>
              </a:rPr>
              <a:t>Afvigelser</a:t>
            </a:r>
            <a:r>
              <a:rPr lang="da-DK" sz="2200" dirty="0" smtClean="0">
                <a:cs typeface="Times New Roman" pitchFamily="18" charset="0"/>
              </a:rPr>
              <a:t> for sorte i forhold til referencen (hvide)</a:t>
            </a:r>
          </a:p>
          <a:p>
            <a:pPr lvl="1"/>
            <a:r>
              <a:rPr lang="da-DK" sz="2200" dirty="0" smtClean="0"/>
              <a:t>skæring: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</a:p>
          <a:p>
            <a:pPr lvl="1"/>
            <a:r>
              <a:rPr lang="da-DK" sz="2200" dirty="0" smtClean="0"/>
              <a:t>hældning: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3</a:t>
            </a:r>
          </a:p>
          <a:p>
            <a:r>
              <a:rPr lang="da-DK" sz="2200" dirty="0" smtClean="0">
                <a:cs typeface="Times New Roman" pitchFamily="18" charset="0"/>
              </a:rPr>
              <a:t>Dvs.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3 </a:t>
            </a:r>
            <a:r>
              <a:rPr lang="da-DK" sz="2200" dirty="0" smtClean="0">
                <a:cs typeface="Times New Roman" pitchFamily="18" charset="0"/>
              </a:rPr>
              <a:t>angiver, hvordan effekten af uddannelser på indkomst for den sorte gruppe afviger fra den hvide gruppe.</a:t>
            </a:r>
            <a:endParaRPr lang="da-DK" sz="2200" baseline="-25000" dirty="0">
              <a:latin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15</a:t>
            </a:fld>
            <a:endParaRPr lang="da-DK" alt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47664" y="1988840"/>
          <a:ext cx="1857375" cy="425450"/>
        </p:xfrm>
        <a:graphic>
          <a:graphicData uri="http://schemas.openxmlformats.org/presentationml/2006/ole">
            <p:oleObj spid="_x0000_s11266" name="Ligning" r:id="rId3" imgW="888840" imgH="20304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547664" y="2996952"/>
          <a:ext cx="3608387" cy="479425"/>
        </p:xfrm>
        <a:graphic>
          <a:graphicData uri="http://schemas.openxmlformats.org/presentationml/2006/ole">
            <p:oleObj spid="_x0000_s11267" name="Ligning" r:id="rId4" imgW="1726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 r="18700"/>
          <a:stretch>
            <a:fillRect/>
          </a:stretch>
        </p:blipFill>
        <p:spPr bwMode="auto">
          <a:xfrm>
            <a:off x="4427984" y="1395413"/>
            <a:ext cx="4716016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Modelspecifikation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30725"/>
          </a:xfrm>
        </p:spPr>
        <p:txBody>
          <a:bodyPr/>
          <a:lstStyle/>
          <a:p>
            <a:r>
              <a:rPr lang="da-DK" sz="2200" dirty="0" smtClean="0"/>
              <a:t>Vi tilføjer vekselvirkningen:</a:t>
            </a:r>
          </a:p>
          <a:p>
            <a:r>
              <a:rPr lang="da-DK" sz="2200" dirty="0" smtClean="0"/>
              <a:t>Som </a:t>
            </a:r>
            <a:r>
              <a:rPr lang="da-DK" sz="2200" b="1" dirty="0" smtClean="0"/>
              <a:t>Type</a:t>
            </a:r>
            <a:r>
              <a:rPr lang="da-DK" sz="2200" dirty="0" smtClean="0"/>
              <a:t> vælg </a:t>
            </a:r>
            <a:r>
              <a:rPr lang="da-DK" sz="2200" b="1" dirty="0" err="1" smtClean="0"/>
              <a:t>Interaction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Marker de to forklarende variable og før dem over i Model-kassen.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16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6234" y="1196752"/>
            <a:ext cx="5690102" cy="2865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SPSS output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5861"/>
          </a:xfrm>
        </p:spPr>
        <p:txBody>
          <a:bodyPr/>
          <a:lstStyle/>
          <a:p>
            <a:r>
              <a:rPr lang="da-DK" sz="2200" dirty="0" smtClean="0"/>
              <a:t>Estimerede model: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17</a:t>
            </a:fld>
            <a:endParaRPr lang="da-DK" altLang="en-US"/>
          </a:p>
        </p:txBody>
      </p:sp>
      <p:sp>
        <p:nvSpPr>
          <p:cNvPr id="6" name="Rounded Rectangle 5"/>
          <p:cNvSpPr/>
          <p:nvPr/>
        </p:nvSpPr>
        <p:spPr>
          <a:xfrm>
            <a:off x="2987824" y="2276872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ounded Rectangle 6"/>
          <p:cNvSpPr/>
          <p:nvPr/>
        </p:nvSpPr>
        <p:spPr>
          <a:xfrm>
            <a:off x="2987824" y="2492896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2987824" y="2924944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xtBox 8"/>
          <p:cNvSpPr txBox="1"/>
          <p:nvPr/>
        </p:nvSpPr>
        <p:spPr>
          <a:xfrm>
            <a:off x="971600" y="1988840"/>
            <a:ext cx="3770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8" y="2339588"/>
            <a:ext cx="3770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47582" y="2780928"/>
            <a:ext cx="3000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>
            <a:stCxn id="11" idx="3"/>
            <a:endCxn id="8" idx="1"/>
          </p:cNvCxnSpPr>
          <p:nvPr/>
        </p:nvCxnSpPr>
        <p:spPr>
          <a:xfrm>
            <a:off x="1547664" y="2965594"/>
            <a:ext cx="1440160" cy="313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3"/>
            <a:endCxn id="7" idx="1"/>
          </p:cNvCxnSpPr>
          <p:nvPr/>
        </p:nvCxnSpPr>
        <p:spPr>
          <a:xfrm>
            <a:off x="1780674" y="2524254"/>
            <a:ext cx="1207150" cy="406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3"/>
            <a:endCxn id="6" idx="1"/>
          </p:cNvCxnSpPr>
          <p:nvPr/>
        </p:nvCxnSpPr>
        <p:spPr>
          <a:xfrm>
            <a:off x="1348626" y="2173506"/>
            <a:ext cx="1639198" cy="1753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987824" y="2060848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TextBox 20"/>
          <p:cNvSpPr txBox="1"/>
          <p:nvPr/>
        </p:nvSpPr>
        <p:spPr>
          <a:xfrm>
            <a:off x="1187624" y="1484784"/>
            <a:ext cx="3000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>
            <a:stCxn id="21" idx="3"/>
            <a:endCxn id="20" idx="1"/>
          </p:cNvCxnSpPr>
          <p:nvPr/>
        </p:nvCxnSpPr>
        <p:spPr>
          <a:xfrm>
            <a:off x="1487706" y="1669450"/>
            <a:ext cx="1500118" cy="4634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635769" y="4652963"/>
          <a:ext cx="8040687" cy="957262"/>
        </p:xfrm>
        <a:graphic>
          <a:graphicData uri="http://schemas.openxmlformats.org/presentationml/2006/ole">
            <p:oleObj spid="_x0000_s12290" name="Ligning" r:id="rId4" imgW="3848040" imgH="457200" progId="Equation.3">
              <p:embed/>
            </p:oleObj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2987824" y="3140968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ounded Rectangle 23"/>
          <p:cNvSpPr/>
          <p:nvPr/>
        </p:nvSpPr>
        <p:spPr>
          <a:xfrm>
            <a:off x="2987824" y="3356992"/>
            <a:ext cx="648072" cy="1440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TextBox 24"/>
          <p:cNvSpPr txBox="1"/>
          <p:nvPr/>
        </p:nvSpPr>
        <p:spPr>
          <a:xfrm>
            <a:off x="755576" y="3068960"/>
            <a:ext cx="3770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87624" y="3419708"/>
            <a:ext cx="3770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26"/>
          <p:cNvCxnSpPr>
            <a:stCxn id="26" idx="3"/>
            <a:endCxn id="24" idx="1"/>
          </p:cNvCxnSpPr>
          <p:nvPr/>
        </p:nvCxnSpPr>
        <p:spPr>
          <a:xfrm flipV="1">
            <a:off x="1564650" y="3429000"/>
            <a:ext cx="1423174" cy="1753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5" idx="3"/>
            <a:endCxn id="23" idx="1"/>
          </p:cNvCxnSpPr>
          <p:nvPr/>
        </p:nvCxnSpPr>
        <p:spPr>
          <a:xfrm flipV="1">
            <a:off x="1132602" y="3212976"/>
            <a:ext cx="1855222" cy="406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/>
          <a:lstStyle/>
          <a:p>
            <a:r>
              <a:rPr lang="da-DK" sz="2200" dirty="0" smtClean="0"/>
              <a:t>Estimerede model</a:t>
            </a:r>
          </a:p>
          <a:p>
            <a:endParaRPr lang="da-DK" sz="2200" dirty="0" smtClean="0"/>
          </a:p>
          <a:p>
            <a:endParaRPr lang="da-DK" sz="1100" dirty="0" smtClean="0"/>
          </a:p>
          <a:p>
            <a:r>
              <a:rPr lang="da-DK" sz="2200" b="1" dirty="0" smtClean="0"/>
              <a:t>Hvid</a:t>
            </a:r>
          </a:p>
          <a:p>
            <a:endParaRPr lang="da-DK" sz="2200" dirty="0" smtClean="0"/>
          </a:p>
          <a:p>
            <a:r>
              <a:rPr lang="da-DK" sz="2200" smtClean="0"/>
              <a:t>Hvert </a:t>
            </a:r>
            <a:r>
              <a:rPr lang="da-DK" sz="2200" dirty="0" smtClean="0"/>
              <a:t>ekstra års uddannelse øger indkomsten med $5210</a:t>
            </a:r>
          </a:p>
          <a:p>
            <a:r>
              <a:rPr lang="da-DK" sz="2200" b="1" dirty="0" smtClean="0"/>
              <a:t>Sort</a:t>
            </a:r>
          </a:p>
          <a:p>
            <a:endParaRPr lang="da-DK" sz="2200" dirty="0" smtClean="0"/>
          </a:p>
          <a:p>
            <a:r>
              <a:rPr lang="da-DK" sz="2200" dirty="0" smtClean="0"/>
              <a:t>Effekten af uddannelse er reduceret med $2411 til $2799</a:t>
            </a:r>
          </a:p>
          <a:p>
            <a:r>
              <a:rPr lang="da-DK" sz="2200" b="1" dirty="0" err="1" smtClean="0"/>
              <a:t>Hispanic</a:t>
            </a:r>
            <a:endParaRPr lang="da-DK" sz="2200" b="1" dirty="0" smtClean="0"/>
          </a:p>
          <a:p>
            <a:endParaRPr lang="da-DK" sz="2200" b="1" dirty="0" smtClean="0"/>
          </a:p>
          <a:p>
            <a:r>
              <a:rPr lang="da-DK" sz="2200" dirty="0" smtClean="0"/>
              <a:t>Effekten af uddannelse er reduceret med $1121 til $4089</a:t>
            </a:r>
          </a:p>
          <a:p>
            <a:endParaRPr lang="da-DK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18</a:t>
            </a:fld>
            <a:endParaRPr lang="da-DK" altLang="en-US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827584" y="1824434"/>
          <a:ext cx="8040688" cy="452438"/>
        </p:xfrm>
        <a:graphic>
          <a:graphicData uri="http://schemas.openxmlformats.org/presentationml/2006/ole">
            <p:oleObj spid="_x0000_s31746" name="Ligning" r:id="rId3" imgW="3848040" imgH="21564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187624" y="5157192"/>
          <a:ext cx="7508875" cy="425450"/>
        </p:xfrm>
        <a:graphic>
          <a:graphicData uri="http://schemas.openxmlformats.org/presentationml/2006/ole">
            <p:oleObj spid="_x0000_s31747" name="Ligning" r:id="rId4" imgW="3593880" imgH="20304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259632" y="2715518"/>
          <a:ext cx="2786063" cy="425450"/>
        </p:xfrm>
        <a:graphic>
          <a:graphicData uri="http://schemas.openxmlformats.org/presentationml/2006/ole">
            <p:oleObj spid="_x0000_s31748" name="Ligning" r:id="rId5" imgW="1333440" imgH="20304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187624" y="3861048"/>
          <a:ext cx="7402512" cy="425450"/>
        </p:xfrm>
        <a:graphic>
          <a:graphicData uri="http://schemas.openxmlformats.org/presentationml/2006/ole">
            <p:oleObj spid="_x0000_s31749" name="Ligning" r:id="rId6" imgW="35431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Som ”sædvanligt” tester vi vha. et </a:t>
            </a:r>
            <a:r>
              <a:rPr lang="da-DK" sz="2200" i="1" dirty="0" smtClean="0"/>
              <a:t>F</a:t>
            </a:r>
            <a:r>
              <a:rPr lang="da-DK" sz="2200" dirty="0" smtClean="0"/>
              <a:t>-test.</a:t>
            </a:r>
          </a:p>
          <a:p>
            <a:r>
              <a:rPr lang="da-DK" sz="2200" dirty="0" smtClean="0"/>
              <a:t>Et </a:t>
            </a:r>
            <a:r>
              <a:rPr lang="da-DK" sz="2200" i="1" dirty="0" smtClean="0"/>
              <a:t>F</a:t>
            </a:r>
            <a:r>
              <a:rPr lang="da-DK" sz="2200" dirty="0" smtClean="0"/>
              <a:t>-test består i at </a:t>
            </a:r>
            <a:r>
              <a:rPr lang="da-DK" sz="2200" b="1" dirty="0" smtClean="0"/>
              <a:t>sammenligne to modeller</a:t>
            </a:r>
            <a:r>
              <a:rPr lang="da-DK" sz="2200" dirty="0" smtClean="0"/>
              <a:t>: en ”</a:t>
            </a:r>
            <a:r>
              <a:rPr lang="da-DK" sz="2200" b="1" dirty="0" smtClean="0"/>
              <a:t>komplet</a:t>
            </a:r>
            <a:r>
              <a:rPr lang="da-DK" sz="2200" dirty="0" smtClean="0"/>
              <a:t>” model og en ”</a:t>
            </a:r>
            <a:r>
              <a:rPr lang="da-DK" sz="2200" b="1" dirty="0" smtClean="0"/>
              <a:t>reduceret</a:t>
            </a:r>
            <a:r>
              <a:rPr lang="da-DK" sz="2200" dirty="0" smtClean="0"/>
              <a:t>” model.</a:t>
            </a:r>
          </a:p>
          <a:p>
            <a:endParaRPr lang="da-DK" sz="2200" dirty="0" smtClean="0"/>
          </a:p>
          <a:p>
            <a:r>
              <a:rPr lang="da-DK" sz="2200" b="1" dirty="0" smtClean="0"/>
              <a:t>Eksempel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0</a:t>
            </a:r>
            <a:r>
              <a:rPr lang="da-DK" sz="2200" dirty="0" smtClean="0"/>
              <a:t>: Ingen vekselvirkning	</a:t>
            </a:r>
            <a:r>
              <a:rPr lang="da-DK" sz="2200" b="1" dirty="0" smtClean="0"/>
              <a:t>H</a:t>
            </a:r>
            <a:r>
              <a:rPr lang="da-DK" sz="2200" b="1" baseline="-25000" dirty="0" smtClean="0"/>
              <a:t>a</a:t>
            </a:r>
            <a:r>
              <a:rPr lang="da-DK" sz="2200" dirty="0" smtClean="0"/>
              <a:t>: Vekselvirkning </a:t>
            </a:r>
            <a:r>
              <a:rPr lang="da-DK" sz="2200" i="1" dirty="0" smtClean="0"/>
              <a:t>er </a:t>
            </a:r>
            <a:r>
              <a:rPr lang="da-DK" sz="2200" dirty="0" smtClean="0"/>
              <a:t>med.</a:t>
            </a:r>
          </a:p>
          <a:p>
            <a:pPr lvl="1"/>
            <a:r>
              <a:rPr lang="da-DK" sz="2200" b="1" dirty="0" smtClean="0"/>
              <a:t>Komplette model:	</a:t>
            </a:r>
            <a:r>
              <a:rPr lang="da-DK" sz="2200" dirty="0" smtClean="0"/>
              <a:t>Model med vekselvirkning </a:t>
            </a:r>
          </a:p>
          <a:p>
            <a:pPr lvl="1"/>
            <a:r>
              <a:rPr lang="da-DK" sz="2200" b="1" dirty="0" smtClean="0"/>
              <a:t>Reducerede model:</a:t>
            </a:r>
            <a:r>
              <a:rPr lang="da-DK" sz="2200" dirty="0" smtClean="0"/>
              <a:t>	Model </a:t>
            </a:r>
            <a:r>
              <a:rPr lang="da-DK" sz="2200" i="1" dirty="0" smtClean="0"/>
              <a:t>uden</a:t>
            </a:r>
            <a:r>
              <a:rPr lang="da-DK" sz="2200" dirty="0" smtClean="0"/>
              <a:t> vekselvirkning</a:t>
            </a:r>
          </a:p>
          <a:p>
            <a:pPr lvl="1"/>
            <a:endParaRPr lang="da-DK" sz="2200" dirty="0" smtClean="0"/>
          </a:p>
          <a:p>
            <a:r>
              <a:rPr lang="da-DK" sz="2200" i="1" dirty="0" err="1" smtClean="0"/>
              <a:t>F</a:t>
            </a:r>
            <a:r>
              <a:rPr lang="da-DK" sz="2200" dirty="0" err="1" smtClean="0"/>
              <a:t>-testet</a:t>
            </a:r>
            <a:r>
              <a:rPr lang="da-DK" sz="2200" dirty="0" smtClean="0"/>
              <a:t> skal afgøre om det er ok, at gå fra den komplette til den reducerede model.</a:t>
            </a:r>
            <a:endParaRPr lang="da-DK" sz="22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19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Opsummering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896544"/>
          </a:xfrm>
        </p:spPr>
        <p:txBody>
          <a:bodyPr/>
          <a:lstStyle/>
          <a:p>
            <a:r>
              <a:rPr lang="da-DK" sz="2200" dirty="0" smtClean="0"/>
              <a:t>I forbindelse med </a:t>
            </a:r>
            <a:r>
              <a:rPr lang="da-DK" sz="2200" b="1" dirty="0" smtClean="0"/>
              <a:t>multipel lineær regression </a:t>
            </a:r>
            <a:r>
              <a:rPr lang="da-DK" sz="2200" dirty="0" smtClean="0"/>
              <a:t>så vi på modeller på formen</a:t>
            </a:r>
            <a:br>
              <a:rPr lang="da-DK" sz="2200" dirty="0" smtClean="0"/>
            </a:br>
            <a:endParaRPr lang="da-DK" sz="2200" dirty="0" smtClean="0"/>
          </a:p>
          <a:p>
            <a:pPr>
              <a:buNone/>
            </a:pPr>
            <a:r>
              <a:rPr lang="da-DK" sz="2200" dirty="0" smtClean="0"/>
              <a:t/>
            </a:r>
            <a:br>
              <a:rPr lang="da-DK" sz="2200" dirty="0" smtClean="0"/>
            </a:br>
            <a:r>
              <a:rPr lang="da-DK" sz="2200" dirty="0" smtClean="0"/>
              <a:t>hvor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/>
              <a:t>er kvantitative variable, fx højde, alder og areal.</a:t>
            </a:r>
          </a:p>
          <a:p>
            <a:endParaRPr lang="da-DK" sz="500" dirty="0" smtClean="0"/>
          </a:p>
          <a:p>
            <a:r>
              <a:rPr lang="da-DK" sz="2200" dirty="0" smtClean="0"/>
              <a:t>I forbindelse med </a:t>
            </a:r>
            <a:r>
              <a:rPr lang="da-DK" sz="2200" b="1" dirty="0" smtClean="0"/>
              <a:t>variansanalyse </a:t>
            </a:r>
            <a:r>
              <a:rPr lang="da-DK" sz="2200" dirty="0" smtClean="0"/>
              <a:t>så vi på modeller på formen</a:t>
            </a:r>
            <a:br>
              <a:rPr lang="da-DK" sz="2200" dirty="0" smtClean="0"/>
            </a:br>
            <a:r>
              <a:rPr lang="da-DK" sz="2200" dirty="0" smtClean="0"/>
              <a:t/>
            </a:r>
            <a:br>
              <a:rPr lang="da-DK" sz="2200" dirty="0" smtClean="0"/>
            </a:br>
            <a:r>
              <a:rPr lang="da-DK" sz="2200" dirty="0" smtClean="0"/>
              <a:t/>
            </a:r>
            <a:br>
              <a:rPr lang="da-DK" sz="2200" dirty="0" smtClean="0"/>
            </a:br>
            <a:r>
              <a:rPr lang="da-DK" sz="2200" dirty="0" smtClean="0"/>
              <a:t>hvor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/>
              <a:t>er (0/1) dummy-variable, der omkoder en kvalitativ variabel med 4 kategorier. </a:t>
            </a:r>
          </a:p>
          <a:p>
            <a:endParaRPr lang="da-DK" sz="400" dirty="0" smtClean="0"/>
          </a:p>
          <a:p>
            <a:r>
              <a:rPr lang="da-DK" sz="2200" b="1" dirty="0" smtClean="0"/>
              <a:t>Bemærk</a:t>
            </a:r>
            <a:r>
              <a:rPr lang="da-DK" sz="2200" dirty="0" smtClean="0"/>
              <a:t>: Begge modeller er på samme form! </a:t>
            </a:r>
            <a:br>
              <a:rPr lang="da-DK" sz="2200" dirty="0" smtClean="0"/>
            </a:br>
            <a:r>
              <a:rPr lang="da-DK" sz="2200" dirty="0" smtClean="0"/>
              <a:t>Lad os kombinere dem!</a:t>
            </a:r>
            <a:endParaRPr lang="da-DK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</a:t>
            </a:fld>
            <a:endParaRPr lang="da-DK" altLang="en-US"/>
          </a:p>
        </p:txBody>
      </p:sp>
      <p:graphicFrame>
        <p:nvGraphicFramePr>
          <p:cNvPr id="54275" name="Object 4"/>
          <p:cNvGraphicFramePr>
            <a:graphicFrameLocks noChangeAspect="1"/>
          </p:cNvGraphicFramePr>
          <p:nvPr/>
        </p:nvGraphicFramePr>
        <p:xfrm>
          <a:off x="1331640" y="1946052"/>
          <a:ext cx="6132512" cy="526714"/>
        </p:xfrm>
        <a:graphic>
          <a:graphicData uri="http://schemas.openxmlformats.org/presentationml/2006/ole">
            <p:oleObj spid="_x0000_s54275" name="Ligning" r:id="rId3" imgW="2869920" imgH="22860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331640" y="3889648"/>
          <a:ext cx="3798888" cy="526714"/>
        </p:xfrm>
        <a:graphic>
          <a:graphicData uri="http://schemas.openxmlformats.org/presentationml/2006/ole">
            <p:oleObj spid="_x0000_s54276" name="Ligning" r:id="rId4" imgW="1777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F</a:t>
            </a:r>
            <a:r>
              <a:rPr lang="da-DK" dirty="0" smtClean="0"/>
              <a:t>-test: Intuition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For begge modeller finder vi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SSE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a-DK" sz="2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b="1" dirty="0" smtClean="0"/>
              <a:t>Komplette model</a:t>
            </a:r>
            <a:r>
              <a:rPr lang="da-DK" sz="2200" dirty="0" smtClean="0"/>
              <a:t>:	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SSE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sz="2200" dirty="0" smtClean="0">
                <a:cs typeface="Times New Roman" pitchFamily="18" charset="0"/>
              </a:rPr>
              <a:t>og</a:t>
            </a:r>
            <a:endParaRPr lang="da-DK" sz="2200" baseline="-25000" dirty="0" smtClean="0">
              <a:cs typeface="Times New Roman" pitchFamily="18" charset="0"/>
            </a:endParaRPr>
          </a:p>
          <a:p>
            <a:pPr lvl="1"/>
            <a:r>
              <a:rPr lang="da-DK" sz="2200" b="1" dirty="0" smtClean="0"/>
              <a:t>Reducerede model</a:t>
            </a:r>
            <a:r>
              <a:rPr lang="da-DK" sz="2200" dirty="0" smtClean="0"/>
              <a:t>:	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SSE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da-DK" sz="2200" dirty="0" smtClean="0">
                <a:cs typeface="Times New Roman" pitchFamily="18" charset="0"/>
              </a:rPr>
              <a:t>og</a:t>
            </a:r>
          </a:p>
          <a:p>
            <a:pPr lvl="1"/>
            <a:endParaRPr lang="da-DK" sz="22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i="1" dirty="0" smtClean="0"/>
              <a:t>F</a:t>
            </a:r>
            <a:r>
              <a:rPr lang="da-DK" sz="2200" dirty="0" smtClean="0"/>
              <a:t>-teststørrelse:</a:t>
            </a:r>
          </a:p>
          <a:p>
            <a:pPr>
              <a:buNone/>
            </a:pPr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b="1" dirty="0" smtClean="0"/>
              <a:t>Intuition</a:t>
            </a:r>
            <a:r>
              <a:rPr lang="da-DK" sz="2200" dirty="0" smtClean="0"/>
              <a:t>: Hvis den reducerede model er næsten lige så god som den komplette, så har vi              , dvs.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2200" dirty="0" smtClean="0">
                <a:latin typeface="Arial"/>
                <a:cs typeface="Arial"/>
              </a:rPr>
              <a:t> er lille.</a:t>
            </a:r>
            <a:r>
              <a:rPr lang="da-DK" sz="2200" dirty="0" smtClean="0"/>
              <a:t> </a:t>
            </a:r>
          </a:p>
          <a:p>
            <a:r>
              <a:rPr lang="da-DK" sz="2200" dirty="0" smtClean="0"/>
              <a:t>Hvis der er en stor forskel, så har vi                , dvs.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2200" dirty="0" smtClean="0">
                <a:cs typeface="Arial"/>
              </a:rPr>
              <a:t> er stor.</a:t>
            </a:r>
            <a:endParaRPr lang="da-DK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a-DK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20</a:t>
            </a:fld>
            <a:endParaRPr lang="da-DK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36096" y="1988840"/>
          <a:ext cx="360040" cy="427548"/>
        </p:xfrm>
        <a:graphic>
          <a:graphicData uri="http://schemas.openxmlformats.org/presentationml/2006/ole">
            <p:oleObj spid="_x0000_s32770" name="Ligning" r:id="rId3" imgW="203040" imgH="24120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407248" y="2425700"/>
          <a:ext cx="1397000" cy="425450"/>
        </p:xfrm>
        <a:graphic>
          <a:graphicData uri="http://schemas.openxmlformats.org/presentationml/2006/ole">
            <p:oleObj spid="_x0000_s32771" name="Ligning" r:id="rId4" imgW="787320" imgH="24120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043608" y="3630613"/>
          <a:ext cx="4279900" cy="806450"/>
        </p:xfrm>
        <a:graphic>
          <a:graphicData uri="http://schemas.openxmlformats.org/presentationml/2006/ole">
            <p:oleObj spid="_x0000_s32772" name="Ligning" r:id="rId5" imgW="2412720" imgH="457200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4561954" y="5066382"/>
          <a:ext cx="946150" cy="450850"/>
        </p:xfrm>
        <a:graphic>
          <a:graphicData uri="http://schemas.openxmlformats.org/presentationml/2006/ole">
            <p:oleObj spid="_x0000_s32773" name="Ligning" r:id="rId6" imgW="533160" imgH="253800" progId="Equation.3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5364088" y="5445125"/>
          <a:ext cx="1081087" cy="450850"/>
        </p:xfrm>
        <a:graphic>
          <a:graphicData uri="http://schemas.openxmlformats.org/presentationml/2006/ole">
            <p:oleObj spid="_x0000_s32774" name="Ligning" r:id="rId7" imgW="609480" imgH="253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80112" y="3645024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dirty="0" smtClean="0">
                <a:latin typeface="+mn-lt"/>
              </a:rPr>
              <a:t> = forskel i antal </a:t>
            </a:r>
            <a:r>
              <a:rPr lang="da-DK" i="1" dirty="0" smtClean="0"/>
              <a:t>b </a:t>
            </a:r>
            <a:r>
              <a:rPr lang="da-DK" dirty="0" smtClean="0">
                <a:latin typeface="+mn-lt"/>
              </a:rPr>
              <a:t>’er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28164" y="4067780"/>
            <a:ext cx="352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dirty="0" smtClean="0">
                <a:latin typeface="+mn-lt"/>
              </a:rPr>
              <a:t> = antal obs. – (1+ antal </a:t>
            </a:r>
            <a:r>
              <a:rPr lang="da-DK" i="1" dirty="0" smtClean="0"/>
              <a:t>b </a:t>
            </a:r>
            <a:r>
              <a:rPr lang="da-DK" dirty="0" smtClean="0">
                <a:latin typeface="+mn-lt"/>
              </a:rPr>
              <a:t>’er)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F</a:t>
            </a:r>
            <a:r>
              <a:rPr lang="da-DK" dirty="0" smtClean="0"/>
              <a:t>-test af vekselvirkning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/>
          <a:lstStyle/>
          <a:p>
            <a:r>
              <a:rPr lang="da-DK" sz="2200" b="1" dirty="0" smtClean="0"/>
              <a:t>Mode</a:t>
            </a:r>
            <a:r>
              <a:rPr lang="da-DK" sz="2200" dirty="0" smtClean="0"/>
              <a:t>l:</a:t>
            </a:r>
          </a:p>
          <a:p>
            <a:endParaRPr lang="da-DK" sz="2200" dirty="0" smtClean="0"/>
          </a:p>
          <a:p>
            <a:r>
              <a:rPr lang="da-DK" sz="2200" b="1" dirty="0" smtClean="0"/>
              <a:t>Hypoteser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3</a:t>
            </a:r>
            <a:r>
              <a:rPr lang="da-DK" sz="2200" dirty="0" smtClean="0">
                <a:latin typeface="Symbol" pitchFamily="18" charset="2"/>
              </a:rPr>
              <a:t> =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4</a:t>
            </a:r>
            <a:r>
              <a:rPr lang="da-DK" sz="2200" dirty="0" smtClean="0">
                <a:latin typeface="Symbol" pitchFamily="18" charset="2"/>
              </a:rPr>
              <a:t> = 0</a:t>
            </a:r>
            <a:r>
              <a:rPr lang="da-DK" sz="2200" dirty="0" smtClean="0"/>
              <a:t>	</a:t>
            </a:r>
            <a:r>
              <a:rPr lang="da-DK" sz="2200" dirty="0" err="1" smtClean="0"/>
              <a:t>vs</a:t>
            </a:r>
            <a:r>
              <a:rPr lang="da-DK" sz="2200" dirty="0" smtClean="0"/>
              <a:t>	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Enten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3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 0 </a:t>
            </a:r>
            <a:r>
              <a:rPr lang="da-DK" sz="2200" dirty="0" smtClean="0">
                <a:sym typeface="Symbol"/>
              </a:rPr>
              <a:t>eller</a:t>
            </a:r>
            <a:r>
              <a:rPr lang="da-DK" sz="2200" dirty="0" smtClean="0"/>
              <a:t>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4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</a:t>
            </a:r>
            <a:r>
              <a:rPr lang="da-DK" sz="2200" dirty="0" smtClean="0">
                <a:latin typeface="Symbol" pitchFamily="18" charset="2"/>
              </a:rPr>
              <a:t> 0</a:t>
            </a:r>
          </a:p>
          <a:p>
            <a:r>
              <a:rPr lang="da-DK" sz="2200" b="1" dirty="0" smtClean="0"/>
              <a:t>Teststørrelse</a:t>
            </a:r>
          </a:p>
          <a:p>
            <a:endParaRPr lang="da-DK" sz="2200" b="1" dirty="0" smtClean="0"/>
          </a:p>
          <a:p>
            <a:endParaRPr lang="da-DK" sz="2200" b="1" dirty="0" smtClean="0"/>
          </a:p>
          <a:p>
            <a:endParaRPr lang="da-DK" sz="2200" b="1" dirty="0" smtClean="0"/>
          </a:p>
          <a:p>
            <a:endParaRPr lang="da-DK" sz="2200" b="1" dirty="0" smtClean="0"/>
          </a:p>
          <a:p>
            <a:endParaRPr lang="da-DK" sz="2200" b="1" dirty="0" smtClean="0"/>
          </a:p>
          <a:p>
            <a:r>
              <a:rPr lang="da-DK" sz="2200" b="1" dirty="0" smtClean="0"/>
              <a:t>Konklusion</a:t>
            </a:r>
            <a:r>
              <a:rPr lang="da-DK" sz="2200" dirty="0" smtClean="0"/>
              <a:t>: Da </a:t>
            </a:r>
            <a:r>
              <a:rPr lang="da-DK" sz="2200" i="1" dirty="0" smtClean="0"/>
              <a:t>P</a:t>
            </a:r>
            <a:r>
              <a:rPr lang="da-DK" sz="2200" dirty="0" smtClean="0"/>
              <a:t>-værdi = 0.238</a:t>
            </a:r>
            <a:br>
              <a:rPr lang="da-DK" sz="2200" dirty="0" smtClean="0"/>
            </a:br>
            <a:r>
              <a:rPr lang="da-DK" sz="2200" dirty="0" smtClean="0"/>
              <a:t>&gt; 0.05 kan vi ikke afvise at </a:t>
            </a:r>
            <a:br>
              <a:rPr lang="da-DK" sz="2200" dirty="0" smtClean="0"/>
            </a:br>
            <a:r>
              <a:rPr lang="da-DK" sz="2200" dirty="0" smtClean="0"/>
              <a:t>vekselvirkningen er unødvendig.</a:t>
            </a:r>
            <a:endParaRPr lang="da-DK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21</a:t>
            </a:fld>
            <a:endParaRPr lang="da-DK" altLang="en-US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772121" y="1369368"/>
          <a:ext cx="5464175" cy="477837"/>
        </p:xfrm>
        <a:graphic>
          <a:graphicData uri="http://schemas.openxmlformats.org/presentationml/2006/ole">
            <p:oleObj spid="_x0000_s33794" name="Ligning" r:id="rId3" imgW="2616120" imgH="228600" progId="Equation.3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508104" y="1873424"/>
            <a:ext cx="165618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467544" y="3068960"/>
          <a:ext cx="3379787" cy="1881188"/>
        </p:xfrm>
        <a:graphic>
          <a:graphicData uri="http://schemas.openxmlformats.org/presentationml/2006/ole">
            <p:oleObj spid="_x0000_s33796" name="Ligning" r:id="rId4" imgW="1904760" imgH="106668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6084168" y="5445224"/>
            <a:ext cx="1512168" cy="648072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1" name="Picture 10" descr="fplot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2228" y="4869160"/>
            <a:ext cx="3006156" cy="143990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rot="5400000">
            <a:off x="5796136" y="5877272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98469" y="6165304"/>
            <a:ext cx="10903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1.465</a:t>
            </a:r>
            <a:endParaRPr lang="da-DK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24328" y="5085184"/>
            <a:ext cx="992579" cy="369332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 rot="5400000">
            <a:off x="6877019" y="4805681"/>
            <a:ext cx="494764" cy="1792434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6" cstate="print"/>
          <a:srcRect t="8338"/>
          <a:stretch>
            <a:fillRect/>
          </a:stretch>
        </p:blipFill>
        <p:spPr bwMode="auto">
          <a:xfrm>
            <a:off x="3953197" y="2638400"/>
            <a:ext cx="4867275" cy="237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>
            <a:stCxn id="14" idx="0"/>
            <a:endCxn id="18" idx="2"/>
          </p:cNvCxnSpPr>
          <p:nvPr/>
        </p:nvCxnSpPr>
        <p:spPr>
          <a:xfrm rot="5400000" flipH="1" flipV="1">
            <a:off x="7772473" y="4397225"/>
            <a:ext cx="936104" cy="439814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8172400" y="3933056"/>
            <a:ext cx="576064" cy="21602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ounded Rectangle 23"/>
          <p:cNvSpPr/>
          <p:nvPr/>
        </p:nvSpPr>
        <p:spPr>
          <a:xfrm>
            <a:off x="6732240" y="3933056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Rounded Rectangle 24"/>
          <p:cNvSpPr/>
          <p:nvPr/>
        </p:nvSpPr>
        <p:spPr>
          <a:xfrm>
            <a:off x="6732240" y="4149080"/>
            <a:ext cx="720080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Rounded Rectangle 25"/>
          <p:cNvSpPr/>
          <p:nvPr/>
        </p:nvSpPr>
        <p:spPr>
          <a:xfrm>
            <a:off x="7596336" y="3933056"/>
            <a:ext cx="504056" cy="21602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ounded Rectangle 26"/>
          <p:cNvSpPr/>
          <p:nvPr/>
        </p:nvSpPr>
        <p:spPr>
          <a:xfrm>
            <a:off x="5220072" y="3933056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Rounded Rectangle 27"/>
          <p:cNvSpPr/>
          <p:nvPr/>
        </p:nvSpPr>
        <p:spPr>
          <a:xfrm>
            <a:off x="5220072" y="4149080"/>
            <a:ext cx="720080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Rounded Rectangle 28"/>
          <p:cNvSpPr/>
          <p:nvPr/>
        </p:nvSpPr>
        <p:spPr>
          <a:xfrm>
            <a:off x="6228184" y="3933056"/>
            <a:ext cx="36004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ounded Rectangle 29"/>
          <p:cNvSpPr/>
          <p:nvPr/>
        </p:nvSpPr>
        <p:spPr>
          <a:xfrm>
            <a:off x="6228184" y="4149080"/>
            <a:ext cx="360040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F</a:t>
            </a:r>
            <a:r>
              <a:rPr lang="da-DK" dirty="0" smtClean="0"/>
              <a:t>-test af hovedeffekt af race 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896544"/>
          </a:xfrm>
        </p:spPr>
        <p:txBody>
          <a:bodyPr/>
          <a:lstStyle/>
          <a:p>
            <a:r>
              <a:rPr lang="da-DK" sz="2200" dirty="0" smtClean="0"/>
              <a:t>Vekselvirkningen er borte. </a:t>
            </a:r>
            <a:r>
              <a:rPr lang="da-DK" sz="2200" b="1" dirty="0" smtClean="0"/>
              <a:t>Model</a:t>
            </a:r>
            <a:r>
              <a:rPr lang="da-DK" sz="2200" dirty="0" smtClean="0"/>
              <a:t>:</a:t>
            </a:r>
          </a:p>
          <a:p>
            <a:endParaRPr lang="da-DK" sz="2200" dirty="0" smtClean="0"/>
          </a:p>
          <a:p>
            <a:r>
              <a:rPr lang="da-DK" sz="2200" b="1" dirty="0" smtClean="0"/>
              <a:t>Spørgsmål</a:t>
            </a:r>
            <a:r>
              <a:rPr lang="da-DK" sz="2200" dirty="0" smtClean="0"/>
              <a:t>: Kan modellen simplificeres yderligere?</a:t>
            </a:r>
          </a:p>
          <a:p>
            <a:endParaRPr lang="da-DK" sz="1100" dirty="0" smtClean="0"/>
          </a:p>
          <a:p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>
                <a:latin typeface="Symbol" pitchFamily="18" charset="2"/>
              </a:rPr>
              <a:t> =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>
                <a:latin typeface="Symbol" pitchFamily="18" charset="2"/>
              </a:rPr>
              <a:t> = 0</a:t>
            </a:r>
            <a:r>
              <a:rPr lang="da-DK" sz="2200" dirty="0" smtClean="0"/>
              <a:t>			Ingen hovedeffekt af race</a:t>
            </a:r>
          </a:p>
          <a:p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Enten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</a:t>
            </a:r>
            <a:r>
              <a:rPr lang="da-DK" sz="2200" dirty="0" smtClean="0">
                <a:latin typeface="Symbol" pitchFamily="18" charset="2"/>
              </a:rPr>
              <a:t> 0 </a:t>
            </a:r>
            <a:r>
              <a:rPr lang="da-DK" sz="2200" dirty="0" smtClean="0"/>
              <a:t>eller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</a:t>
            </a:r>
            <a:r>
              <a:rPr lang="da-DK" sz="2200" dirty="0" smtClean="0">
                <a:latin typeface="Symbol" pitchFamily="18" charset="2"/>
              </a:rPr>
              <a:t> 0</a:t>
            </a:r>
            <a:r>
              <a:rPr lang="da-DK" sz="2200" dirty="0" smtClean="0"/>
              <a:t>		Der </a:t>
            </a:r>
            <a:r>
              <a:rPr lang="da-DK" sz="2200" i="1" dirty="0" smtClean="0"/>
              <a:t>er </a:t>
            </a:r>
            <a:r>
              <a:rPr lang="da-DK" sz="2200" dirty="0" smtClean="0"/>
              <a:t>en hovedeffekt af race</a:t>
            </a:r>
          </a:p>
          <a:p>
            <a:endParaRPr lang="da-DK" sz="1100" i="1" dirty="0" smtClean="0"/>
          </a:p>
          <a:p>
            <a:r>
              <a:rPr lang="da-DK" sz="2200" i="1" dirty="0" smtClean="0"/>
              <a:t>F = </a:t>
            </a:r>
            <a:r>
              <a:rPr lang="da-DK" sz="2200" dirty="0" smtClean="0"/>
              <a:t>730/239 = 3,1 </a:t>
            </a:r>
          </a:p>
          <a:p>
            <a:r>
              <a:rPr lang="da-DK" sz="2200" i="1" dirty="0" smtClean="0"/>
              <a:t>P</a:t>
            </a:r>
            <a:r>
              <a:rPr lang="da-DK" sz="2200" dirty="0" smtClean="0"/>
              <a:t>-værdi = 0.053</a:t>
            </a:r>
          </a:p>
          <a:p>
            <a:endParaRPr lang="da-DK" sz="1100" dirty="0" smtClean="0"/>
          </a:p>
          <a:p>
            <a:r>
              <a:rPr lang="da-DK" sz="2200" b="1" dirty="0" smtClean="0"/>
              <a:t>Konklusion:</a:t>
            </a:r>
            <a:br>
              <a:rPr lang="da-DK" sz="2200" b="1" dirty="0" smtClean="0"/>
            </a:br>
            <a:r>
              <a:rPr lang="da-DK" sz="2200" dirty="0" smtClean="0"/>
              <a:t>Der er nogen, men ikke</a:t>
            </a:r>
            <a:br>
              <a:rPr lang="da-DK" sz="2200" dirty="0" smtClean="0"/>
            </a:br>
            <a:r>
              <a:rPr lang="da-DK" sz="2200" dirty="0" smtClean="0"/>
              <a:t>stærke tegn på en effekt</a:t>
            </a:r>
            <a:br>
              <a:rPr lang="da-DK" sz="2200" dirty="0" smtClean="0"/>
            </a:br>
            <a:r>
              <a:rPr lang="da-DK" sz="2200" dirty="0" smtClean="0"/>
              <a:t>af race på indkomst.</a:t>
            </a:r>
            <a:endParaRPr lang="da-DK" sz="1800" dirty="0" smtClean="0"/>
          </a:p>
          <a:p>
            <a:endParaRPr lang="da-DK" sz="2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22</a:t>
            </a:fld>
            <a:endParaRPr lang="da-DK" alt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3789040"/>
            <a:ext cx="48482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752725" y="1712913"/>
          <a:ext cx="3502025" cy="450850"/>
        </p:xfrm>
        <a:graphic>
          <a:graphicData uri="http://schemas.openxmlformats.org/presentationml/2006/ole">
            <p:oleObj spid="_x0000_s34819" name="Ligning" r:id="rId5" imgW="1676160" imgH="21564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8244408" y="4725144"/>
            <a:ext cx="360040" cy="21602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6588224" y="4725144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ounded Rectangle 8"/>
          <p:cNvSpPr/>
          <p:nvPr/>
        </p:nvSpPr>
        <p:spPr>
          <a:xfrm>
            <a:off x="6588224" y="5085184"/>
            <a:ext cx="720080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ounded Rectangle 9"/>
          <p:cNvSpPr/>
          <p:nvPr/>
        </p:nvSpPr>
        <p:spPr>
          <a:xfrm>
            <a:off x="7452320" y="4725144"/>
            <a:ext cx="504056" cy="21602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F</a:t>
            </a:r>
            <a:r>
              <a:rPr lang="da-DK" dirty="0" smtClean="0"/>
              <a:t>-test af hovedeffekt af uddannelse 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896544"/>
          </a:xfrm>
        </p:spPr>
        <p:txBody>
          <a:bodyPr/>
          <a:lstStyle/>
          <a:p>
            <a:r>
              <a:rPr lang="da-DK" sz="2200" dirty="0" smtClean="0"/>
              <a:t>Vekselvirkningen er borte. </a:t>
            </a:r>
            <a:r>
              <a:rPr lang="da-DK" sz="2200" b="1" dirty="0" smtClean="0"/>
              <a:t>Model</a:t>
            </a:r>
            <a:r>
              <a:rPr lang="da-DK" sz="2200" dirty="0" smtClean="0"/>
              <a:t>:</a:t>
            </a:r>
          </a:p>
          <a:p>
            <a:endParaRPr lang="da-DK" sz="2200" dirty="0" smtClean="0"/>
          </a:p>
          <a:p>
            <a:r>
              <a:rPr lang="da-DK" sz="2200" b="1" dirty="0" smtClean="0"/>
              <a:t>Spørgsmål</a:t>
            </a:r>
            <a:r>
              <a:rPr lang="da-DK" sz="2200" dirty="0" smtClean="0"/>
              <a:t>: Kan modellen simplificeres yderligere?</a:t>
            </a:r>
          </a:p>
          <a:p>
            <a:endParaRPr lang="da-DK" sz="1100" dirty="0" smtClean="0"/>
          </a:p>
          <a:p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>
                <a:latin typeface="Symbol" pitchFamily="18" charset="2"/>
              </a:rPr>
              <a:t> = 0</a:t>
            </a:r>
            <a:r>
              <a:rPr lang="da-DK" sz="2200" dirty="0" smtClean="0"/>
              <a:t>		Ingen effekt af uddannelse</a:t>
            </a:r>
          </a:p>
          <a:p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</a:t>
            </a:r>
            <a:r>
              <a:rPr lang="da-DK" sz="2200" dirty="0" smtClean="0">
                <a:latin typeface="Symbol" pitchFamily="18" charset="2"/>
              </a:rPr>
              <a:t> 0</a:t>
            </a:r>
            <a:r>
              <a:rPr lang="da-DK" sz="2200" dirty="0" smtClean="0"/>
              <a:t>		Der </a:t>
            </a:r>
            <a:r>
              <a:rPr lang="da-DK" sz="2200" i="1" dirty="0" smtClean="0"/>
              <a:t>er </a:t>
            </a:r>
            <a:r>
              <a:rPr lang="da-DK" sz="2200" dirty="0" smtClean="0"/>
              <a:t>en effekt af uddannelse</a:t>
            </a:r>
          </a:p>
          <a:p>
            <a:endParaRPr lang="da-DK" sz="1100" i="1" dirty="0" smtClean="0"/>
          </a:p>
          <a:p>
            <a:r>
              <a:rPr lang="da-DK" sz="2200" i="1" dirty="0" smtClean="0"/>
              <a:t>F = </a:t>
            </a:r>
            <a:r>
              <a:rPr lang="da-DK" sz="2200" dirty="0" smtClean="0"/>
              <a:t>12245/239 = 51,2 </a:t>
            </a:r>
          </a:p>
          <a:p>
            <a:r>
              <a:rPr lang="da-DK" sz="2200" i="1" dirty="0" smtClean="0"/>
              <a:t>P</a:t>
            </a:r>
            <a:r>
              <a:rPr lang="da-DK" sz="2200" dirty="0" smtClean="0"/>
              <a:t>-værdi </a:t>
            </a:r>
            <a:r>
              <a:rPr lang="da-DK" sz="2200" dirty="0" smtClean="0">
                <a:latin typeface="Arial"/>
                <a:cs typeface="Arial"/>
              </a:rPr>
              <a:t>≈</a:t>
            </a:r>
            <a:r>
              <a:rPr lang="da-DK" sz="2200" dirty="0" smtClean="0"/>
              <a:t> 0</a:t>
            </a:r>
          </a:p>
          <a:p>
            <a:endParaRPr lang="da-DK" sz="1100" dirty="0" smtClean="0"/>
          </a:p>
          <a:p>
            <a:r>
              <a:rPr lang="da-DK" sz="2200" b="1" dirty="0" smtClean="0"/>
              <a:t>Konklusion:</a:t>
            </a:r>
            <a:br>
              <a:rPr lang="da-DK" sz="2200" b="1" dirty="0" smtClean="0"/>
            </a:br>
            <a:r>
              <a:rPr lang="da-DK" sz="2200" dirty="0" smtClean="0"/>
              <a:t>Der er stærke tegn på</a:t>
            </a:r>
            <a:br>
              <a:rPr lang="da-DK" sz="2200" dirty="0" smtClean="0"/>
            </a:br>
            <a:r>
              <a:rPr lang="da-DK" sz="2200" dirty="0" smtClean="0"/>
              <a:t>at uddannelse har en</a:t>
            </a:r>
            <a:br>
              <a:rPr lang="da-DK" sz="2200" dirty="0" smtClean="0"/>
            </a:br>
            <a:r>
              <a:rPr lang="da-DK" sz="2200" dirty="0" smtClean="0"/>
              <a:t>effekt på indkomst.</a:t>
            </a:r>
            <a:endParaRPr lang="da-DK" sz="1800" dirty="0" smtClean="0"/>
          </a:p>
          <a:p>
            <a:endParaRPr lang="da-DK" sz="2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23</a:t>
            </a:fld>
            <a:endParaRPr lang="da-DK" alt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3789040"/>
            <a:ext cx="48482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752725" y="1712913"/>
          <a:ext cx="3502025" cy="450850"/>
        </p:xfrm>
        <a:graphic>
          <a:graphicData uri="http://schemas.openxmlformats.org/presentationml/2006/ole">
            <p:oleObj spid="_x0000_s35842" name="Ligning" r:id="rId5" imgW="1676160" imgH="21564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8244408" y="4869160"/>
            <a:ext cx="360040" cy="21602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6588224" y="4869160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ounded Rectangle 8"/>
          <p:cNvSpPr/>
          <p:nvPr/>
        </p:nvSpPr>
        <p:spPr>
          <a:xfrm>
            <a:off x="6588224" y="5085184"/>
            <a:ext cx="720080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ounded Rectangle 9"/>
          <p:cNvSpPr/>
          <p:nvPr/>
        </p:nvSpPr>
        <p:spPr>
          <a:xfrm>
            <a:off x="7452320" y="4869160"/>
            <a:ext cx="504056" cy="21602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Modelsøgning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313"/>
            <a:ext cx="8229600" cy="4808537"/>
          </a:xfrm>
        </p:spPr>
        <p:txBody>
          <a:bodyPr/>
          <a:lstStyle/>
          <a:p>
            <a:pPr eaLnBrk="1" hangingPunct="1"/>
            <a:r>
              <a:rPr lang="da-DK" sz="2200" dirty="0" smtClean="0"/>
              <a:t>En statistiske analyse involverer ofte et </a:t>
            </a:r>
            <a:r>
              <a:rPr lang="da-DK" sz="2200" b="1" dirty="0" smtClean="0"/>
              <a:t>stort antal forklarende variable</a:t>
            </a:r>
            <a:r>
              <a:rPr lang="da-DK" sz="2200" dirty="0" smtClean="0"/>
              <a:t>. </a:t>
            </a:r>
          </a:p>
          <a:p>
            <a:pPr eaLnBrk="1" hangingPunct="1"/>
            <a:endParaRPr lang="da-DK" sz="2200" dirty="0" smtClean="0"/>
          </a:p>
          <a:p>
            <a:pPr eaLnBrk="1" hangingPunct="1"/>
            <a:r>
              <a:rPr lang="da-DK" sz="2200" dirty="0" smtClean="0"/>
              <a:t>For at få overblik over, hvilke forklarende variable, der har betydning for den afhængige variabel udføres en </a:t>
            </a:r>
            <a:r>
              <a:rPr lang="da-DK" sz="2200" b="1" dirty="0" smtClean="0"/>
              <a:t>modelsøgning.</a:t>
            </a:r>
          </a:p>
          <a:p>
            <a:pPr eaLnBrk="1" hangingPunct="1"/>
            <a:endParaRPr lang="da-DK" sz="2200" b="1" dirty="0" smtClean="0"/>
          </a:p>
          <a:p>
            <a:pPr eaLnBrk="1" hangingPunct="1"/>
            <a:r>
              <a:rPr lang="da-DK" sz="2200" dirty="0" smtClean="0"/>
              <a:t>I en modelsøgning, søger man en model, der kun indeholder de forklarende variable, der har en reel betydning for den afhængige variabel.</a:t>
            </a:r>
          </a:p>
          <a:p>
            <a:pPr eaLnBrk="1" hangingPunct="1"/>
            <a:endParaRPr lang="da-DK" sz="2200" dirty="0" smtClean="0"/>
          </a:p>
          <a:p>
            <a:pPr eaLnBrk="1" hangingPunct="1"/>
            <a:r>
              <a:rPr lang="da-DK" sz="2200" dirty="0" smtClean="0"/>
              <a:t>Der findes et </a:t>
            </a:r>
            <a:r>
              <a:rPr lang="da-DK" sz="2200" b="1" dirty="0" smtClean="0"/>
              <a:t>utal af måder</a:t>
            </a:r>
            <a:r>
              <a:rPr lang="da-DK" sz="2200" dirty="0" smtClean="0"/>
              <a:t> at udføre modelsøgning. De mest almindelige 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Modelsøgning: Prøv alle muligheder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a-DK" sz="2200" dirty="0" smtClean="0"/>
              <a:t>Vi udfører en regression på </a:t>
            </a:r>
            <a:r>
              <a:rPr lang="da-DK" sz="2200" b="1" dirty="0" smtClean="0"/>
              <a:t>alle tænkelige kombinationer</a:t>
            </a:r>
            <a:r>
              <a:rPr lang="da-DK" sz="2200" dirty="0" smtClean="0"/>
              <a:t> af forklarende variable.</a:t>
            </a:r>
          </a:p>
          <a:p>
            <a:pPr eaLnBrk="1" hangingPunct="1"/>
            <a:endParaRPr lang="da-DK" sz="2200" dirty="0" smtClean="0"/>
          </a:p>
          <a:p>
            <a:pPr eaLnBrk="1" hangingPunct="1"/>
            <a:r>
              <a:rPr lang="da-DK" sz="2200" dirty="0" smtClean="0"/>
              <a:t>Har vi </a:t>
            </a:r>
            <a:r>
              <a:rPr lang="da-DK" sz="2200" i="1" dirty="0" smtClean="0"/>
              <a:t>k</a:t>
            </a:r>
            <a:r>
              <a:rPr lang="da-DK" sz="2200" dirty="0" smtClean="0"/>
              <a:t> forklarende variable giver det 2</a:t>
            </a:r>
            <a:r>
              <a:rPr lang="da-DK" sz="2200" i="1" baseline="30000" dirty="0" smtClean="0"/>
              <a:t>k</a:t>
            </a:r>
            <a:r>
              <a:rPr lang="da-DK" sz="2200" dirty="0" smtClean="0"/>
              <a:t> forskellige modeller. Ved </a:t>
            </a:r>
            <a:r>
              <a:rPr lang="da-DK" sz="2200" i="1" dirty="0" smtClean="0"/>
              <a:t>k </a:t>
            </a:r>
            <a:r>
              <a:rPr lang="da-DK" sz="2200" dirty="0" smtClean="0"/>
              <a:t>= 4 forklarende variable har vi allerede 2</a:t>
            </a:r>
            <a:r>
              <a:rPr lang="da-DK" sz="2200" baseline="30000" dirty="0" smtClean="0"/>
              <a:t>4 </a:t>
            </a:r>
            <a:r>
              <a:rPr lang="da-DK" sz="2200" dirty="0" smtClean="0"/>
              <a:t>= 16 modeller. For </a:t>
            </a:r>
            <a:r>
              <a:rPr lang="da-DK" sz="2200" i="1" dirty="0" smtClean="0"/>
              <a:t>k</a:t>
            </a:r>
            <a:r>
              <a:rPr lang="da-DK" sz="2200" dirty="0" smtClean="0"/>
              <a:t> = 15 =&gt; 2</a:t>
            </a:r>
            <a:r>
              <a:rPr lang="da-DK" sz="2200" baseline="30000" dirty="0" smtClean="0"/>
              <a:t>5 </a:t>
            </a:r>
            <a:r>
              <a:rPr lang="da-DK" sz="2200" dirty="0" smtClean="0"/>
              <a:t>= 32768 modeller.</a:t>
            </a:r>
          </a:p>
          <a:p>
            <a:pPr eaLnBrk="1" hangingPunct="1"/>
            <a:endParaRPr lang="da-DK" sz="2200" dirty="0" smtClean="0"/>
          </a:p>
          <a:p>
            <a:pPr eaLnBrk="1" hangingPunct="1"/>
            <a:r>
              <a:rPr lang="da-DK" sz="2200" dirty="0" smtClean="0"/>
              <a:t>Vi </a:t>
            </a:r>
            <a:r>
              <a:rPr lang="da-DK" sz="2200" b="1" dirty="0" smtClean="0"/>
              <a:t>udvælger vores model</a:t>
            </a:r>
            <a:r>
              <a:rPr lang="da-DK" sz="2200" dirty="0" smtClean="0"/>
              <a:t> blandt de 2</a:t>
            </a:r>
            <a:r>
              <a:rPr lang="da-DK" sz="2200" i="1" baseline="30000" dirty="0" smtClean="0"/>
              <a:t>k</a:t>
            </a:r>
            <a:r>
              <a:rPr lang="da-DK" sz="2200" dirty="0" smtClean="0"/>
              <a:t> modeller fx. den med største </a:t>
            </a:r>
            <a:r>
              <a:rPr lang="da-DK" sz="2200" i="1" dirty="0" smtClean="0"/>
              <a:t>R</a:t>
            </a:r>
            <a:r>
              <a:rPr lang="da-DK" sz="2200" i="1" baseline="30000" dirty="0" smtClean="0"/>
              <a:t>2</a:t>
            </a:r>
            <a:r>
              <a:rPr lang="da-DK" sz="2200" dirty="0" smtClean="0"/>
              <a:t>, mindste MSE eller et andet mål for ”model-kvalitet”.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Modelsøgning: Backward søgning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30725"/>
          </a:xfrm>
        </p:spPr>
        <p:txBody>
          <a:bodyPr/>
          <a:lstStyle/>
          <a:p>
            <a:pPr eaLnBrk="1" hangingPunct="1"/>
            <a:r>
              <a:rPr lang="da-DK" sz="2200" b="1" dirty="0" smtClean="0"/>
              <a:t>Start</a:t>
            </a:r>
            <a:r>
              <a:rPr lang="da-DK" sz="2200" dirty="0" smtClean="0"/>
              <a:t> med en model, hvor </a:t>
            </a:r>
            <a:r>
              <a:rPr lang="da-DK" sz="2200" b="1" dirty="0" smtClean="0"/>
              <a:t>alle forklarende variable</a:t>
            </a:r>
            <a:r>
              <a:rPr lang="da-DK" sz="2200" dirty="0" smtClean="0"/>
              <a:t> af interesse er inkluderet.</a:t>
            </a:r>
          </a:p>
          <a:p>
            <a:pPr eaLnBrk="1" hangingPunct="1"/>
            <a:r>
              <a:rPr lang="da-DK" sz="2200" dirty="0" smtClean="0"/>
              <a:t>For </a:t>
            </a:r>
            <a:r>
              <a:rPr lang="da-DK" sz="2200" b="1" dirty="0" smtClean="0"/>
              <a:t>alle variable fortager vi et </a:t>
            </a:r>
            <a:r>
              <a:rPr lang="da-DK" sz="2200" b="1" i="1" dirty="0" smtClean="0"/>
              <a:t>F</a:t>
            </a:r>
            <a:r>
              <a:rPr lang="da-DK" sz="2200" b="1" dirty="0" smtClean="0"/>
              <a:t>-test </a:t>
            </a:r>
            <a:r>
              <a:rPr lang="da-DK" sz="2200" dirty="0" smtClean="0"/>
              <a:t>for den tilsvarende parameter. Den variabel med højst </a:t>
            </a:r>
            <a:r>
              <a:rPr lang="da-DK" sz="2200" i="1" dirty="0" smtClean="0"/>
              <a:t>P</a:t>
            </a:r>
            <a:r>
              <a:rPr lang="da-DK" sz="2200" dirty="0" smtClean="0"/>
              <a:t>-værdi over fx 0.10 fjernes fra modellen.</a:t>
            </a:r>
          </a:p>
          <a:p>
            <a:pPr eaLnBrk="1" hangingPunct="1"/>
            <a:r>
              <a:rPr lang="da-DK" sz="2200" b="1" dirty="0" smtClean="0"/>
              <a:t>I den reducerede model foretages et </a:t>
            </a:r>
            <a:r>
              <a:rPr lang="da-DK" sz="2200" b="1" i="1" dirty="0" smtClean="0"/>
              <a:t>F-</a:t>
            </a:r>
            <a:r>
              <a:rPr lang="da-DK" sz="2200" b="1" dirty="0" smtClean="0"/>
              <a:t>test</a:t>
            </a:r>
            <a:r>
              <a:rPr lang="da-DK" sz="2200" b="1" i="1" dirty="0" smtClean="0"/>
              <a:t> </a:t>
            </a:r>
            <a:r>
              <a:rPr lang="da-DK" sz="2200" i="1" dirty="0" smtClean="0"/>
              <a:t>f</a:t>
            </a:r>
            <a:r>
              <a:rPr lang="da-DK" sz="2200" dirty="0" smtClean="0"/>
              <a:t>or hver af de tilbageværende variable. Igen fjernes den variabel, der har højst </a:t>
            </a:r>
            <a:r>
              <a:rPr lang="da-DK" sz="2200" i="1" dirty="0" smtClean="0"/>
              <a:t>P</a:t>
            </a:r>
            <a:r>
              <a:rPr lang="da-DK" sz="2200" dirty="0" smtClean="0"/>
              <a:t>-værdi over 0.10.</a:t>
            </a:r>
          </a:p>
          <a:p>
            <a:pPr eaLnBrk="1" hangingPunct="1"/>
            <a:r>
              <a:rPr lang="da-DK" sz="2200" b="1" dirty="0" smtClean="0"/>
              <a:t>Dette gentages </a:t>
            </a:r>
            <a:r>
              <a:rPr lang="da-DK" sz="2200" dirty="0" smtClean="0"/>
              <a:t>indtil alle tilbageværende  variable er signifikante, dvs. deres </a:t>
            </a:r>
            <a:r>
              <a:rPr lang="da-DK" sz="2200" i="1" dirty="0" smtClean="0"/>
              <a:t>F</a:t>
            </a:r>
            <a:r>
              <a:rPr lang="da-DK" sz="2200" dirty="0" smtClean="0"/>
              <a:t>-test alle har en </a:t>
            </a:r>
            <a:r>
              <a:rPr lang="da-DK" sz="2200" i="1" dirty="0" smtClean="0"/>
              <a:t>P-</a:t>
            </a:r>
            <a:r>
              <a:rPr lang="da-DK" sz="2200" dirty="0" smtClean="0"/>
              <a:t>værdi under 0.10.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dirty="0" smtClean="0"/>
              <a:t>Multipel lineær regression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5538"/>
            <a:ext cx="8435975" cy="5005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a-DK" sz="2200" b="1" dirty="0" smtClean="0"/>
              <a:t>Eksempel:</a:t>
            </a:r>
          </a:p>
          <a:p>
            <a:pPr eaLnBrk="1" hangingPunct="1">
              <a:buFont typeface="Wingdings" pitchFamily="2" charset="2"/>
              <a:buNone/>
            </a:pPr>
            <a:r>
              <a:rPr lang="da-DK" sz="2200" b="1" dirty="0" smtClean="0"/>
              <a:t>	</a:t>
            </a:r>
            <a:r>
              <a:rPr lang="da-DK" sz="2200" i="1" dirty="0" smtClean="0"/>
              <a:t>Y 	</a:t>
            </a:r>
            <a:r>
              <a:rPr lang="da-DK" sz="2200" dirty="0" smtClean="0"/>
              <a:t>= </a:t>
            </a:r>
            <a:r>
              <a:rPr lang="da-DK" sz="2200" dirty="0" err="1" smtClean="0"/>
              <a:t>Export</a:t>
            </a:r>
            <a:r>
              <a:rPr lang="da-DK" sz="2200" dirty="0" smtClean="0"/>
              <a:t> 	Eksport til Singapore i millioner $</a:t>
            </a:r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	</a:t>
            </a:r>
            <a:r>
              <a:rPr lang="da-DK" sz="2200" i="1" dirty="0" smtClean="0"/>
              <a:t>X</a:t>
            </a:r>
            <a:r>
              <a:rPr lang="da-DK" sz="2200" i="1" baseline="-25000" dirty="0" smtClean="0"/>
              <a:t>1	</a:t>
            </a:r>
            <a:r>
              <a:rPr lang="da-DK" sz="2200" i="1" dirty="0" smtClean="0"/>
              <a:t>= </a:t>
            </a:r>
            <a:r>
              <a:rPr lang="da-DK" sz="2200" dirty="0" smtClean="0"/>
              <a:t>M1		Money </a:t>
            </a:r>
            <a:r>
              <a:rPr lang="da-DK" sz="2200" dirty="0" err="1" smtClean="0"/>
              <a:t>supply</a:t>
            </a:r>
            <a:endParaRPr lang="da-DK" sz="2200" dirty="0" smtClean="0"/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	</a:t>
            </a:r>
            <a:r>
              <a:rPr lang="da-DK" sz="2200" i="1" dirty="0" smtClean="0"/>
              <a:t>X</a:t>
            </a:r>
            <a:r>
              <a:rPr lang="da-DK" sz="2200" i="1" baseline="-25000" dirty="0" smtClean="0"/>
              <a:t>2	</a:t>
            </a:r>
            <a:r>
              <a:rPr lang="da-DK" sz="2200" i="1" dirty="0" smtClean="0"/>
              <a:t>= </a:t>
            </a:r>
            <a:r>
              <a:rPr lang="da-DK" sz="2200" dirty="0" err="1" smtClean="0"/>
              <a:t>Lend</a:t>
            </a:r>
            <a:r>
              <a:rPr lang="da-DK" sz="2200" dirty="0" smtClean="0"/>
              <a:t>		Udlånsrente</a:t>
            </a:r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	</a:t>
            </a:r>
            <a:r>
              <a:rPr lang="da-DK" sz="2200" i="1" dirty="0" smtClean="0"/>
              <a:t>X</a:t>
            </a:r>
            <a:r>
              <a:rPr lang="da-DK" sz="2200" i="1" baseline="-25000" dirty="0" smtClean="0"/>
              <a:t>3	</a:t>
            </a:r>
            <a:r>
              <a:rPr lang="da-DK" sz="2200" i="1" dirty="0" smtClean="0"/>
              <a:t>= </a:t>
            </a:r>
            <a:r>
              <a:rPr lang="da-DK" sz="2200" dirty="0" smtClean="0"/>
              <a:t>Price		</a:t>
            </a:r>
            <a:r>
              <a:rPr lang="da-DK" sz="2200" dirty="0" err="1" smtClean="0"/>
              <a:t>Prisindex</a:t>
            </a:r>
            <a:endParaRPr lang="da-DK" sz="2200" dirty="0" smtClean="0"/>
          </a:p>
          <a:p>
            <a:pPr eaLnBrk="1" hangingPunct="1">
              <a:buFont typeface="Wingdings" pitchFamily="2" charset="2"/>
              <a:buNone/>
            </a:pPr>
            <a:r>
              <a:rPr lang="da-DK" sz="2200" dirty="0" smtClean="0"/>
              <a:t>	</a:t>
            </a:r>
            <a:r>
              <a:rPr lang="da-DK" sz="2200" i="1" dirty="0" smtClean="0"/>
              <a:t>X</a:t>
            </a:r>
            <a:r>
              <a:rPr lang="da-DK" sz="2200" i="1" baseline="-25000" dirty="0" smtClean="0"/>
              <a:t>4	</a:t>
            </a:r>
            <a:r>
              <a:rPr lang="da-DK" sz="2200" i="1" dirty="0" smtClean="0"/>
              <a:t>= </a:t>
            </a:r>
            <a:r>
              <a:rPr lang="da-DK" sz="2200" dirty="0" smtClean="0"/>
              <a:t>Exchange	Vekselkurs ml. </a:t>
            </a:r>
            <a:r>
              <a:rPr lang="da-DK" sz="2200" dirty="0" err="1" smtClean="0"/>
              <a:t>S’pore</a:t>
            </a:r>
            <a:r>
              <a:rPr lang="da-DK" sz="2200" dirty="0" smtClean="0"/>
              <a:t> $ og US $</a:t>
            </a:r>
          </a:p>
          <a:p>
            <a:pPr eaLnBrk="1" hangingPunct="1">
              <a:buFont typeface="Wingdings" pitchFamily="2" charset="2"/>
              <a:buNone/>
            </a:pPr>
            <a:endParaRPr lang="da-DK" sz="2200" dirty="0" smtClean="0"/>
          </a:p>
          <a:p>
            <a:pPr eaLnBrk="1" hangingPunct="1">
              <a:buFont typeface="Wingdings" pitchFamily="2" charset="2"/>
              <a:buNone/>
            </a:pPr>
            <a:r>
              <a:rPr lang="da-DK" sz="2200" b="1" dirty="0" smtClean="0"/>
              <a:t>Model:</a:t>
            </a:r>
            <a:endParaRPr lang="da-DK" sz="2200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330325" y="4437063"/>
          <a:ext cx="5761038" cy="542925"/>
        </p:xfrm>
        <a:graphic>
          <a:graphicData uri="http://schemas.openxmlformats.org/presentationml/2006/ole">
            <p:oleObj spid="_x0000_s36866" name="Ligning" r:id="rId3" imgW="2425680" imgH="228600" progId="Equation.3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5796137" y="5229200"/>
          <a:ext cx="2232248" cy="542839"/>
        </p:xfrm>
        <a:graphic>
          <a:graphicData uri="http://schemas.openxmlformats.org/presentationml/2006/ole">
            <p:oleObj spid="_x0000_s36867" name="Equation" r:id="rId4" imgW="990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9"/>
          <p:cNvPicPr>
            <a:picLocks noChangeAspect="1" noChangeArrowheads="1"/>
          </p:cNvPicPr>
          <p:nvPr/>
        </p:nvPicPr>
        <p:blipFill>
          <a:blip r:embed="rId2" cstate="print"/>
          <a:srcRect t="14346" b="13924"/>
          <a:stretch>
            <a:fillRect/>
          </a:stretch>
        </p:blipFill>
        <p:spPr bwMode="auto">
          <a:xfrm>
            <a:off x="1763713" y="5086350"/>
            <a:ext cx="50768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7"/>
          <p:cNvPicPr>
            <a:picLocks noChangeAspect="1" noChangeArrowheads="1"/>
          </p:cNvPicPr>
          <p:nvPr/>
        </p:nvPicPr>
        <p:blipFill>
          <a:blip r:embed="rId3" cstate="print"/>
          <a:srcRect t="12807" b="10358"/>
          <a:stretch>
            <a:fillRect/>
          </a:stretch>
        </p:blipFill>
        <p:spPr bwMode="auto">
          <a:xfrm>
            <a:off x="1763713" y="3286125"/>
            <a:ext cx="50768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 cstate="print"/>
          <a:srcRect t="11565" b="11224"/>
          <a:stretch>
            <a:fillRect/>
          </a:stretch>
        </p:blipFill>
        <p:spPr bwMode="auto">
          <a:xfrm>
            <a:off x="1763713" y="1412875"/>
            <a:ext cx="50768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Backward: Eksempel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862513"/>
          </a:xfrm>
        </p:spPr>
        <p:txBody>
          <a:bodyPr/>
          <a:lstStyle/>
          <a:p>
            <a:pPr eaLnBrk="1" hangingPunct="1"/>
            <a:r>
              <a:rPr lang="da-DK" sz="2500" smtClean="0"/>
              <a:t>Den fulde model (start-model):</a:t>
            </a:r>
          </a:p>
          <a:p>
            <a:pPr eaLnBrk="1" hangingPunct="1"/>
            <a:endParaRPr lang="da-DK" sz="2500" smtClean="0"/>
          </a:p>
          <a:p>
            <a:pPr eaLnBrk="1" hangingPunct="1"/>
            <a:endParaRPr lang="da-DK" sz="2500" smtClean="0"/>
          </a:p>
          <a:p>
            <a:pPr eaLnBrk="1" hangingPunct="1"/>
            <a:endParaRPr lang="da-DK" sz="2500" smtClean="0"/>
          </a:p>
          <a:p>
            <a:pPr eaLnBrk="1" hangingPunct="1"/>
            <a:r>
              <a:rPr lang="da-DK" sz="2500" smtClean="0"/>
              <a:t>Fjerner ’Lend’. Reducerede model:</a:t>
            </a:r>
          </a:p>
          <a:p>
            <a:pPr eaLnBrk="1" hangingPunct="1"/>
            <a:endParaRPr lang="da-DK" sz="2500" smtClean="0"/>
          </a:p>
          <a:p>
            <a:pPr eaLnBrk="1" hangingPunct="1"/>
            <a:endParaRPr lang="da-DK" sz="2500" smtClean="0"/>
          </a:p>
          <a:p>
            <a:pPr eaLnBrk="1" hangingPunct="1"/>
            <a:endParaRPr lang="da-DK" sz="2500" smtClean="0"/>
          </a:p>
          <a:p>
            <a:pPr eaLnBrk="1" hangingPunct="1"/>
            <a:r>
              <a:rPr lang="da-DK" sz="2500" smtClean="0"/>
              <a:t>Fjern ’Exchange’. Reduceret model (slut-model):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2195513" y="2278063"/>
            <a:ext cx="460851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195513" y="4365625"/>
            <a:ext cx="460851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>
              <a:latin typeface="+mn-lt"/>
            </a:endParaRP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7019925" y="2066925"/>
            <a:ext cx="1944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latin typeface="+mn-lt"/>
              </a:rPr>
              <a:t>Støreste </a:t>
            </a:r>
            <a:r>
              <a:rPr lang="da-DK" i="1">
                <a:latin typeface="+mn-lt"/>
              </a:rPr>
              <a:t>p</a:t>
            </a:r>
            <a:r>
              <a:rPr lang="da-DK">
                <a:latin typeface="+mn-lt"/>
              </a:rPr>
              <a:t>-værdi over 0.10</a:t>
            </a:r>
          </a:p>
        </p:txBody>
      </p:sp>
      <p:sp>
        <p:nvSpPr>
          <p:cNvPr id="30730" name="Line 11"/>
          <p:cNvSpPr>
            <a:spLocks noChangeShapeType="1"/>
          </p:cNvSpPr>
          <p:nvPr/>
        </p:nvSpPr>
        <p:spPr bwMode="auto">
          <a:xfrm flipH="1">
            <a:off x="6877050" y="242093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7019925" y="3933825"/>
            <a:ext cx="1944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latin typeface="+mn-lt"/>
              </a:rPr>
              <a:t>Støreste </a:t>
            </a:r>
            <a:r>
              <a:rPr lang="da-DK" i="1">
                <a:latin typeface="+mn-lt"/>
              </a:rPr>
              <a:t>p</a:t>
            </a:r>
            <a:r>
              <a:rPr lang="da-DK">
                <a:latin typeface="+mn-lt"/>
              </a:rPr>
              <a:t>-værdi over 0.10</a:t>
            </a:r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 flipH="1">
            <a:off x="6877050" y="44370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a-DK">
              <a:latin typeface="+mn-lt"/>
            </a:endParaRPr>
          </a:p>
        </p:txBody>
      </p:sp>
      <p:sp>
        <p:nvSpPr>
          <p:cNvPr id="30733" name="Text Box 14"/>
          <p:cNvSpPr txBox="1">
            <a:spLocks noChangeArrowheads="1"/>
          </p:cNvSpPr>
          <p:nvPr/>
        </p:nvSpPr>
        <p:spPr bwMode="auto">
          <a:xfrm>
            <a:off x="7019925" y="5370513"/>
            <a:ext cx="19446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dirty="0">
                <a:latin typeface="+mn-lt"/>
              </a:rPr>
              <a:t>Ingen </a:t>
            </a:r>
            <a:r>
              <a:rPr lang="da-DK" i="1" dirty="0">
                <a:latin typeface="+mn-lt"/>
              </a:rPr>
              <a:t>p</a:t>
            </a:r>
            <a:r>
              <a:rPr lang="da-DK" dirty="0">
                <a:latin typeface="+mn-lt"/>
              </a:rPr>
              <a:t>-værdi over 0.10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Modelsøgning i SPSS</a:t>
            </a:r>
          </a:p>
        </p:txBody>
      </p:sp>
      <p:sp>
        <p:nvSpPr>
          <p:cNvPr id="33795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57200" y="1125538"/>
            <a:ext cx="3970784" cy="5256212"/>
          </a:xfrm>
        </p:spPr>
        <p:txBody>
          <a:bodyPr/>
          <a:lstStyle/>
          <a:p>
            <a:pPr eaLnBrk="1" hangingPunct="1"/>
            <a:r>
              <a:rPr lang="da-DK" sz="2200" dirty="0" smtClean="0"/>
              <a:t>I ’Linear Regression’ kan man i menuen ’</a:t>
            </a:r>
            <a:r>
              <a:rPr lang="da-DK" sz="2200" dirty="0" err="1" smtClean="0"/>
              <a:t>Method</a:t>
            </a:r>
            <a:r>
              <a:rPr lang="da-DK" sz="2200" dirty="0" smtClean="0"/>
              <a:t>’ bl.a. vælge mellem</a:t>
            </a:r>
          </a:p>
          <a:p>
            <a:pPr eaLnBrk="1" hangingPunct="1"/>
            <a:r>
              <a:rPr lang="da-DK" sz="2200" b="1" dirty="0" err="1" smtClean="0"/>
              <a:t>Enter</a:t>
            </a:r>
            <a:r>
              <a:rPr lang="da-DK" sz="2200" dirty="0" smtClean="0"/>
              <a:t> (Uden søgning)</a:t>
            </a:r>
          </a:p>
          <a:p>
            <a:pPr eaLnBrk="1" hangingPunct="1"/>
            <a:r>
              <a:rPr lang="da-DK" sz="2200" b="1" dirty="0" err="1" smtClean="0"/>
              <a:t>Backward</a:t>
            </a:r>
            <a:endParaRPr lang="da-DK" sz="2200" b="1" dirty="0" smtClean="0"/>
          </a:p>
          <a:p>
            <a:pPr eaLnBrk="1" hangingPunct="1"/>
            <a:r>
              <a:rPr lang="da-DK" sz="2200" dirty="0" smtClean="0"/>
              <a:t>’Independent(s)’ indeholder variable, der skal indgå i model-søgningen.</a:t>
            </a:r>
          </a:p>
          <a:p>
            <a:pPr eaLnBrk="1" hangingPunct="1"/>
            <a:endParaRPr lang="da-DK" sz="2200" dirty="0" smtClean="0"/>
          </a:p>
          <a:p>
            <a:pPr eaLnBrk="1" hangingPunct="1"/>
            <a:endParaRPr lang="da-DK" sz="2200" b="1" dirty="0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0588" y="908720"/>
            <a:ext cx="45339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3"/>
          <p:cNvSpPr txBox="1">
            <a:spLocks noChangeAspect="1" noChangeArrowheads="1"/>
          </p:cNvSpPr>
          <p:nvPr/>
        </p:nvSpPr>
        <p:spPr bwMode="auto">
          <a:xfrm>
            <a:off x="467544" y="4869160"/>
            <a:ext cx="820891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Bemærk: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Denne automatiske modelsøgning virker kun med ’Linear </a:t>
            </a:r>
            <a:r>
              <a:rPr kumimoji="0" lang="da-DK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Regression’-funktionen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Dvs. for ’General Linear Model’ skal man lave søgningen manuelt.</a:t>
            </a:r>
            <a:endParaRPr kumimoji="0" lang="da-DK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Lineær regressionsmodel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/>
          <a:lstStyle/>
          <a:p>
            <a:r>
              <a:rPr lang="da-DK" sz="2200" dirty="0" smtClean="0"/>
              <a:t>Generel form</a:t>
            </a:r>
          </a:p>
          <a:p>
            <a:pPr>
              <a:buNone/>
            </a:pPr>
            <a:endParaRPr lang="da-DK" sz="2200" dirty="0" smtClean="0"/>
          </a:p>
          <a:p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. er kvantitativ afhængig variabel (for </a:t>
            </a:r>
            <a:r>
              <a:rPr lang="da-DK" sz="2200" i="1" dirty="0" err="1" smtClean="0"/>
              <a:t>i</a:t>
            </a:r>
            <a:r>
              <a:rPr lang="da-DK" sz="2200" dirty="0" err="1" smtClean="0"/>
              <a:t>’te</a:t>
            </a:r>
            <a:r>
              <a:rPr lang="da-DK" sz="2200" dirty="0" smtClean="0"/>
              <a:t> observation)</a:t>
            </a:r>
          </a:p>
          <a:p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2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er enten </a:t>
            </a:r>
          </a:p>
          <a:p>
            <a:pPr lvl="1"/>
            <a:r>
              <a:rPr lang="da-DK" sz="2200" dirty="0" smtClean="0"/>
              <a:t>kvantitativ variabel </a:t>
            </a:r>
            <a:r>
              <a:rPr lang="da-DK" sz="2200" i="1" dirty="0" smtClean="0"/>
              <a:t>eller</a:t>
            </a:r>
            <a:endParaRPr lang="da-DK" sz="2200" dirty="0" smtClean="0"/>
          </a:p>
          <a:p>
            <a:pPr lvl="1"/>
            <a:r>
              <a:rPr lang="da-DK" sz="2200" dirty="0" smtClean="0"/>
              <a:t>dummy-variabel </a:t>
            </a:r>
          </a:p>
          <a:p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’</a:t>
            </a:r>
            <a:r>
              <a:rPr lang="da-DK" sz="2200" dirty="0" err="1" smtClean="0"/>
              <a:t>erne</a:t>
            </a:r>
            <a:r>
              <a:rPr lang="da-DK" sz="2200" dirty="0" smtClean="0"/>
              <a:t> er </a:t>
            </a:r>
            <a:r>
              <a:rPr lang="da-DK" sz="2200" dirty="0" err="1" smtClean="0"/>
              <a:t>fejlleddene</a:t>
            </a:r>
            <a:r>
              <a:rPr lang="da-DK" sz="2200" dirty="0" smtClean="0"/>
              <a:t> </a:t>
            </a:r>
            <a:r>
              <a:rPr lang="da-DK" sz="2200" dirty="0" smtClean="0"/>
              <a:t>for første observation.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’</a:t>
            </a:r>
            <a:r>
              <a:rPr lang="da-DK" sz="2200" dirty="0" err="1" smtClean="0"/>
              <a:t>erne</a:t>
            </a:r>
            <a:r>
              <a:rPr lang="da-DK" sz="2200" dirty="0" smtClean="0"/>
              <a:t> er</a:t>
            </a:r>
          </a:p>
          <a:p>
            <a:pPr lvl="1"/>
            <a:r>
              <a:rPr lang="da-DK" sz="2200" dirty="0" smtClean="0"/>
              <a:t>uafhængige og </a:t>
            </a:r>
          </a:p>
          <a:p>
            <a:pPr lvl="1"/>
            <a:r>
              <a:rPr lang="da-DK" sz="2200" dirty="0" smtClean="0"/>
              <a:t>normalfordelte med middelværdi nul og konstant varians.</a:t>
            </a:r>
          </a:p>
          <a:p>
            <a:r>
              <a:rPr lang="da-DK" sz="2200" dirty="0" smtClean="0"/>
              <a:t>Middelværdien for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er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</a:t>
            </a:fld>
            <a:endParaRPr lang="da-DK" altLang="en-US"/>
          </a:p>
        </p:txBody>
      </p:sp>
      <p:graphicFrame>
        <p:nvGraphicFramePr>
          <p:cNvPr id="55299" name="Object 4"/>
          <p:cNvGraphicFramePr>
            <a:graphicFrameLocks noChangeAspect="1"/>
          </p:cNvGraphicFramePr>
          <p:nvPr/>
        </p:nvGraphicFramePr>
        <p:xfrm>
          <a:off x="1259632" y="1584498"/>
          <a:ext cx="5904656" cy="432942"/>
        </p:xfrm>
        <a:graphic>
          <a:graphicData uri="http://schemas.openxmlformats.org/presentationml/2006/ole">
            <p:oleObj spid="_x0000_s55299" name="Ligning" r:id="rId3" imgW="3111480" imgH="228600" progId="Equation.3">
              <p:embed/>
            </p:oleObj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187624" y="5301208"/>
          <a:ext cx="5835278" cy="438646"/>
        </p:xfrm>
        <a:graphic>
          <a:graphicData uri="http://schemas.openxmlformats.org/presentationml/2006/ole">
            <p:oleObj spid="_x0000_s55300" name="Ligning" r:id="rId4" imgW="3035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Lineær Regressionsmodel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/>
          <a:lstStyle/>
          <a:p>
            <a:r>
              <a:rPr lang="da-DK" sz="2200" dirty="0" smtClean="0"/>
              <a:t>Vi har set på en lang række moddel på formen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Hvert </a:t>
            </a:r>
            <a:r>
              <a:rPr lang="da-DK" sz="2200" i="1" dirty="0" smtClean="0"/>
              <a:t>x</a:t>
            </a:r>
            <a:r>
              <a:rPr lang="da-DK" sz="2200" dirty="0" smtClean="0"/>
              <a:t> er enten</a:t>
            </a:r>
          </a:p>
          <a:p>
            <a:pPr lvl="1"/>
            <a:r>
              <a:rPr lang="da-DK" sz="2200" dirty="0" smtClean="0"/>
              <a:t>kvantitativ variabel</a:t>
            </a:r>
          </a:p>
          <a:p>
            <a:pPr lvl="1"/>
            <a:r>
              <a:rPr lang="da-DK" sz="2200" dirty="0" smtClean="0"/>
              <a:t>dummy-variabel relateret til en kvalitativ variabel</a:t>
            </a:r>
          </a:p>
          <a:p>
            <a:r>
              <a:rPr lang="da-DK" sz="2200" dirty="0" smtClean="0"/>
              <a:t>Om </a:t>
            </a:r>
            <a:r>
              <a:rPr lang="da-DK" sz="2200" b="1" dirty="0" err="1" smtClean="0"/>
              <a:t>fejlleddene</a:t>
            </a:r>
            <a:r>
              <a:rPr lang="da-DK" sz="2200" dirty="0" smtClean="0"/>
              <a:t> </a:t>
            </a:r>
            <a:r>
              <a:rPr lang="da-DK" sz="2200" i="1" dirty="0" err="1" smtClean="0">
                <a:latin typeface="Symbol" pitchFamily="18" charset="2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antager vi</a:t>
            </a:r>
          </a:p>
          <a:p>
            <a:pPr lvl="1"/>
            <a:r>
              <a:rPr lang="da-DK" sz="2200" b="1" dirty="0" smtClean="0"/>
              <a:t>Uafhængige</a:t>
            </a:r>
          </a:p>
          <a:p>
            <a:pPr lvl="1"/>
            <a:r>
              <a:rPr lang="da-DK" sz="2200" b="1" dirty="0" smtClean="0"/>
              <a:t>Normalfordelte</a:t>
            </a:r>
          </a:p>
          <a:p>
            <a:pPr lvl="1"/>
            <a:r>
              <a:rPr lang="da-DK" sz="2200" b="1" dirty="0" smtClean="0"/>
              <a:t>Middelværdi</a:t>
            </a:r>
            <a:r>
              <a:rPr lang="da-DK" sz="2200" dirty="0" smtClean="0"/>
              <a:t> </a:t>
            </a:r>
            <a:r>
              <a:rPr lang="da-DK" sz="2200" dirty="0" smtClean="0">
                <a:latin typeface="Symbol" pitchFamily="18" charset="2"/>
              </a:rPr>
              <a:t>0</a:t>
            </a:r>
          </a:p>
          <a:p>
            <a:pPr lvl="1"/>
            <a:r>
              <a:rPr lang="da-DK" sz="2200" b="1" dirty="0" smtClean="0"/>
              <a:t>Konstant standardafvigelse </a:t>
            </a:r>
            <a:r>
              <a:rPr lang="da-DK" sz="2200" i="1" dirty="0" smtClean="0">
                <a:latin typeface="Symbol" pitchFamily="18" charset="2"/>
              </a:rPr>
              <a:t>s</a:t>
            </a:r>
            <a:r>
              <a:rPr lang="da-DK" sz="2200" dirty="0" smtClean="0"/>
              <a:t>. (</a:t>
            </a:r>
            <a:r>
              <a:rPr lang="da-DK" sz="2200" dirty="0" err="1" smtClean="0"/>
              <a:t>homoskedastiske</a:t>
            </a:r>
            <a:r>
              <a:rPr lang="da-DK" sz="2200" dirty="0" smtClean="0"/>
              <a:t> </a:t>
            </a:r>
            <a:r>
              <a:rPr lang="da-DK" sz="2200" dirty="0" err="1" smtClean="0"/>
              <a:t>fejlled</a:t>
            </a:r>
            <a:r>
              <a:rPr lang="da-DK" sz="2200" dirty="0" smtClean="0"/>
              <a:t>)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30</a:t>
            </a:fld>
            <a:endParaRPr lang="da-DK" altLang="en-US"/>
          </a:p>
        </p:txBody>
      </p:sp>
      <p:graphicFrame>
        <p:nvGraphicFramePr>
          <p:cNvPr id="38915" name="Object 4"/>
          <p:cNvGraphicFramePr>
            <a:graphicFrameLocks noChangeAspect="1"/>
          </p:cNvGraphicFramePr>
          <p:nvPr/>
        </p:nvGraphicFramePr>
        <p:xfrm>
          <a:off x="1043608" y="1572514"/>
          <a:ext cx="6646763" cy="488334"/>
        </p:xfrm>
        <a:graphic>
          <a:graphicData uri="http://schemas.openxmlformats.org/presentationml/2006/ole">
            <p:oleObj spid="_x0000_s38915" name="Ligning" r:id="rId4" imgW="3111480" imgH="22860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040978" y="2220913"/>
          <a:ext cx="6483350" cy="487362"/>
        </p:xfrm>
        <a:graphic>
          <a:graphicData uri="http://schemas.openxmlformats.org/presentationml/2006/ole">
            <p:oleObj spid="_x0000_s38916" name="Ligning" r:id="rId5" imgW="3035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Estimerede model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r>
              <a:rPr lang="da-DK" sz="2200" dirty="0" smtClean="0"/>
              <a:t>Vha. mindste kvadraters metode får vi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Dvs. 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200" dirty="0" smtClean="0"/>
              <a:t> er et estimat af </a:t>
            </a:r>
            <a:r>
              <a:rPr lang="da-DK" sz="2200" i="1" dirty="0" smtClean="0">
                <a:latin typeface="Symbol" pitchFamily="18" charset="2"/>
              </a:rPr>
              <a:t>a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/>
              <a:t> er et estimat af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</a:p>
          <a:p>
            <a:pPr lvl="1"/>
            <a:r>
              <a:rPr lang="da-DK" sz="2200" i="1" dirty="0" smtClean="0"/>
              <a:t>…</a:t>
            </a:r>
          </a:p>
          <a:p>
            <a:pPr lvl="1"/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sz="2200" dirty="0" smtClean="0"/>
              <a:t> er et estimat af </a:t>
            </a:r>
            <a:r>
              <a:rPr lang="da-DK" sz="2200" i="1" dirty="0" err="1" smtClean="0">
                <a:latin typeface="Symbol" pitchFamily="18" charset="2"/>
              </a:rPr>
              <a:t>b</a:t>
            </a:r>
            <a:r>
              <a:rPr lang="da-DK" sz="2200" i="1" baseline="-25000" dirty="0" err="1" smtClean="0">
                <a:latin typeface="Symbol" pitchFamily="18" charset="2"/>
              </a:rPr>
              <a:t>k</a:t>
            </a:r>
            <a:endParaRPr lang="da-DK" sz="2200" i="1" baseline="-25000" dirty="0" smtClean="0">
              <a:latin typeface="Symbol" pitchFamily="18" charset="2"/>
            </a:endParaRPr>
          </a:p>
          <a:p>
            <a:r>
              <a:rPr lang="da-DK" sz="2200" dirty="0" err="1" smtClean="0"/>
              <a:t>Residualet</a:t>
            </a:r>
            <a:r>
              <a:rPr lang="da-DK" sz="2200" dirty="0" smtClean="0"/>
              <a:t>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er et estimat af </a:t>
            </a:r>
            <a:r>
              <a:rPr lang="da-DK" sz="2200" dirty="0" err="1" smtClean="0"/>
              <a:t>fejlledet</a:t>
            </a:r>
            <a:r>
              <a:rPr lang="da-DK" sz="2200" dirty="0" smtClean="0"/>
              <a:t>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Hvis moddel er korrekt, bør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err="1" smtClean="0"/>
              <a:t>’erne</a:t>
            </a:r>
            <a:r>
              <a:rPr lang="da-DK" sz="2200" dirty="0" smtClean="0"/>
              <a:t> opføre sig (ca.) som </a:t>
            </a:r>
            <a:r>
              <a:rPr lang="da-DK" sz="2200" dirty="0" err="1" smtClean="0"/>
              <a:t>fejlleddene</a:t>
            </a:r>
            <a:r>
              <a:rPr lang="da-DK" sz="2200" dirty="0" smtClean="0"/>
              <a:t>.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31</a:t>
            </a:fld>
            <a:endParaRPr lang="da-DK" altLang="en-US"/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1187624" y="2276475"/>
          <a:ext cx="1465263" cy="488950"/>
        </p:xfrm>
        <a:graphic>
          <a:graphicData uri="http://schemas.openxmlformats.org/presentationml/2006/ole">
            <p:oleObj spid="_x0000_s39938" name="Ligning" r:id="rId3" imgW="685800" imgH="22860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187624" y="1628800"/>
          <a:ext cx="5751513" cy="488950"/>
        </p:xfrm>
        <a:graphic>
          <a:graphicData uri="http://schemas.openxmlformats.org/presentationml/2006/ole">
            <p:oleObj spid="_x0000_s39940" name="Ligning" r:id="rId4" imgW="2692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94"/>
          <p:cNvSpPr>
            <a:spLocks noChangeArrowheads="1"/>
          </p:cNvSpPr>
          <p:nvPr/>
        </p:nvSpPr>
        <p:spPr bwMode="auto">
          <a:xfrm>
            <a:off x="827088" y="3716338"/>
            <a:ext cx="3744912" cy="2233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mtClean="0"/>
              <a:t>Residualplot</a:t>
            </a:r>
          </a:p>
        </p:txBody>
      </p:sp>
      <p:graphicFrame>
        <p:nvGraphicFramePr>
          <p:cNvPr id="13314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7918450" y="2503488"/>
          <a:ext cx="1052513" cy="427037"/>
        </p:xfrm>
        <a:graphic>
          <a:graphicData uri="http://schemas.openxmlformats.org/presentationml/2006/ole">
            <p:oleObj spid="_x0000_s40962" name="Equation" r:id="rId3" imgW="1101600" imgH="482400" progId="Equation.2">
              <p:embed/>
            </p:oleObj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833438" y="1058863"/>
            <a:ext cx="3738562" cy="2333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331913" y="1881188"/>
            <a:ext cx="230187" cy="195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 baseline="0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3322" name="Line 8"/>
          <p:cNvSpPr>
            <a:spLocks noChangeShapeType="1"/>
          </p:cNvSpPr>
          <p:nvPr/>
        </p:nvSpPr>
        <p:spPr bwMode="auto">
          <a:xfrm flipH="1">
            <a:off x="1520825" y="1962150"/>
            <a:ext cx="952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23" name="Line 9"/>
          <p:cNvSpPr>
            <a:spLocks noChangeShapeType="1"/>
          </p:cNvSpPr>
          <p:nvPr/>
        </p:nvSpPr>
        <p:spPr bwMode="auto">
          <a:xfrm>
            <a:off x="1616075" y="2646363"/>
            <a:ext cx="2160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24" name="Line 10"/>
          <p:cNvSpPr>
            <a:spLocks noChangeShapeType="1"/>
          </p:cNvSpPr>
          <p:nvPr/>
        </p:nvSpPr>
        <p:spPr bwMode="auto">
          <a:xfrm flipV="1">
            <a:off x="1609725" y="1398588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25" name="Rectangle 11"/>
          <p:cNvSpPr>
            <a:spLocks noChangeArrowheads="1"/>
          </p:cNvSpPr>
          <p:nvPr/>
        </p:nvSpPr>
        <p:spPr bwMode="auto">
          <a:xfrm>
            <a:off x="938213" y="1090613"/>
            <a:ext cx="8350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aseline="0">
                <a:solidFill>
                  <a:srgbClr val="009900"/>
                </a:solidFill>
                <a:latin typeface="Times New Roman" pitchFamily="18" charset="0"/>
              </a:rPr>
              <a:t>Residualer</a:t>
            </a:r>
          </a:p>
        </p:txBody>
      </p:sp>
      <p:sp>
        <p:nvSpPr>
          <p:cNvPr id="13326" name="Rectangle 12"/>
          <p:cNvSpPr>
            <a:spLocks noChangeArrowheads="1"/>
          </p:cNvSpPr>
          <p:nvPr/>
        </p:nvSpPr>
        <p:spPr bwMode="auto">
          <a:xfrm>
            <a:off x="839788" y="2867025"/>
            <a:ext cx="3732212" cy="7397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400" b="1" baseline="0">
                <a:latin typeface="Times New Roman" pitchFamily="18" charset="0"/>
              </a:rPr>
              <a:t>Homoskedastisk: </a:t>
            </a:r>
            <a:r>
              <a:rPr lang="en-US" sz="1400" baseline="0">
                <a:latin typeface="Times New Roman" pitchFamily="18" charset="0"/>
              </a:rPr>
              <a:t>Residualerne ser ud til at variere lige meget for alle x eller   . Desuden er residualerne ufahængige af hinanden og x.</a:t>
            </a:r>
          </a:p>
        </p:txBody>
      </p:sp>
      <p:sp>
        <p:nvSpPr>
          <p:cNvPr id="13327" name="Oval 13"/>
          <p:cNvSpPr>
            <a:spLocks noChangeArrowheads="1"/>
          </p:cNvSpPr>
          <p:nvPr/>
        </p:nvSpPr>
        <p:spPr bwMode="auto">
          <a:xfrm>
            <a:off x="3016250" y="1576388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28" name="Oval 14"/>
          <p:cNvSpPr>
            <a:spLocks noChangeArrowheads="1"/>
          </p:cNvSpPr>
          <p:nvPr/>
        </p:nvSpPr>
        <p:spPr bwMode="auto">
          <a:xfrm>
            <a:off x="2152650" y="1484313"/>
            <a:ext cx="49213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29" name="Oval 15"/>
          <p:cNvSpPr>
            <a:spLocks noChangeArrowheads="1"/>
          </p:cNvSpPr>
          <p:nvPr/>
        </p:nvSpPr>
        <p:spPr bwMode="auto">
          <a:xfrm>
            <a:off x="2309813" y="154622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0" name="Oval 16"/>
          <p:cNvSpPr>
            <a:spLocks noChangeArrowheads="1"/>
          </p:cNvSpPr>
          <p:nvPr/>
        </p:nvSpPr>
        <p:spPr bwMode="auto">
          <a:xfrm>
            <a:off x="1878013" y="1581150"/>
            <a:ext cx="49212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1" name="Oval 17"/>
          <p:cNvSpPr>
            <a:spLocks noChangeArrowheads="1"/>
          </p:cNvSpPr>
          <p:nvPr/>
        </p:nvSpPr>
        <p:spPr bwMode="auto">
          <a:xfrm>
            <a:off x="2073275" y="1617663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2" name="Oval 18"/>
          <p:cNvSpPr>
            <a:spLocks noChangeArrowheads="1"/>
          </p:cNvSpPr>
          <p:nvPr/>
        </p:nvSpPr>
        <p:spPr bwMode="auto">
          <a:xfrm>
            <a:off x="1890713" y="1655763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3" name="Oval 19"/>
          <p:cNvSpPr>
            <a:spLocks noChangeArrowheads="1"/>
          </p:cNvSpPr>
          <p:nvPr/>
        </p:nvSpPr>
        <p:spPr bwMode="auto">
          <a:xfrm>
            <a:off x="1952625" y="171450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4" name="Oval 20"/>
          <p:cNvSpPr>
            <a:spLocks noChangeArrowheads="1"/>
          </p:cNvSpPr>
          <p:nvPr/>
        </p:nvSpPr>
        <p:spPr bwMode="auto">
          <a:xfrm>
            <a:off x="1878013" y="1747838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5" name="Oval 21"/>
          <p:cNvSpPr>
            <a:spLocks noChangeArrowheads="1"/>
          </p:cNvSpPr>
          <p:nvPr/>
        </p:nvSpPr>
        <p:spPr bwMode="auto">
          <a:xfrm>
            <a:off x="2071688" y="178276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6" name="Oval 22"/>
          <p:cNvSpPr>
            <a:spLocks noChangeArrowheads="1"/>
          </p:cNvSpPr>
          <p:nvPr/>
        </p:nvSpPr>
        <p:spPr bwMode="auto">
          <a:xfrm>
            <a:off x="1890713" y="181768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7" name="Oval 23"/>
          <p:cNvSpPr>
            <a:spLocks noChangeArrowheads="1"/>
          </p:cNvSpPr>
          <p:nvPr/>
        </p:nvSpPr>
        <p:spPr bwMode="auto">
          <a:xfrm>
            <a:off x="2195513" y="1847850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8" name="Oval 24"/>
          <p:cNvSpPr>
            <a:spLocks noChangeArrowheads="1"/>
          </p:cNvSpPr>
          <p:nvPr/>
        </p:nvSpPr>
        <p:spPr bwMode="auto">
          <a:xfrm>
            <a:off x="2314575" y="1882775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39" name="Oval 25"/>
          <p:cNvSpPr>
            <a:spLocks noChangeArrowheads="1"/>
          </p:cNvSpPr>
          <p:nvPr/>
        </p:nvSpPr>
        <p:spPr bwMode="auto">
          <a:xfrm>
            <a:off x="2147888" y="1919288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0" name="Oval 26"/>
          <p:cNvSpPr>
            <a:spLocks noChangeArrowheads="1"/>
          </p:cNvSpPr>
          <p:nvPr/>
        </p:nvSpPr>
        <p:spPr bwMode="auto">
          <a:xfrm>
            <a:off x="2233613" y="1952625"/>
            <a:ext cx="44450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1" name="Oval 27"/>
          <p:cNvSpPr>
            <a:spLocks noChangeArrowheads="1"/>
          </p:cNvSpPr>
          <p:nvPr/>
        </p:nvSpPr>
        <p:spPr bwMode="auto">
          <a:xfrm>
            <a:off x="2505075" y="19859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2" name="Oval 28"/>
          <p:cNvSpPr>
            <a:spLocks noChangeArrowheads="1"/>
          </p:cNvSpPr>
          <p:nvPr/>
        </p:nvSpPr>
        <p:spPr bwMode="auto">
          <a:xfrm>
            <a:off x="1939925" y="201295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3" name="Oval 29"/>
          <p:cNvSpPr>
            <a:spLocks noChangeArrowheads="1"/>
          </p:cNvSpPr>
          <p:nvPr/>
        </p:nvSpPr>
        <p:spPr bwMode="auto">
          <a:xfrm>
            <a:off x="2338388" y="20494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4" name="Oval 30"/>
          <p:cNvSpPr>
            <a:spLocks noChangeArrowheads="1"/>
          </p:cNvSpPr>
          <p:nvPr/>
        </p:nvSpPr>
        <p:spPr bwMode="auto">
          <a:xfrm>
            <a:off x="1971675" y="2084388"/>
            <a:ext cx="5556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5" name="Oval 31"/>
          <p:cNvSpPr>
            <a:spLocks noChangeArrowheads="1"/>
          </p:cNvSpPr>
          <p:nvPr/>
        </p:nvSpPr>
        <p:spPr bwMode="auto">
          <a:xfrm>
            <a:off x="2338388" y="211772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6" name="Oval 32"/>
          <p:cNvSpPr>
            <a:spLocks noChangeArrowheads="1"/>
          </p:cNvSpPr>
          <p:nvPr/>
        </p:nvSpPr>
        <p:spPr bwMode="auto">
          <a:xfrm>
            <a:off x="2062163" y="2152650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7" name="Oval 33"/>
          <p:cNvSpPr>
            <a:spLocks noChangeArrowheads="1"/>
          </p:cNvSpPr>
          <p:nvPr/>
        </p:nvSpPr>
        <p:spPr bwMode="auto">
          <a:xfrm>
            <a:off x="2211388" y="21828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8" name="Oval 34"/>
          <p:cNvSpPr>
            <a:spLocks noChangeArrowheads="1"/>
          </p:cNvSpPr>
          <p:nvPr/>
        </p:nvSpPr>
        <p:spPr bwMode="auto">
          <a:xfrm>
            <a:off x="2233613" y="221615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49" name="Oval 35"/>
          <p:cNvSpPr>
            <a:spLocks noChangeArrowheads="1"/>
          </p:cNvSpPr>
          <p:nvPr/>
        </p:nvSpPr>
        <p:spPr bwMode="auto">
          <a:xfrm>
            <a:off x="2255838" y="2251075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0" name="Oval 36"/>
          <p:cNvSpPr>
            <a:spLocks noChangeArrowheads="1"/>
          </p:cNvSpPr>
          <p:nvPr/>
        </p:nvSpPr>
        <p:spPr bwMode="auto">
          <a:xfrm>
            <a:off x="2185988" y="2284413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1" name="Oval 37"/>
          <p:cNvSpPr>
            <a:spLocks noChangeArrowheads="1"/>
          </p:cNvSpPr>
          <p:nvPr/>
        </p:nvSpPr>
        <p:spPr bwMode="auto">
          <a:xfrm>
            <a:off x="2027238" y="2317750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2" name="Oval 38"/>
          <p:cNvSpPr>
            <a:spLocks noChangeArrowheads="1"/>
          </p:cNvSpPr>
          <p:nvPr/>
        </p:nvSpPr>
        <p:spPr bwMode="auto">
          <a:xfrm>
            <a:off x="2203450" y="234791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3" name="Oval 39"/>
          <p:cNvSpPr>
            <a:spLocks noChangeArrowheads="1"/>
          </p:cNvSpPr>
          <p:nvPr/>
        </p:nvSpPr>
        <p:spPr bwMode="auto">
          <a:xfrm>
            <a:off x="2089150" y="238283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4" name="Oval 40"/>
          <p:cNvSpPr>
            <a:spLocks noChangeArrowheads="1"/>
          </p:cNvSpPr>
          <p:nvPr/>
        </p:nvSpPr>
        <p:spPr bwMode="auto">
          <a:xfrm>
            <a:off x="2003425" y="2414588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5" name="Oval 41"/>
          <p:cNvSpPr>
            <a:spLocks noChangeArrowheads="1"/>
          </p:cNvSpPr>
          <p:nvPr/>
        </p:nvSpPr>
        <p:spPr bwMode="auto">
          <a:xfrm>
            <a:off x="2203450" y="2449513"/>
            <a:ext cx="46038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6" name="Oval 42"/>
          <p:cNvSpPr>
            <a:spLocks noChangeArrowheads="1"/>
          </p:cNvSpPr>
          <p:nvPr/>
        </p:nvSpPr>
        <p:spPr bwMode="auto">
          <a:xfrm>
            <a:off x="3544888" y="1520825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7" name="Oval 43"/>
          <p:cNvSpPr>
            <a:spLocks noChangeArrowheads="1"/>
          </p:cNvSpPr>
          <p:nvPr/>
        </p:nvSpPr>
        <p:spPr bwMode="auto">
          <a:xfrm>
            <a:off x="3425825" y="2262188"/>
            <a:ext cx="49213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8" name="Oval 44"/>
          <p:cNvSpPr>
            <a:spLocks noChangeArrowheads="1"/>
          </p:cNvSpPr>
          <p:nvPr/>
        </p:nvSpPr>
        <p:spPr bwMode="auto">
          <a:xfrm>
            <a:off x="3384550" y="209867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59" name="Oval 45"/>
          <p:cNvSpPr>
            <a:spLocks noChangeArrowheads="1"/>
          </p:cNvSpPr>
          <p:nvPr/>
        </p:nvSpPr>
        <p:spPr bwMode="auto">
          <a:xfrm>
            <a:off x="3340100" y="2166938"/>
            <a:ext cx="50800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0" name="Oval 46"/>
          <p:cNvSpPr>
            <a:spLocks noChangeArrowheads="1"/>
          </p:cNvSpPr>
          <p:nvPr/>
        </p:nvSpPr>
        <p:spPr bwMode="auto">
          <a:xfrm>
            <a:off x="3300413" y="1670050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1" name="Oval 47"/>
          <p:cNvSpPr>
            <a:spLocks noChangeArrowheads="1"/>
          </p:cNvSpPr>
          <p:nvPr/>
        </p:nvSpPr>
        <p:spPr bwMode="auto">
          <a:xfrm>
            <a:off x="3221038" y="179387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2" name="Oval 48"/>
          <p:cNvSpPr>
            <a:spLocks noChangeArrowheads="1"/>
          </p:cNvSpPr>
          <p:nvPr/>
        </p:nvSpPr>
        <p:spPr bwMode="auto">
          <a:xfrm>
            <a:off x="3132138" y="1600200"/>
            <a:ext cx="53975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3" name="Oval 49"/>
          <p:cNvSpPr>
            <a:spLocks noChangeArrowheads="1"/>
          </p:cNvSpPr>
          <p:nvPr/>
        </p:nvSpPr>
        <p:spPr bwMode="auto">
          <a:xfrm>
            <a:off x="3016250" y="1503363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4" name="Oval 50"/>
          <p:cNvSpPr>
            <a:spLocks noChangeArrowheads="1"/>
          </p:cNvSpPr>
          <p:nvPr/>
        </p:nvSpPr>
        <p:spPr bwMode="auto">
          <a:xfrm>
            <a:off x="2932113" y="1735138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5" name="Oval 51"/>
          <p:cNvSpPr>
            <a:spLocks noChangeArrowheads="1"/>
          </p:cNvSpPr>
          <p:nvPr/>
        </p:nvSpPr>
        <p:spPr bwMode="auto">
          <a:xfrm>
            <a:off x="2852738" y="1700213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6" name="Oval 52"/>
          <p:cNvSpPr>
            <a:spLocks noChangeArrowheads="1"/>
          </p:cNvSpPr>
          <p:nvPr/>
        </p:nvSpPr>
        <p:spPr bwMode="auto">
          <a:xfrm>
            <a:off x="2811463" y="179863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7" name="Oval 53"/>
          <p:cNvSpPr>
            <a:spLocks noChangeArrowheads="1"/>
          </p:cNvSpPr>
          <p:nvPr/>
        </p:nvSpPr>
        <p:spPr bwMode="auto">
          <a:xfrm>
            <a:off x="2770188" y="16621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8" name="Oval 54"/>
          <p:cNvSpPr>
            <a:spLocks noChangeArrowheads="1"/>
          </p:cNvSpPr>
          <p:nvPr/>
        </p:nvSpPr>
        <p:spPr bwMode="auto">
          <a:xfrm>
            <a:off x="2728913" y="1728788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69" name="Oval 55"/>
          <p:cNvSpPr>
            <a:spLocks noChangeArrowheads="1"/>
          </p:cNvSpPr>
          <p:nvPr/>
        </p:nvSpPr>
        <p:spPr bwMode="auto">
          <a:xfrm>
            <a:off x="2684463" y="195580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0" name="Oval 56"/>
          <p:cNvSpPr>
            <a:spLocks noChangeArrowheads="1"/>
          </p:cNvSpPr>
          <p:nvPr/>
        </p:nvSpPr>
        <p:spPr bwMode="auto">
          <a:xfrm>
            <a:off x="2649538" y="1490663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1" name="Oval 57"/>
          <p:cNvSpPr>
            <a:spLocks noChangeArrowheads="1"/>
          </p:cNvSpPr>
          <p:nvPr/>
        </p:nvSpPr>
        <p:spPr bwMode="auto">
          <a:xfrm>
            <a:off x="2605088" y="1814513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2" name="Oval 58"/>
          <p:cNvSpPr>
            <a:spLocks noChangeArrowheads="1"/>
          </p:cNvSpPr>
          <p:nvPr/>
        </p:nvSpPr>
        <p:spPr bwMode="auto">
          <a:xfrm>
            <a:off x="2565400" y="152082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3" name="Oval 59"/>
          <p:cNvSpPr>
            <a:spLocks noChangeArrowheads="1"/>
          </p:cNvSpPr>
          <p:nvPr/>
        </p:nvSpPr>
        <p:spPr bwMode="auto">
          <a:xfrm>
            <a:off x="2522538" y="1814513"/>
            <a:ext cx="44450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4" name="Oval 60"/>
          <p:cNvSpPr>
            <a:spLocks noChangeArrowheads="1"/>
          </p:cNvSpPr>
          <p:nvPr/>
        </p:nvSpPr>
        <p:spPr bwMode="auto">
          <a:xfrm>
            <a:off x="2476500" y="1592263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5" name="Oval 61"/>
          <p:cNvSpPr>
            <a:spLocks noChangeArrowheads="1"/>
          </p:cNvSpPr>
          <p:nvPr/>
        </p:nvSpPr>
        <p:spPr bwMode="auto">
          <a:xfrm>
            <a:off x="2441575" y="1712913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6" name="Oval 62"/>
          <p:cNvSpPr>
            <a:spLocks noChangeArrowheads="1"/>
          </p:cNvSpPr>
          <p:nvPr/>
        </p:nvSpPr>
        <p:spPr bwMode="auto">
          <a:xfrm>
            <a:off x="2497138" y="2289175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7" name="Oval 63"/>
          <p:cNvSpPr>
            <a:spLocks noChangeArrowheads="1"/>
          </p:cNvSpPr>
          <p:nvPr/>
        </p:nvSpPr>
        <p:spPr bwMode="auto">
          <a:xfrm>
            <a:off x="2359025" y="174783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8" name="Oval 64"/>
          <p:cNvSpPr>
            <a:spLocks noChangeArrowheads="1"/>
          </p:cNvSpPr>
          <p:nvPr/>
        </p:nvSpPr>
        <p:spPr bwMode="auto">
          <a:xfrm>
            <a:off x="2314575" y="169545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79" name="Oval 65"/>
          <p:cNvSpPr>
            <a:spLocks noChangeArrowheads="1"/>
          </p:cNvSpPr>
          <p:nvPr/>
        </p:nvSpPr>
        <p:spPr bwMode="auto">
          <a:xfrm>
            <a:off x="2273300" y="1562100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0" name="Oval 66"/>
          <p:cNvSpPr>
            <a:spLocks noChangeArrowheads="1"/>
          </p:cNvSpPr>
          <p:nvPr/>
        </p:nvSpPr>
        <p:spPr bwMode="auto">
          <a:xfrm>
            <a:off x="2239963" y="170656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1" name="Oval 67"/>
          <p:cNvSpPr>
            <a:spLocks noChangeArrowheads="1"/>
          </p:cNvSpPr>
          <p:nvPr/>
        </p:nvSpPr>
        <p:spPr bwMode="auto">
          <a:xfrm>
            <a:off x="2195513" y="1614488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2" name="Oval 68"/>
          <p:cNvSpPr>
            <a:spLocks noChangeArrowheads="1"/>
          </p:cNvSpPr>
          <p:nvPr/>
        </p:nvSpPr>
        <p:spPr bwMode="auto">
          <a:xfrm>
            <a:off x="2152650" y="1543050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3" name="Oval 69"/>
          <p:cNvSpPr>
            <a:spLocks noChangeArrowheads="1"/>
          </p:cNvSpPr>
          <p:nvPr/>
        </p:nvSpPr>
        <p:spPr bwMode="auto">
          <a:xfrm>
            <a:off x="2111375" y="170656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4" name="Oval 70"/>
          <p:cNvSpPr>
            <a:spLocks noChangeArrowheads="1"/>
          </p:cNvSpPr>
          <p:nvPr/>
        </p:nvSpPr>
        <p:spPr bwMode="auto">
          <a:xfrm>
            <a:off x="2068513" y="1573213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5" name="Oval 71"/>
          <p:cNvSpPr>
            <a:spLocks noChangeArrowheads="1"/>
          </p:cNvSpPr>
          <p:nvPr/>
        </p:nvSpPr>
        <p:spPr bwMode="auto">
          <a:xfrm>
            <a:off x="2033588" y="16621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6" name="Oval 72"/>
          <p:cNvSpPr>
            <a:spLocks noChangeArrowheads="1"/>
          </p:cNvSpPr>
          <p:nvPr/>
        </p:nvSpPr>
        <p:spPr bwMode="auto">
          <a:xfrm>
            <a:off x="1990725" y="150971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7" name="Oval 73"/>
          <p:cNvSpPr>
            <a:spLocks noChangeArrowheads="1"/>
          </p:cNvSpPr>
          <p:nvPr/>
        </p:nvSpPr>
        <p:spPr bwMode="auto">
          <a:xfrm>
            <a:off x="3541713" y="160655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8" name="Oval 74"/>
          <p:cNvSpPr>
            <a:spLocks noChangeArrowheads="1"/>
          </p:cNvSpPr>
          <p:nvPr/>
        </p:nvSpPr>
        <p:spPr bwMode="auto">
          <a:xfrm>
            <a:off x="3498850" y="1895475"/>
            <a:ext cx="44450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89" name="Oval 75"/>
          <p:cNvSpPr>
            <a:spLocks noChangeArrowheads="1"/>
          </p:cNvSpPr>
          <p:nvPr/>
        </p:nvSpPr>
        <p:spPr bwMode="auto">
          <a:xfrm>
            <a:off x="3454400" y="182245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0" name="Oval 76"/>
          <p:cNvSpPr>
            <a:spLocks noChangeArrowheads="1"/>
          </p:cNvSpPr>
          <p:nvPr/>
        </p:nvSpPr>
        <p:spPr bwMode="auto">
          <a:xfrm>
            <a:off x="3414713" y="1670050"/>
            <a:ext cx="46037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1" name="Oval 77"/>
          <p:cNvSpPr>
            <a:spLocks noChangeArrowheads="1"/>
          </p:cNvSpPr>
          <p:nvPr/>
        </p:nvSpPr>
        <p:spPr bwMode="auto">
          <a:xfrm>
            <a:off x="3252788" y="204152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2" name="Oval 78"/>
          <p:cNvSpPr>
            <a:spLocks noChangeArrowheads="1"/>
          </p:cNvSpPr>
          <p:nvPr/>
        </p:nvSpPr>
        <p:spPr bwMode="auto">
          <a:xfrm>
            <a:off x="3209925" y="160655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3" name="Oval 79"/>
          <p:cNvSpPr>
            <a:spLocks noChangeArrowheads="1"/>
          </p:cNvSpPr>
          <p:nvPr/>
        </p:nvSpPr>
        <p:spPr bwMode="auto">
          <a:xfrm>
            <a:off x="3173413" y="2166938"/>
            <a:ext cx="46037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4" name="Oval 80"/>
          <p:cNvSpPr>
            <a:spLocks noChangeArrowheads="1"/>
          </p:cNvSpPr>
          <p:nvPr/>
        </p:nvSpPr>
        <p:spPr bwMode="auto">
          <a:xfrm>
            <a:off x="3130550" y="1814513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5" name="Oval 81"/>
          <p:cNvSpPr>
            <a:spLocks noChangeArrowheads="1"/>
          </p:cNvSpPr>
          <p:nvPr/>
        </p:nvSpPr>
        <p:spPr bwMode="auto">
          <a:xfrm>
            <a:off x="3087688" y="1979613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6" name="Oval 82"/>
          <p:cNvSpPr>
            <a:spLocks noChangeArrowheads="1"/>
          </p:cNvSpPr>
          <p:nvPr/>
        </p:nvSpPr>
        <p:spPr bwMode="auto">
          <a:xfrm>
            <a:off x="3048000" y="18272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7" name="Oval 83"/>
          <p:cNvSpPr>
            <a:spLocks noChangeArrowheads="1"/>
          </p:cNvSpPr>
          <p:nvPr/>
        </p:nvSpPr>
        <p:spPr bwMode="auto">
          <a:xfrm>
            <a:off x="2968625" y="187960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8" name="Oval 84"/>
          <p:cNvSpPr>
            <a:spLocks noChangeArrowheads="1"/>
          </p:cNvSpPr>
          <p:nvPr/>
        </p:nvSpPr>
        <p:spPr bwMode="auto">
          <a:xfrm>
            <a:off x="2925763" y="1814513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399" name="Oval 85"/>
          <p:cNvSpPr>
            <a:spLocks noChangeArrowheads="1"/>
          </p:cNvSpPr>
          <p:nvPr/>
        </p:nvSpPr>
        <p:spPr bwMode="auto">
          <a:xfrm>
            <a:off x="2879725" y="2111375"/>
            <a:ext cx="5397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0" name="Oval 86"/>
          <p:cNvSpPr>
            <a:spLocks noChangeArrowheads="1"/>
          </p:cNvSpPr>
          <p:nvPr/>
        </p:nvSpPr>
        <p:spPr bwMode="auto">
          <a:xfrm>
            <a:off x="2840038" y="18272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1" name="Oval 87"/>
          <p:cNvSpPr>
            <a:spLocks noChangeArrowheads="1"/>
          </p:cNvSpPr>
          <p:nvPr/>
        </p:nvSpPr>
        <p:spPr bwMode="auto">
          <a:xfrm>
            <a:off x="2806700" y="207645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2" name="Oval 88"/>
          <p:cNvSpPr>
            <a:spLocks noChangeArrowheads="1"/>
          </p:cNvSpPr>
          <p:nvPr/>
        </p:nvSpPr>
        <p:spPr bwMode="auto">
          <a:xfrm>
            <a:off x="2763838" y="2171700"/>
            <a:ext cx="44450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3" name="Oval 89"/>
          <p:cNvSpPr>
            <a:spLocks noChangeArrowheads="1"/>
          </p:cNvSpPr>
          <p:nvPr/>
        </p:nvSpPr>
        <p:spPr bwMode="auto">
          <a:xfrm>
            <a:off x="2720975" y="2036763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4" name="Oval 90"/>
          <p:cNvSpPr>
            <a:spLocks noChangeArrowheads="1"/>
          </p:cNvSpPr>
          <p:nvPr/>
        </p:nvSpPr>
        <p:spPr bwMode="auto">
          <a:xfrm>
            <a:off x="2679700" y="2105025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5" name="Oval 91"/>
          <p:cNvSpPr>
            <a:spLocks noChangeArrowheads="1"/>
          </p:cNvSpPr>
          <p:nvPr/>
        </p:nvSpPr>
        <p:spPr bwMode="auto">
          <a:xfrm>
            <a:off x="2635250" y="2328863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6" name="Oval 92"/>
          <p:cNvSpPr>
            <a:spLocks noChangeArrowheads="1"/>
          </p:cNvSpPr>
          <p:nvPr/>
        </p:nvSpPr>
        <p:spPr bwMode="auto">
          <a:xfrm>
            <a:off x="2600325" y="1868488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7" name="Oval 93"/>
          <p:cNvSpPr>
            <a:spLocks noChangeArrowheads="1"/>
          </p:cNvSpPr>
          <p:nvPr/>
        </p:nvSpPr>
        <p:spPr bwMode="auto">
          <a:xfrm>
            <a:off x="2557463" y="219233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8" name="Oval 94"/>
          <p:cNvSpPr>
            <a:spLocks noChangeArrowheads="1"/>
          </p:cNvSpPr>
          <p:nvPr/>
        </p:nvSpPr>
        <p:spPr bwMode="auto">
          <a:xfrm>
            <a:off x="2889250" y="2006600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09" name="Oval 95"/>
          <p:cNvSpPr>
            <a:spLocks noChangeArrowheads="1"/>
          </p:cNvSpPr>
          <p:nvPr/>
        </p:nvSpPr>
        <p:spPr bwMode="auto">
          <a:xfrm>
            <a:off x="2473325" y="21923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0" name="Oval 96"/>
          <p:cNvSpPr>
            <a:spLocks noChangeArrowheads="1"/>
          </p:cNvSpPr>
          <p:nvPr/>
        </p:nvSpPr>
        <p:spPr bwMode="auto">
          <a:xfrm>
            <a:off x="2432050" y="1968500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1" name="Oval 97"/>
          <p:cNvSpPr>
            <a:spLocks noChangeArrowheads="1"/>
          </p:cNvSpPr>
          <p:nvPr/>
        </p:nvSpPr>
        <p:spPr bwMode="auto">
          <a:xfrm>
            <a:off x="2389188" y="2085975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2" name="Oval 98"/>
          <p:cNvSpPr>
            <a:spLocks noChangeArrowheads="1"/>
          </p:cNvSpPr>
          <p:nvPr/>
        </p:nvSpPr>
        <p:spPr bwMode="auto">
          <a:xfrm>
            <a:off x="2351088" y="210502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3" name="Oval 99"/>
          <p:cNvSpPr>
            <a:spLocks noChangeArrowheads="1"/>
          </p:cNvSpPr>
          <p:nvPr/>
        </p:nvSpPr>
        <p:spPr bwMode="auto">
          <a:xfrm>
            <a:off x="2309813" y="2122488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4" name="Oval 100"/>
          <p:cNvSpPr>
            <a:spLocks noChangeArrowheads="1"/>
          </p:cNvSpPr>
          <p:nvPr/>
        </p:nvSpPr>
        <p:spPr bwMode="auto">
          <a:xfrm>
            <a:off x="2266950" y="207010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5" name="Oval 101"/>
          <p:cNvSpPr>
            <a:spLocks noChangeArrowheads="1"/>
          </p:cNvSpPr>
          <p:nvPr/>
        </p:nvSpPr>
        <p:spPr bwMode="auto">
          <a:xfrm>
            <a:off x="2222500" y="1939925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6" name="Oval 102"/>
          <p:cNvSpPr>
            <a:spLocks noChangeArrowheads="1"/>
          </p:cNvSpPr>
          <p:nvPr/>
        </p:nvSpPr>
        <p:spPr bwMode="auto">
          <a:xfrm>
            <a:off x="2185988" y="2079625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7" name="Oval 103"/>
          <p:cNvSpPr>
            <a:spLocks noChangeArrowheads="1"/>
          </p:cNvSpPr>
          <p:nvPr/>
        </p:nvSpPr>
        <p:spPr bwMode="auto">
          <a:xfrm>
            <a:off x="2147888" y="1990725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8" name="Oval 104"/>
          <p:cNvSpPr>
            <a:spLocks noChangeArrowheads="1"/>
          </p:cNvSpPr>
          <p:nvPr/>
        </p:nvSpPr>
        <p:spPr bwMode="auto">
          <a:xfrm>
            <a:off x="2103438" y="192087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19" name="Oval 105"/>
          <p:cNvSpPr>
            <a:spLocks noChangeArrowheads="1"/>
          </p:cNvSpPr>
          <p:nvPr/>
        </p:nvSpPr>
        <p:spPr bwMode="auto">
          <a:xfrm>
            <a:off x="2062163" y="207962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0" name="Oval 106"/>
          <p:cNvSpPr>
            <a:spLocks noChangeArrowheads="1"/>
          </p:cNvSpPr>
          <p:nvPr/>
        </p:nvSpPr>
        <p:spPr bwMode="auto">
          <a:xfrm>
            <a:off x="2017713" y="1952625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1" name="Oval 107"/>
          <p:cNvSpPr>
            <a:spLocks noChangeArrowheads="1"/>
          </p:cNvSpPr>
          <p:nvPr/>
        </p:nvSpPr>
        <p:spPr bwMode="auto">
          <a:xfrm>
            <a:off x="1984375" y="2036763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2" name="Oval 108"/>
          <p:cNvSpPr>
            <a:spLocks noChangeArrowheads="1"/>
          </p:cNvSpPr>
          <p:nvPr/>
        </p:nvSpPr>
        <p:spPr bwMode="auto">
          <a:xfrm>
            <a:off x="1941513" y="1884363"/>
            <a:ext cx="49212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3" name="Oval 109"/>
          <p:cNvSpPr>
            <a:spLocks noChangeArrowheads="1"/>
          </p:cNvSpPr>
          <p:nvPr/>
        </p:nvSpPr>
        <p:spPr bwMode="auto">
          <a:xfrm>
            <a:off x="3849688" y="146367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4" name="Oval 110"/>
          <p:cNvSpPr>
            <a:spLocks noChangeArrowheads="1"/>
          </p:cNvSpPr>
          <p:nvPr/>
        </p:nvSpPr>
        <p:spPr bwMode="auto">
          <a:xfrm>
            <a:off x="3224213" y="1498600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5" name="Oval 111"/>
          <p:cNvSpPr>
            <a:spLocks noChangeArrowheads="1"/>
          </p:cNvSpPr>
          <p:nvPr/>
        </p:nvSpPr>
        <p:spPr bwMode="auto">
          <a:xfrm>
            <a:off x="2693988" y="153352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6" name="Oval 112"/>
          <p:cNvSpPr>
            <a:spLocks noChangeArrowheads="1"/>
          </p:cNvSpPr>
          <p:nvPr/>
        </p:nvSpPr>
        <p:spPr bwMode="auto">
          <a:xfrm>
            <a:off x="3381375" y="1563688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7" name="Oval 113"/>
          <p:cNvSpPr>
            <a:spLocks noChangeArrowheads="1"/>
          </p:cNvSpPr>
          <p:nvPr/>
        </p:nvSpPr>
        <p:spPr bwMode="auto">
          <a:xfrm>
            <a:off x="2947988" y="1598613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8" name="Oval 114"/>
          <p:cNvSpPr>
            <a:spLocks noChangeArrowheads="1"/>
          </p:cNvSpPr>
          <p:nvPr/>
        </p:nvSpPr>
        <p:spPr bwMode="auto">
          <a:xfrm>
            <a:off x="3151188" y="163512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29" name="Oval 115"/>
          <p:cNvSpPr>
            <a:spLocks noChangeArrowheads="1"/>
          </p:cNvSpPr>
          <p:nvPr/>
        </p:nvSpPr>
        <p:spPr bwMode="auto">
          <a:xfrm>
            <a:off x="2967038" y="1670050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0" name="Oval 116"/>
          <p:cNvSpPr>
            <a:spLocks noChangeArrowheads="1"/>
          </p:cNvSpPr>
          <p:nvPr/>
        </p:nvSpPr>
        <p:spPr bwMode="auto">
          <a:xfrm>
            <a:off x="3028950" y="1731963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1" name="Oval 117"/>
          <p:cNvSpPr>
            <a:spLocks noChangeArrowheads="1"/>
          </p:cNvSpPr>
          <p:nvPr/>
        </p:nvSpPr>
        <p:spPr bwMode="auto">
          <a:xfrm>
            <a:off x="2947988" y="1765300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2" name="Oval 118"/>
          <p:cNvSpPr>
            <a:spLocks noChangeArrowheads="1"/>
          </p:cNvSpPr>
          <p:nvPr/>
        </p:nvSpPr>
        <p:spPr bwMode="auto">
          <a:xfrm>
            <a:off x="3311525" y="1798638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3" name="Oval 119"/>
          <p:cNvSpPr>
            <a:spLocks noChangeArrowheads="1"/>
          </p:cNvSpPr>
          <p:nvPr/>
        </p:nvSpPr>
        <p:spPr bwMode="auto">
          <a:xfrm>
            <a:off x="3748088" y="205740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4" name="Oval 120"/>
          <p:cNvSpPr>
            <a:spLocks noChangeArrowheads="1"/>
          </p:cNvSpPr>
          <p:nvPr/>
        </p:nvSpPr>
        <p:spPr bwMode="auto">
          <a:xfrm>
            <a:off x="3270250" y="1862138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5" name="Oval 121"/>
          <p:cNvSpPr>
            <a:spLocks noChangeArrowheads="1"/>
          </p:cNvSpPr>
          <p:nvPr/>
        </p:nvSpPr>
        <p:spPr bwMode="auto">
          <a:xfrm>
            <a:off x="3392488" y="1898650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6" name="Oval 122"/>
          <p:cNvSpPr>
            <a:spLocks noChangeArrowheads="1"/>
          </p:cNvSpPr>
          <p:nvPr/>
        </p:nvSpPr>
        <p:spPr bwMode="auto">
          <a:xfrm>
            <a:off x="3221038" y="1933575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7" name="Oval 123"/>
          <p:cNvSpPr>
            <a:spLocks noChangeArrowheads="1"/>
          </p:cNvSpPr>
          <p:nvPr/>
        </p:nvSpPr>
        <p:spPr bwMode="auto">
          <a:xfrm>
            <a:off x="3305175" y="196850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8" name="Oval 124"/>
          <p:cNvSpPr>
            <a:spLocks noChangeArrowheads="1"/>
          </p:cNvSpPr>
          <p:nvPr/>
        </p:nvSpPr>
        <p:spPr bwMode="auto">
          <a:xfrm>
            <a:off x="3584575" y="2000250"/>
            <a:ext cx="412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39" name="Oval 125"/>
          <p:cNvSpPr>
            <a:spLocks noChangeArrowheads="1"/>
          </p:cNvSpPr>
          <p:nvPr/>
        </p:nvSpPr>
        <p:spPr bwMode="auto">
          <a:xfrm>
            <a:off x="3016250" y="2030413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0" name="Oval 126"/>
          <p:cNvSpPr>
            <a:spLocks noChangeArrowheads="1"/>
          </p:cNvSpPr>
          <p:nvPr/>
        </p:nvSpPr>
        <p:spPr bwMode="auto">
          <a:xfrm>
            <a:off x="3414713" y="2065338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1" name="Oval 127"/>
          <p:cNvSpPr>
            <a:spLocks noChangeArrowheads="1"/>
          </p:cNvSpPr>
          <p:nvPr/>
        </p:nvSpPr>
        <p:spPr bwMode="auto">
          <a:xfrm>
            <a:off x="3049588" y="209867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2" name="Oval 128"/>
          <p:cNvSpPr>
            <a:spLocks noChangeArrowheads="1"/>
          </p:cNvSpPr>
          <p:nvPr/>
        </p:nvSpPr>
        <p:spPr bwMode="auto">
          <a:xfrm>
            <a:off x="3414713" y="2132013"/>
            <a:ext cx="46037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3" name="Oval 129"/>
          <p:cNvSpPr>
            <a:spLocks noChangeArrowheads="1"/>
          </p:cNvSpPr>
          <p:nvPr/>
        </p:nvSpPr>
        <p:spPr bwMode="auto">
          <a:xfrm>
            <a:off x="3132138" y="2166938"/>
            <a:ext cx="5397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4" name="Oval 130"/>
          <p:cNvSpPr>
            <a:spLocks noChangeArrowheads="1"/>
          </p:cNvSpPr>
          <p:nvPr/>
        </p:nvSpPr>
        <p:spPr bwMode="auto">
          <a:xfrm>
            <a:off x="3289300" y="2198688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5" name="Oval 131"/>
          <p:cNvSpPr>
            <a:spLocks noChangeArrowheads="1"/>
          </p:cNvSpPr>
          <p:nvPr/>
        </p:nvSpPr>
        <p:spPr bwMode="auto">
          <a:xfrm>
            <a:off x="3305175" y="2232025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6" name="Oval 132"/>
          <p:cNvSpPr>
            <a:spLocks noChangeArrowheads="1"/>
          </p:cNvSpPr>
          <p:nvPr/>
        </p:nvSpPr>
        <p:spPr bwMode="auto">
          <a:xfrm>
            <a:off x="3328988" y="2268538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7" name="Oval 133"/>
          <p:cNvSpPr>
            <a:spLocks noChangeArrowheads="1"/>
          </p:cNvSpPr>
          <p:nvPr/>
        </p:nvSpPr>
        <p:spPr bwMode="auto">
          <a:xfrm>
            <a:off x="3265488" y="2300288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8" name="Oval 134"/>
          <p:cNvSpPr>
            <a:spLocks noChangeArrowheads="1"/>
          </p:cNvSpPr>
          <p:nvPr/>
        </p:nvSpPr>
        <p:spPr bwMode="auto">
          <a:xfrm>
            <a:off x="3100388" y="2335213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49" name="Oval 135"/>
          <p:cNvSpPr>
            <a:spLocks noChangeArrowheads="1"/>
          </p:cNvSpPr>
          <p:nvPr/>
        </p:nvSpPr>
        <p:spPr bwMode="auto">
          <a:xfrm>
            <a:off x="3278188" y="2362200"/>
            <a:ext cx="49212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0" name="Oval 136"/>
          <p:cNvSpPr>
            <a:spLocks noChangeArrowheads="1"/>
          </p:cNvSpPr>
          <p:nvPr/>
        </p:nvSpPr>
        <p:spPr bwMode="auto">
          <a:xfrm>
            <a:off x="3163888" y="2397125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1" name="Oval 137"/>
          <p:cNvSpPr>
            <a:spLocks noChangeArrowheads="1"/>
          </p:cNvSpPr>
          <p:nvPr/>
        </p:nvSpPr>
        <p:spPr bwMode="auto">
          <a:xfrm>
            <a:off x="3082925" y="2433638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2" name="Oval 138"/>
          <p:cNvSpPr>
            <a:spLocks noChangeArrowheads="1"/>
          </p:cNvSpPr>
          <p:nvPr/>
        </p:nvSpPr>
        <p:spPr bwMode="auto">
          <a:xfrm>
            <a:off x="2847975" y="1458913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3" name="Oval 139"/>
          <p:cNvSpPr>
            <a:spLocks noChangeArrowheads="1"/>
          </p:cNvSpPr>
          <p:nvPr/>
        </p:nvSpPr>
        <p:spPr bwMode="auto">
          <a:xfrm>
            <a:off x="2314575" y="149383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4" name="Oval 140"/>
          <p:cNvSpPr>
            <a:spLocks noChangeArrowheads="1"/>
          </p:cNvSpPr>
          <p:nvPr/>
        </p:nvSpPr>
        <p:spPr bwMode="auto">
          <a:xfrm>
            <a:off x="3001963" y="1524000"/>
            <a:ext cx="5397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5" name="Oval 141"/>
          <p:cNvSpPr>
            <a:spLocks noChangeArrowheads="1"/>
          </p:cNvSpPr>
          <p:nvPr/>
        </p:nvSpPr>
        <p:spPr bwMode="auto">
          <a:xfrm>
            <a:off x="2571750" y="1555750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6" name="Oval 142"/>
          <p:cNvSpPr>
            <a:spLocks noChangeArrowheads="1"/>
          </p:cNvSpPr>
          <p:nvPr/>
        </p:nvSpPr>
        <p:spPr bwMode="auto">
          <a:xfrm>
            <a:off x="2774950" y="1592263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7" name="Oval 143"/>
          <p:cNvSpPr>
            <a:spLocks noChangeArrowheads="1"/>
          </p:cNvSpPr>
          <p:nvPr/>
        </p:nvSpPr>
        <p:spPr bwMode="auto">
          <a:xfrm>
            <a:off x="2584450" y="162877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8" name="Oval 144"/>
          <p:cNvSpPr>
            <a:spLocks noChangeArrowheads="1"/>
          </p:cNvSpPr>
          <p:nvPr/>
        </p:nvSpPr>
        <p:spPr bwMode="auto">
          <a:xfrm>
            <a:off x="2649538" y="169227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59" name="Oval 145"/>
          <p:cNvSpPr>
            <a:spLocks noChangeArrowheads="1"/>
          </p:cNvSpPr>
          <p:nvPr/>
        </p:nvSpPr>
        <p:spPr bwMode="auto">
          <a:xfrm>
            <a:off x="2571750" y="1725613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0" name="Oval 146"/>
          <p:cNvSpPr>
            <a:spLocks noChangeArrowheads="1"/>
          </p:cNvSpPr>
          <p:nvPr/>
        </p:nvSpPr>
        <p:spPr bwMode="auto">
          <a:xfrm>
            <a:off x="2936875" y="175895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1" name="Oval 147"/>
          <p:cNvSpPr>
            <a:spLocks noChangeArrowheads="1"/>
          </p:cNvSpPr>
          <p:nvPr/>
        </p:nvSpPr>
        <p:spPr bwMode="auto">
          <a:xfrm>
            <a:off x="2505075" y="184150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2" name="Oval 148"/>
          <p:cNvSpPr>
            <a:spLocks noChangeArrowheads="1"/>
          </p:cNvSpPr>
          <p:nvPr/>
        </p:nvSpPr>
        <p:spPr bwMode="auto">
          <a:xfrm>
            <a:off x="3536950" y="23891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3" name="Oval 149"/>
          <p:cNvSpPr>
            <a:spLocks noChangeArrowheads="1"/>
          </p:cNvSpPr>
          <p:nvPr/>
        </p:nvSpPr>
        <p:spPr bwMode="auto">
          <a:xfrm>
            <a:off x="3013075" y="185737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4" name="Oval 150"/>
          <p:cNvSpPr>
            <a:spLocks noChangeArrowheads="1"/>
          </p:cNvSpPr>
          <p:nvPr/>
        </p:nvSpPr>
        <p:spPr bwMode="auto">
          <a:xfrm>
            <a:off x="2840038" y="1892300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5" name="Oval 151"/>
          <p:cNvSpPr>
            <a:spLocks noChangeArrowheads="1"/>
          </p:cNvSpPr>
          <p:nvPr/>
        </p:nvSpPr>
        <p:spPr bwMode="auto">
          <a:xfrm>
            <a:off x="2927350" y="1927225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6" name="Oval 152"/>
          <p:cNvSpPr>
            <a:spLocks noChangeArrowheads="1"/>
          </p:cNvSpPr>
          <p:nvPr/>
        </p:nvSpPr>
        <p:spPr bwMode="auto">
          <a:xfrm>
            <a:off x="3203575" y="196215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7" name="Oval 153"/>
          <p:cNvSpPr>
            <a:spLocks noChangeArrowheads="1"/>
          </p:cNvSpPr>
          <p:nvPr/>
        </p:nvSpPr>
        <p:spPr bwMode="auto">
          <a:xfrm>
            <a:off x="2636838" y="199072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8" name="Oval 154"/>
          <p:cNvSpPr>
            <a:spLocks noChangeArrowheads="1"/>
          </p:cNvSpPr>
          <p:nvPr/>
        </p:nvSpPr>
        <p:spPr bwMode="auto">
          <a:xfrm>
            <a:off x="3032125" y="202565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69" name="Oval 155"/>
          <p:cNvSpPr>
            <a:spLocks noChangeArrowheads="1"/>
          </p:cNvSpPr>
          <p:nvPr/>
        </p:nvSpPr>
        <p:spPr bwMode="auto">
          <a:xfrm>
            <a:off x="2673350" y="2058988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0" name="Oval 156"/>
          <p:cNvSpPr>
            <a:spLocks noChangeArrowheads="1"/>
          </p:cNvSpPr>
          <p:nvPr/>
        </p:nvSpPr>
        <p:spPr bwMode="auto">
          <a:xfrm>
            <a:off x="3032125" y="2093913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1" name="Oval 157"/>
          <p:cNvSpPr>
            <a:spLocks noChangeArrowheads="1"/>
          </p:cNvSpPr>
          <p:nvPr/>
        </p:nvSpPr>
        <p:spPr bwMode="auto">
          <a:xfrm>
            <a:off x="2760663" y="2128838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2" name="Oval 158"/>
          <p:cNvSpPr>
            <a:spLocks noChangeArrowheads="1"/>
          </p:cNvSpPr>
          <p:nvPr/>
        </p:nvSpPr>
        <p:spPr bwMode="auto">
          <a:xfrm>
            <a:off x="2908300" y="215582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3" name="Oval 159"/>
          <p:cNvSpPr>
            <a:spLocks noChangeArrowheads="1"/>
          </p:cNvSpPr>
          <p:nvPr/>
        </p:nvSpPr>
        <p:spPr bwMode="auto">
          <a:xfrm>
            <a:off x="2927350" y="2192338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4" name="Oval 160"/>
          <p:cNvSpPr>
            <a:spLocks noChangeArrowheads="1"/>
          </p:cNvSpPr>
          <p:nvPr/>
        </p:nvSpPr>
        <p:spPr bwMode="auto">
          <a:xfrm>
            <a:off x="2947988" y="22272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5" name="Oval 161"/>
          <p:cNvSpPr>
            <a:spLocks noChangeArrowheads="1"/>
          </p:cNvSpPr>
          <p:nvPr/>
        </p:nvSpPr>
        <p:spPr bwMode="auto">
          <a:xfrm>
            <a:off x="2887663" y="2262188"/>
            <a:ext cx="47625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6" name="Oval 162"/>
          <p:cNvSpPr>
            <a:spLocks noChangeArrowheads="1"/>
          </p:cNvSpPr>
          <p:nvPr/>
        </p:nvSpPr>
        <p:spPr bwMode="auto">
          <a:xfrm>
            <a:off x="2720975" y="2295525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7" name="Oval 163"/>
          <p:cNvSpPr>
            <a:spLocks noChangeArrowheads="1"/>
          </p:cNvSpPr>
          <p:nvPr/>
        </p:nvSpPr>
        <p:spPr bwMode="auto">
          <a:xfrm>
            <a:off x="2900363" y="2324100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8" name="Oval 164"/>
          <p:cNvSpPr>
            <a:spLocks noChangeArrowheads="1"/>
          </p:cNvSpPr>
          <p:nvPr/>
        </p:nvSpPr>
        <p:spPr bwMode="auto">
          <a:xfrm>
            <a:off x="2787650" y="2357438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79" name="Oval 165"/>
          <p:cNvSpPr>
            <a:spLocks noChangeArrowheads="1"/>
          </p:cNvSpPr>
          <p:nvPr/>
        </p:nvSpPr>
        <p:spPr bwMode="auto">
          <a:xfrm>
            <a:off x="2697163" y="2393950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0" name="Oval 166"/>
          <p:cNvSpPr>
            <a:spLocks noChangeArrowheads="1"/>
          </p:cNvSpPr>
          <p:nvPr/>
        </p:nvSpPr>
        <p:spPr bwMode="auto">
          <a:xfrm>
            <a:off x="2900363" y="2428875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1" name="Oval 167"/>
          <p:cNvSpPr>
            <a:spLocks noChangeArrowheads="1"/>
          </p:cNvSpPr>
          <p:nvPr/>
        </p:nvSpPr>
        <p:spPr bwMode="auto">
          <a:xfrm>
            <a:off x="3856038" y="1776413"/>
            <a:ext cx="5556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2" name="Oval 168"/>
          <p:cNvSpPr>
            <a:spLocks noChangeArrowheads="1"/>
          </p:cNvSpPr>
          <p:nvPr/>
        </p:nvSpPr>
        <p:spPr bwMode="auto">
          <a:xfrm>
            <a:off x="3819525" y="170180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3" name="Oval 169"/>
          <p:cNvSpPr>
            <a:spLocks noChangeArrowheads="1"/>
          </p:cNvSpPr>
          <p:nvPr/>
        </p:nvSpPr>
        <p:spPr bwMode="auto">
          <a:xfrm>
            <a:off x="3775075" y="1543050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4" name="Oval 170"/>
          <p:cNvSpPr>
            <a:spLocks noChangeArrowheads="1"/>
          </p:cNvSpPr>
          <p:nvPr/>
        </p:nvSpPr>
        <p:spPr bwMode="auto">
          <a:xfrm>
            <a:off x="3695700" y="2355850"/>
            <a:ext cx="50800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5" name="Oval 171"/>
          <p:cNvSpPr>
            <a:spLocks noChangeArrowheads="1"/>
          </p:cNvSpPr>
          <p:nvPr/>
        </p:nvSpPr>
        <p:spPr bwMode="auto">
          <a:xfrm>
            <a:off x="3656013" y="242252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6" name="Oval 172"/>
          <p:cNvSpPr>
            <a:spLocks noChangeArrowheads="1"/>
          </p:cNvSpPr>
          <p:nvPr/>
        </p:nvSpPr>
        <p:spPr bwMode="auto">
          <a:xfrm>
            <a:off x="3614738" y="19224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7" name="Oval 173"/>
          <p:cNvSpPr>
            <a:spLocks noChangeArrowheads="1"/>
          </p:cNvSpPr>
          <p:nvPr/>
        </p:nvSpPr>
        <p:spPr bwMode="auto">
          <a:xfrm>
            <a:off x="3575050" y="148748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8" name="Oval 174"/>
          <p:cNvSpPr>
            <a:spLocks noChangeArrowheads="1"/>
          </p:cNvSpPr>
          <p:nvPr/>
        </p:nvSpPr>
        <p:spPr bwMode="auto">
          <a:xfrm>
            <a:off x="3535363" y="2046288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89" name="Oval 175"/>
          <p:cNvSpPr>
            <a:spLocks noChangeArrowheads="1"/>
          </p:cNvSpPr>
          <p:nvPr/>
        </p:nvSpPr>
        <p:spPr bwMode="auto">
          <a:xfrm>
            <a:off x="3494088" y="1697038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0" name="Oval 176"/>
          <p:cNvSpPr>
            <a:spLocks noChangeArrowheads="1"/>
          </p:cNvSpPr>
          <p:nvPr/>
        </p:nvSpPr>
        <p:spPr bwMode="auto">
          <a:xfrm>
            <a:off x="3452813" y="1857375"/>
            <a:ext cx="4286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1" name="Oval 177"/>
          <p:cNvSpPr>
            <a:spLocks noChangeArrowheads="1"/>
          </p:cNvSpPr>
          <p:nvPr/>
        </p:nvSpPr>
        <p:spPr bwMode="auto">
          <a:xfrm>
            <a:off x="3405188" y="170815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2" name="Oval 178"/>
          <p:cNvSpPr>
            <a:spLocks noChangeArrowheads="1"/>
          </p:cNvSpPr>
          <p:nvPr/>
        </p:nvSpPr>
        <p:spPr bwMode="auto">
          <a:xfrm>
            <a:off x="3332163" y="175895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3" name="Oval 179"/>
          <p:cNvSpPr>
            <a:spLocks noChangeArrowheads="1"/>
          </p:cNvSpPr>
          <p:nvPr/>
        </p:nvSpPr>
        <p:spPr bwMode="auto">
          <a:xfrm>
            <a:off x="3290888" y="1697038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4" name="Oval 180"/>
          <p:cNvSpPr>
            <a:spLocks noChangeArrowheads="1"/>
          </p:cNvSpPr>
          <p:nvPr/>
        </p:nvSpPr>
        <p:spPr bwMode="auto">
          <a:xfrm>
            <a:off x="3249613" y="1990725"/>
            <a:ext cx="4286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5" name="Oval 181"/>
          <p:cNvSpPr>
            <a:spLocks noChangeArrowheads="1"/>
          </p:cNvSpPr>
          <p:nvPr/>
        </p:nvSpPr>
        <p:spPr bwMode="auto">
          <a:xfrm>
            <a:off x="3203575" y="1708150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6" name="Oval 182"/>
          <p:cNvSpPr>
            <a:spLocks noChangeArrowheads="1"/>
          </p:cNvSpPr>
          <p:nvPr/>
        </p:nvSpPr>
        <p:spPr bwMode="auto">
          <a:xfrm>
            <a:off x="3163888" y="195738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7" name="Oval 183"/>
          <p:cNvSpPr>
            <a:spLocks noChangeArrowheads="1"/>
          </p:cNvSpPr>
          <p:nvPr/>
        </p:nvSpPr>
        <p:spPr bwMode="auto">
          <a:xfrm>
            <a:off x="3122613" y="2054225"/>
            <a:ext cx="5238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8" name="Oval 184"/>
          <p:cNvSpPr>
            <a:spLocks noChangeArrowheads="1"/>
          </p:cNvSpPr>
          <p:nvPr/>
        </p:nvSpPr>
        <p:spPr bwMode="auto">
          <a:xfrm>
            <a:off x="3082925" y="191928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499" name="Oval 185"/>
          <p:cNvSpPr>
            <a:spLocks noChangeArrowheads="1"/>
          </p:cNvSpPr>
          <p:nvPr/>
        </p:nvSpPr>
        <p:spPr bwMode="auto">
          <a:xfrm>
            <a:off x="3038475" y="19859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0" name="Oval 186"/>
          <p:cNvSpPr>
            <a:spLocks noChangeArrowheads="1"/>
          </p:cNvSpPr>
          <p:nvPr/>
        </p:nvSpPr>
        <p:spPr bwMode="auto">
          <a:xfrm>
            <a:off x="2997200" y="221138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1" name="Oval 187"/>
          <p:cNvSpPr>
            <a:spLocks noChangeArrowheads="1"/>
          </p:cNvSpPr>
          <p:nvPr/>
        </p:nvSpPr>
        <p:spPr bwMode="auto">
          <a:xfrm>
            <a:off x="3648075" y="178117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2" name="Oval 188"/>
          <p:cNvSpPr>
            <a:spLocks noChangeArrowheads="1"/>
          </p:cNvSpPr>
          <p:nvPr/>
        </p:nvSpPr>
        <p:spPr bwMode="auto">
          <a:xfrm>
            <a:off x="2916238" y="2071688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3" name="Oval 189"/>
          <p:cNvSpPr>
            <a:spLocks noChangeArrowheads="1"/>
          </p:cNvSpPr>
          <p:nvPr/>
        </p:nvSpPr>
        <p:spPr bwMode="auto">
          <a:xfrm>
            <a:off x="2876550" y="1776413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4" name="Oval 190"/>
          <p:cNvSpPr>
            <a:spLocks noChangeArrowheads="1"/>
          </p:cNvSpPr>
          <p:nvPr/>
        </p:nvSpPr>
        <p:spPr bwMode="auto">
          <a:xfrm>
            <a:off x="2832100" y="2071688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5" name="Oval 191"/>
          <p:cNvSpPr>
            <a:spLocks noChangeArrowheads="1"/>
          </p:cNvSpPr>
          <p:nvPr/>
        </p:nvSpPr>
        <p:spPr bwMode="auto">
          <a:xfrm>
            <a:off x="3635375" y="22304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6" name="Oval 192"/>
          <p:cNvSpPr>
            <a:spLocks noChangeArrowheads="1"/>
          </p:cNvSpPr>
          <p:nvPr/>
        </p:nvSpPr>
        <p:spPr bwMode="auto">
          <a:xfrm>
            <a:off x="2760663" y="1970088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7" name="Oval 193"/>
          <p:cNvSpPr>
            <a:spLocks noChangeArrowheads="1"/>
          </p:cNvSpPr>
          <p:nvPr/>
        </p:nvSpPr>
        <p:spPr bwMode="auto">
          <a:xfrm>
            <a:off x="1960563" y="2225675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8" name="Oval 194"/>
          <p:cNvSpPr>
            <a:spLocks noChangeArrowheads="1"/>
          </p:cNvSpPr>
          <p:nvPr/>
        </p:nvSpPr>
        <p:spPr bwMode="auto">
          <a:xfrm>
            <a:off x="2546350" y="2362200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09" name="Oval 195"/>
          <p:cNvSpPr>
            <a:spLocks noChangeArrowheads="1"/>
          </p:cNvSpPr>
          <p:nvPr/>
        </p:nvSpPr>
        <p:spPr bwMode="auto">
          <a:xfrm>
            <a:off x="2347913" y="2343150"/>
            <a:ext cx="46037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0" name="Oval 196"/>
          <p:cNvSpPr>
            <a:spLocks noChangeArrowheads="1"/>
          </p:cNvSpPr>
          <p:nvPr/>
        </p:nvSpPr>
        <p:spPr bwMode="auto">
          <a:xfrm>
            <a:off x="2705100" y="18272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1" name="Oval 197"/>
          <p:cNvSpPr>
            <a:spLocks noChangeArrowheads="1"/>
          </p:cNvSpPr>
          <p:nvPr/>
        </p:nvSpPr>
        <p:spPr bwMode="auto">
          <a:xfrm>
            <a:off x="2555875" y="1962150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2" name="Oval 198"/>
          <p:cNvSpPr>
            <a:spLocks noChangeArrowheads="1"/>
          </p:cNvSpPr>
          <p:nvPr/>
        </p:nvSpPr>
        <p:spPr bwMode="auto">
          <a:xfrm>
            <a:off x="2205038" y="1782763"/>
            <a:ext cx="49212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3" name="Oval 199"/>
          <p:cNvSpPr>
            <a:spLocks noChangeArrowheads="1"/>
          </p:cNvSpPr>
          <p:nvPr/>
        </p:nvSpPr>
        <p:spPr bwMode="auto">
          <a:xfrm>
            <a:off x="2468563" y="180022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4" name="Oval 200"/>
          <p:cNvSpPr>
            <a:spLocks noChangeArrowheads="1"/>
          </p:cNvSpPr>
          <p:nvPr/>
        </p:nvSpPr>
        <p:spPr bwMode="auto">
          <a:xfrm>
            <a:off x="2422525" y="196215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5" name="Oval 201"/>
          <p:cNvSpPr>
            <a:spLocks noChangeArrowheads="1"/>
          </p:cNvSpPr>
          <p:nvPr/>
        </p:nvSpPr>
        <p:spPr bwMode="auto">
          <a:xfrm>
            <a:off x="2382838" y="1828800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6" name="Oval 202"/>
          <p:cNvSpPr>
            <a:spLocks noChangeArrowheads="1"/>
          </p:cNvSpPr>
          <p:nvPr/>
        </p:nvSpPr>
        <p:spPr bwMode="auto">
          <a:xfrm>
            <a:off x="2347913" y="1919288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7" name="Oval 203"/>
          <p:cNvSpPr>
            <a:spLocks noChangeArrowheads="1"/>
          </p:cNvSpPr>
          <p:nvPr/>
        </p:nvSpPr>
        <p:spPr bwMode="auto">
          <a:xfrm>
            <a:off x="2400300" y="1589088"/>
            <a:ext cx="52388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18" name="Rectangle 204"/>
          <p:cNvSpPr>
            <a:spLocks noChangeArrowheads="1"/>
          </p:cNvSpPr>
          <p:nvPr/>
        </p:nvSpPr>
        <p:spPr bwMode="auto">
          <a:xfrm>
            <a:off x="5276850" y="4505325"/>
            <a:ext cx="230188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 baseline="0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3519" name="Line 205"/>
          <p:cNvSpPr>
            <a:spLocks noChangeShapeType="1"/>
          </p:cNvSpPr>
          <p:nvPr/>
        </p:nvSpPr>
        <p:spPr bwMode="auto">
          <a:xfrm flipH="1">
            <a:off x="5465763" y="4586288"/>
            <a:ext cx="952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0" name="Line 206"/>
          <p:cNvSpPr>
            <a:spLocks noChangeShapeType="1"/>
          </p:cNvSpPr>
          <p:nvPr/>
        </p:nvSpPr>
        <p:spPr bwMode="auto">
          <a:xfrm>
            <a:off x="5561013" y="5270500"/>
            <a:ext cx="2160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1" name="Line 207"/>
          <p:cNvSpPr>
            <a:spLocks noChangeShapeType="1"/>
          </p:cNvSpPr>
          <p:nvPr/>
        </p:nvSpPr>
        <p:spPr bwMode="auto">
          <a:xfrm flipV="1">
            <a:off x="5554663" y="4022725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2" name="Rectangle 208"/>
          <p:cNvSpPr>
            <a:spLocks noChangeArrowheads="1"/>
          </p:cNvSpPr>
          <p:nvPr/>
        </p:nvSpPr>
        <p:spPr bwMode="auto">
          <a:xfrm>
            <a:off x="4883150" y="3714750"/>
            <a:ext cx="8350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aseline="0">
                <a:solidFill>
                  <a:srgbClr val="009900"/>
                </a:solidFill>
                <a:latin typeface="Times New Roman" pitchFamily="18" charset="0"/>
              </a:rPr>
              <a:t>Residualer</a:t>
            </a:r>
          </a:p>
        </p:txBody>
      </p:sp>
      <p:sp>
        <p:nvSpPr>
          <p:cNvPr id="13523" name="Rectangle 209"/>
          <p:cNvSpPr>
            <a:spLocks noChangeArrowheads="1"/>
          </p:cNvSpPr>
          <p:nvPr/>
        </p:nvSpPr>
        <p:spPr bwMode="auto">
          <a:xfrm>
            <a:off x="4859338" y="5494338"/>
            <a:ext cx="3675062" cy="5270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400" baseline="0">
                <a:latin typeface="Times New Roman" pitchFamily="18" charset="0"/>
              </a:rPr>
              <a:t>Det buede mønster indikerer en underlæggende ikke-lineær sammenhæng.</a:t>
            </a:r>
          </a:p>
        </p:txBody>
      </p:sp>
      <p:sp>
        <p:nvSpPr>
          <p:cNvPr id="13524" name="Oval 210"/>
          <p:cNvSpPr>
            <a:spLocks noChangeArrowheads="1"/>
          </p:cNvSpPr>
          <p:nvPr/>
        </p:nvSpPr>
        <p:spPr bwMode="auto">
          <a:xfrm>
            <a:off x="6996113" y="3684588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5" name="Oval 211"/>
          <p:cNvSpPr>
            <a:spLocks noChangeArrowheads="1"/>
          </p:cNvSpPr>
          <p:nvPr/>
        </p:nvSpPr>
        <p:spPr bwMode="auto">
          <a:xfrm>
            <a:off x="6680200" y="39417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6" name="Oval 212"/>
          <p:cNvSpPr>
            <a:spLocks noChangeArrowheads="1"/>
          </p:cNvSpPr>
          <p:nvPr/>
        </p:nvSpPr>
        <p:spPr bwMode="auto">
          <a:xfrm>
            <a:off x="6270625" y="3946525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7" name="Oval 213"/>
          <p:cNvSpPr>
            <a:spLocks noChangeArrowheads="1"/>
          </p:cNvSpPr>
          <p:nvPr/>
        </p:nvSpPr>
        <p:spPr bwMode="auto">
          <a:xfrm>
            <a:off x="6143625" y="4103688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8" name="Oval 214"/>
          <p:cNvSpPr>
            <a:spLocks noChangeArrowheads="1"/>
          </p:cNvSpPr>
          <p:nvPr/>
        </p:nvSpPr>
        <p:spPr bwMode="auto">
          <a:xfrm>
            <a:off x="5956300" y="4437063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29" name="Oval 215"/>
          <p:cNvSpPr>
            <a:spLocks noChangeArrowheads="1"/>
          </p:cNvSpPr>
          <p:nvPr/>
        </p:nvSpPr>
        <p:spPr bwMode="auto">
          <a:xfrm>
            <a:off x="6589713" y="3962400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0" name="Oval 216"/>
          <p:cNvSpPr>
            <a:spLocks noChangeArrowheads="1"/>
          </p:cNvSpPr>
          <p:nvPr/>
        </p:nvSpPr>
        <p:spPr bwMode="auto">
          <a:xfrm>
            <a:off x="6507163" y="397510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1" name="Oval 217"/>
          <p:cNvSpPr>
            <a:spLocks noChangeArrowheads="1"/>
          </p:cNvSpPr>
          <p:nvPr/>
        </p:nvSpPr>
        <p:spPr bwMode="auto">
          <a:xfrm>
            <a:off x="6427788" y="4027488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2" name="Oval 218"/>
          <p:cNvSpPr>
            <a:spLocks noChangeArrowheads="1"/>
          </p:cNvSpPr>
          <p:nvPr/>
        </p:nvSpPr>
        <p:spPr bwMode="auto">
          <a:xfrm>
            <a:off x="6384925" y="3962400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3" name="Oval 219"/>
          <p:cNvSpPr>
            <a:spLocks noChangeArrowheads="1"/>
          </p:cNvSpPr>
          <p:nvPr/>
        </p:nvSpPr>
        <p:spPr bwMode="auto">
          <a:xfrm>
            <a:off x="6265863" y="422433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4" name="Oval 220"/>
          <p:cNvSpPr>
            <a:spLocks noChangeArrowheads="1"/>
          </p:cNvSpPr>
          <p:nvPr/>
        </p:nvSpPr>
        <p:spPr bwMode="auto">
          <a:xfrm>
            <a:off x="6180138" y="4184650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5" name="Oval 221"/>
          <p:cNvSpPr>
            <a:spLocks noChangeArrowheads="1"/>
          </p:cNvSpPr>
          <p:nvPr/>
        </p:nvSpPr>
        <p:spPr bwMode="auto">
          <a:xfrm>
            <a:off x="6138863" y="4252913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6" name="Oval 222"/>
          <p:cNvSpPr>
            <a:spLocks noChangeArrowheads="1"/>
          </p:cNvSpPr>
          <p:nvPr/>
        </p:nvSpPr>
        <p:spPr bwMode="auto">
          <a:xfrm>
            <a:off x="6016625" y="4340225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7" name="Oval 223"/>
          <p:cNvSpPr>
            <a:spLocks noChangeArrowheads="1"/>
          </p:cNvSpPr>
          <p:nvPr/>
        </p:nvSpPr>
        <p:spPr bwMode="auto">
          <a:xfrm>
            <a:off x="6348413" y="4154488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8" name="Oval 224"/>
          <p:cNvSpPr>
            <a:spLocks noChangeArrowheads="1"/>
          </p:cNvSpPr>
          <p:nvPr/>
        </p:nvSpPr>
        <p:spPr bwMode="auto">
          <a:xfrm>
            <a:off x="5932488" y="434022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39" name="Oval 225"/>
          <p:cNvSpPr>
            <a:spLocks noChangeArrowheads="1"/>
          </p:cNvSpPr>
          <p:nvPr/>
        </p:nvSpPr>
        <p:spPr bwMode="auto">
          <a:xfrm>
            <a:off x="6770688" y="394652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0" name="Oval 226"/>
          <p:cNvSpPr>
            <a:spLocks noChangeArrowheads="1"/>
          </p:cNvSpPr>
          <p:nvPr/>
        </p:nvSpPr>
        <p:spPr bwMode="auto">
          <a:xfrm>
            <a:off x="6299200" y="404018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1" name="Oval 227"/>
          <p:cNvSpPr>
            <a:spLocks noChangeArrowheads="1"/>
          </p:cNvSpPr>
          <p:nvPr/>
        </p:nvSpPr>
        <p:spPr bwMode="auto">
          <a:xfrm>
            <a:off x="6386513" y="4075113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2" name="Oval 228"/>
          <p:cNvSpPr>
            <a:spLocks noChangeArrowheads="1"/>
          </p:cNvSpPr>
          <p:nvPr/>
        </p:nvSpPr>
        <p:spPr bwMode="auto">
          <a:xfrm>
            <a:off x="6096000" y="413861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3" name="Oval 229"/>
          <p:cNvSpPr>
            <a:spLocks noChangeArrowheads="1"/>
          </p:cNvSpPr>
          <p:nvPr/>
        </p:nvSpPr>
        <p:spPr bwMode="auto">
          <a:xfrm>
            <a:off x="6219825" y="4276725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4" name="Oval 230"/>
          <p:cNvSpPr>
            <a:spLocks noChangeArrowheads="1"/>
          </p:cNvSpPr>
          <p:nvPr/>
        </p:nvSpPr>
        <p:spPr bwMode="auto">
          <a:xfrm>
            <a:off x="6864350" y="364013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5" name="Oval 231"/>
          <p:cNvSpPr>
            <a:spLocks noChangeArrowheads="1"/>
          </p:cNvSpPr>
          <p:nvPr/>
        </p:nvSpPr>
        <p:spPr bwMode="auto">
          <a:xfrm>
            <a:off x="6750050" y="3629025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6" name="Oval 232"/>
          <p:cNvSpPr>
            <a:spLocks noChangeArrowheads="1"/>
          </p:cNvSpPr>
          <p:nvPr/>
        </p:nvSpPr>
        <p:spPr bwMode="auto">
          <a:xfrm>
            <a:off x="6662738" y="3640138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7" name="Oval 233"/>
          <p:cNvSpPr>
            <a:spLocks noChangeArrowheads="1"/>
          </p:cNvSpPr>
          <p:nvPr/>
        </p:nvSpPr>
        <p:spPr bwMode="auto">
          <a:xfrm>
            <a:off x="6542088" y="406717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8" name="Oval 234"/>
          <p:cNvSpPr>
            <a:spLocks noChangeArrowheads="1"/>
          </p:cNvSpPr>
          <p:nvPr/>
        </p:nvSpPr>
        <p:spPr bwMode="auto">
          <a:xfrm>
            <a:off x="6219825" y="4117975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49" name="Oval 235"/>
          <p:cNvSpPr>
            <a:spLocks noChangeArrowheads="1"/>
          </p:cNvSpPr>
          <p:nvPr/>
        </p:nvSpPr>
        <p:spPr bwMode="auto">
          <a:xfrm>
            <a:off x="7624763" y="4829175"/>
            <a:ext cx="3175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0" name="Oval 236"/>
          <p:cNvSpPr>
            <a:spLocks noChangeArrowheads="1"/>
          </p:cNvSpPr>
          <p:nvPr/>
        </p:nvSpPr>
        <p:spPr bwMode="auto">
          <a:xfrm>
            <a:off x="7497763" y="4749800"/>
            <a:ext cx="34925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1" name="Oval 237"/>
          <p:cNvSpPr>
            <a:spLocks noChangeArrowheads="1"/>
          </p:cNvSpPr>
          <p:nvPr/>
        </p:nvSpPr>
        <p:spPr bwMode="auto">
          <a:xfrm>
            <a:off x="7554913" y="4460875"/>
            <a:ext cx="36512" cy="523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2" name="Oval 238"/>
          <p:cNvSpPr>
            <a:spLocks noChangeArrowheads="1"/>
          </p:cNvSpPr>
          <p:nvPr/>
        </p:nvSpPr>
        <p:spPr bwMode="auto">
          <a:xfrm>
            <a:off x="7589838" y="4381500"/>
            <a:ext cx="36512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3" name="Oval 239"/>
          <p:cNvSpPr>
            <a:spLocks noChangeArrowheads="1"/>
          </p:cNvSpPr>
          <p:nvPr/>
        </p:nvSpPr>
        <p:spPr bwMode="auto">
          <a:xfrm>
            <a:off x="7491413" y="4340225"/>
            <a:ext cx="36512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4" name="Oval 240"/>
          <p:cNvSpPr>
            <a:spLocks noChangeArrowheads="1"/>
          </p:cNvSpPr>
          <p:nvPr/>
        </p:nvSpPr>
        <p:spPr bwMode="auto">
          <a:xfrm>
            <a:off x="7334250" y="4213225"/>
            <a:ext cx="36513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5" name="Oval 241"/>
          <p:cNvSpPr>
            <a:spLocks noChangeArrowheads="1"/>
          </p:cNvSpPr>
          <p:nvPr/>
        </p:nvSpPr>
        <p:spPr bwMode="auto">
          <a:xfrm>
            <a:off x="7472363" y="4133850"/>
            <a:ext cx="39687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6" name="Oval 242"/>
          <p:cNvSpPr>
            <a:spLocks noChangeArrowheads="1"/>
          </p:cNvSpPr>
          <p:nvPr/>
        </p:nvSpPr>
        <p:spPr bwMode="auto">
          <a:xfrm>
            <a:off x="7002463" y="4025900"/>
            <a:ext cx="34925" cy="523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7" name="Oval 243"/>
          <p:cNvSpPr>
            <a:spLocks noChangeArrowheads="1"/>
          </p:cNvSpPr>
          <p:nvPr/>
        </p:nvSpPr>
        <p:spPr bwMode="auto">
          <a:xfrm>
            <a:off x="7681913" y="5070475"/>
            <a:ext cx="3810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8" name="Oval 244"/>
          <p:cNvSpPr>
            <a:spLocks noChangeArrowheads="1"/>
          </p:cNvSpPr>
          <p:nvPr/>
        </p:nvSpPr>
        <p:spPr bwMode="auto">
          <a:xfrm>
            <a:off x="7624763" y="4943475"/>
            <a:ext cx="31750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59" name="Oval 245"/>
          <p:cNvSpPr>
            <a:spLocks noChangeArrowheads="1"/>
          </p:cNvSpPr>
          <p:nvPr/>
        </p:nvSpPr>
        <p:spPr bwMode="auto">
          <a:xfrm>
            <a:off x="7472363" y="4659313"/>
            <a:ext cx="39687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0" name="Oval 246"/>
          <p:cNvSpPr>
            <a:spLocks noChangeArrowheads="1"/>
          </p:cNvSpPr>
          <p:nvPr/>
        </p:nvSpPr>
        <p:spPr bwMode="auto">
          <a:xfrm>
            <a:off x="7464425" y="4576763"/>
            <a:ext cx="34925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1" name="Oval 247"/>
          <p:cNvSpPr>
            <a:spLocks noChangeArrowheads="1"/>
          </p:cNvSpPr>
          <p:nvPr/>
        </p:nvSpPr>
        <p:spPr bwMode="auto">
          <a:xfrm>
            <a:off x="7408863" y="4497388"/>
            <a:ext cx="38100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2" name="Oval 248"/>
          <p:cNvSpPr>
            <a:spLocks noChangeArrowheads="1"/>
          </p:cNvSpPr>
          <p:nvPr/>
        </p:nvSpPr>
        <p:spPr bwMode="auto">
          <a:xfrm>
            <a:off x="7472363" y="4454525"/>
            <a:ext cx="39687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3" name="Oval 249"/>
          <p:cNvSpPr>
            <a:spLocks noChangeArrowheads="1"/>
          </p:cNvSpPr>
          <p:nvPr/>
        </p:nvSpPr>
        <p:spPr bwMode="auto">
          <a:xfrm>
            <a:off x="7213600" y="4335463"/>
            <a:ext cx="36513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4" name="Oval 250"/>
          <p:cNvSpPr>
            <a:spLocks noChangeArrowheads="1"/>
          </p:cNvSpPr>
          <p:nvPr/>
        </p:nvSpPr>
        <p:spPr bwMode="auto">
          <a:xfrm>
            <a:off x="7254875" y="4249738"/>
            <a:ext cx="34925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5" name="Oval 251"/>
          <p:cNvSpPr>
            <a:spLocks noChangeArrowheads="1"/>
          </p:cNvSpPr>
          <p:nvPr/>
        </p:nvSpPr>
        <p:spPr bwMode="auto">
          <a:xfrm>
            <a:off x="7186613" y="4208463"/>
            <a:ext cx="34925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6" name="Oval 252"/>
          <p:cNvSpPr>
            <a:spLocks noChangeArrowheads="1"/>
          </p:cNvSpPr>
          <p:nvPr/>
        </p:nvSpPr>
        <p:spPr bwMode="auto">
          <a:xfrm>
            <a:off x="7419975" y="4129088"/>
            <a:ext cx="38100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7" name="Oval 253"/>
          <p:cNvSpPr>
            <a:spLocks noChangeArrowheads="1"/>
          </p:cNvSpPr>
          <p:nvPr/>
        </p:nvSpPr>
        <p:spPr bwMode="auto">
          <a:xfrm>
            <a:off x="7097713" y="4086225"/>
            <a:ext cx="36512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8" name="Oval 254"/>
          <p:cNvSpPr>
            <a:spLocks noChangeArrowheads="1"/>
          </p:cNvSpPr>
          <p:nvPr/>
        </p:nvSpPr>
        <p:spPr bwMode="auto">
          <a:xfrm>
            <a:off x="7281863" y="4418013"/>
            <a:ext cx="38100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69" name="Oval 255"/>
          <p:cNvSpPr>
            <a:spLocks noChangeArrowheads="1"/>
          </p:cNvSpPr>
          <p:nvPr/>
        </p:nvSpPr>
        <p:spPr bwMode="auto">
          <a:xfrm>
            <a:off x="7097713" y="4002088"/>
            <a:ext cx="36512" cy="460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0" name="Oval 256"/>
          <p:cNvSpPr>
            <a:spLocks noChangeArrowheads="1"/>
          </p:cNvSpPr>
          <p:nvPr/>
        </p:nvSpPr>
        <p:spPr bwMode="auto">
          <a:xfrm>
            <a:off x="7202488" y="3917950"/>
            <a:ext cx="38100" cy="539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1" name="Oval 257"/>
          <p:cNvSpPr>
            <a:spLocks noChangeArrowheads="1"/>
          </p:cNvSpPr>
          <p:nvPr/>
        </p:nvSpPr>
        <p:spPr bwMode="auto">
          <a:xfrm>
            <a:off x="7623175" y="4495800"/>
            <a:ext cx="33338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2" name="Oval 258"/>
          <p:cNvSpPr>
            <a:spLocks noChangeArrowheads="1"/>
          </p:cNvSpPr>
          <p:nvPr/>
        </p:nvSpPr>
        <p:spPr bwMode="auto">
          <a:xfrm>
            <a:off x="7491413" y="4840288"/>
            <a:ext cx="36512" cy="508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3" name="Oval 259"/>
          <p:cNvSpPr>
            <a:spLocks noChangeArrowheads="1"/>
          </p:cNvSpPr>
          <p:nvPr/>
        </p:nvSpPr>
        <p:spPr bwMode="auto">
          <a:xfrm>
            <a:off x="7397750" y="4368800"/>
            <a:ext cx="36513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4" name="Oval 260"/>
          <p:cNvSpPr>
            <a:spLocks noChangeArrowheads="1"/>
          </p:cNvSpPr>
          <p:nvPr/>
        </p:nvSpPr>
        <p:spPr bwMode="auto">
          <a:xfrm>
            <a:off x="7361238" y="4456113"/>
            <a:ext cx="38100" cy="508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5" name="Oval 261"/>
          <p:cNvSpPr>
            <a:spLocks noChangeArrowheads="1"/>
          </p:cNvSpPr>
          <p:nvPr/>
        </p:nvSpPr>
        <p:spPr bwMode="auto">
          <a:xfrm>
            <a:off x="7299325" y="4165600"/>
            <a:ext cx="36513" cy="460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6" name="Oval 262"/>
          <p:cNvSpPr>
            <a:spLocks noChangeArrowheads="1"/>
          </p:cNvSpPr>
          <p:nvPr/>
        </p:nvSpPr>
        <p:spPr bwMode="auto">
          <a:xfrm>
            <a:off x="7159625" y="4289425"/>
            <a:ext cx="38100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7" name="Oval 263"/>
          <p:cNvSpPr>
            <a:spLocks noChangeArrowheads="1"/>
          </p:cNvSpPr>
          <p:nvPr/>
        </p:nvSpPr>
        <p:spPr bwMode="auto">
          <a:xfrm>
            <a:off x="7593013" y="5022850"/>
            <a:ext cx="36512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8" name="Oval 264"/>
          <p:cNvSpPr>
            <a:spLocks noChangeArrowheads="1"/>
          </p:cNvSpPr>
          <p:nvPr/>
        </p:nvSpPr>
        <p:spPr bwMode="auto">
          <a:xfrm>
            <a:off x="7583488" y="4933950"/>
            <a:ext cx="34925" cy="492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79" name="Oval 265"/>
          <p:cNvSpPr>
            <a:spLocks noChangeArrowheads="1"/>
          </p:cNvSpPr>
          <p:nvPr/>
        </p:nvSpPr>
        <p:spPr bwMode="auto">
          <a:xfrm>
            <a:off x="7593013" y="4819650"/>
            <a:ext cx="36512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0" name="Oval 266"/>
          <p:cNvSpPr>
            <a:spLocks noChangeArrowheads="1"/>
          </p:cNvSpPr>
          <p:nvPr/>
        </p:nvSpPr>
        <p:spPr bwMode="auto">
          <a:xfrm>
            <a:off x="7321550" y="4289425"/>
            <a:ext cx="34925" cy="444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1" name="Oval 267"/>
          <p:cNvSpPr>
            <a:spLocks noChangeArrowheads="1"/>
          </p:cNvSpPr>
          <p:nvPr/>
        </p:nvSpPr>
        <p:spPr bwMode="auto">
          <a:xfrm>
            <a:off x="7464425" y="4233863"/>
            <a:ext cx="34925" cy="476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2" name="Oval 268"/>
          <p:cNvSpPr>
            <a:spLocks noChangeArrowheads="1"/>
          </p:cNvSpPr>
          <p:nvPr/>
        </p:nvSpPr>
        <p:spPr bwMode="auto">
          <a:xfrm>
            <a:off x="7327900" y="4084638"/>
            <a:ext cx="36513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3" name="Oval 269"/>
          <p:cNvSpPr>
            <a:spLocks noChangeArrowheads="1"/>
          </p:cNvSpPr>
          <p:nvPr/>
        </p:nvSpPr>
        <p:spPr bwMode="auto">
          <a:xfrm>
            <a:off x="6211888" y="438150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4" name="Oval 270"/>
          <p:cNvSpPr>
            <a:spLocks noChangeArrowheads="1"/>
          </p:cNvSpPr>
          <p:nvPr/>
        </p:nvSpPr>
        <p:spPr bwMode="auto">
          <a:xfrm>
            <a:off x="6045200" y="4445000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5" name="Oval 271"/>
          <p:cNvSpPr>
            <a:spLocks noChangeArrowheads="1"/>
          </p:cNvSpPr>
          <p:nvPr/>
        </p:nvSpPr>
        <p:spPr bwMode="auto">
          <a:xfrm>
            <a:off x="6045200" y="45132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6" name="Oval 272"/>
          <p:cNvSpPr>
            <a:spLocks noChangeArrowheads="1"/>
          </p:cNvSpPr>
          <p:nvPr/>
        </p:nvSpPr>
        <p:spPr bwMode="auto">
          <a:xfrm>
            <a:off x="5918200" y="457835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7" name="Oval 273"/>
          <p:cNvSpPr>
            <a:spLocks noChangeArrowheads="1"/>
          </p:cNvSpPr>
          <p:nvPr/>
        </p:nvSpPr>
        <p:spPr bwMode="auto">
          <a:xfrm>
            <a:off x="5940425" y="4611688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8" name="Oval 274"/>
          <p:cNvSpPr>
            <a:spLocks noChangeArrowheads="1"/>
          </p:cNvSpPr>
          <p:nvPr/>
        </p:nvSpPr>
        <p:spPr bwMode="auto">
          <a:xfrm>
            <a:off x="5892800" y="4679950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89" name="Oval 275"/>
          <p:cNvSpPr>
            <a:spLocks noChangeArrowheads="1"/>
          </p:cNvSpPr>
          <p:nvPr/>
        </p:nvSpPr>
        <p:spPr bwMode="auto">
          <a:xfrm>
            <a:off x="5910263" y="47434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0" name="Oval 276"/>
          <p:cNvSpPr>
            <a:spLocks noChangeArrowheads="1"/>
          </p:cNvSpPr>
          <p:nvPr/>
        </p:nvSpPr>
        <p:spPr bwMode="auto">
          <a:xfrm>
            <a:off x="7007225" y="4065588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1" name="Oval 277"/>
          <p:cNvSpPr>
            <a:spLocks noChangeArrowheads="1"/>
          </p:cNvSpPr>
          <p:nvPr/>
        </p:nvSpPr>
        <p:spPr bwMode="auto">
          <a:xfrm>
            <a:off x="6927850" y="418941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2" name="Oval 278"/>
          <p:cNvSpPr>
            <a:spLocks noChangeArrowheads="1"/>
          </p:cNvSpPr>
          <p:nvPr/>
        </p:nvSpPr>
        <p:spPr bwMode="auto">
          <a:xfrm>
            <a:off x="6838950" y="3995738"/>
            <a:ext cx="53975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3" name="Oval 279"/>
          <p:cNvSpPr>
            <a:spLocks noChangeArrowheads="1"/>
          </p:cNvSpPr>
          <p:nvPr/>
        </p:nvSpPr>
        <p:spPr bwMode="auto">
          <a:xfrm>
            <a:off x="6638925" y="4130675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4" name="Oval 280"/>
          <p:cNvSpPr>
            <a:spLocks noChangeArrowheads="1"/>
          </p:cNvSpPr>
          <p:nvPr/>
        </p:nvSpPr>
        <p:spPr bwMode="auto">
          <a:xfrm>
            <a:off x="6518275" y="4194175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5" name="Oval 281"/>
          <p:cNvSpPr>
            <a:spLocks noChangeArrowheads="1"/>
          </p:cNvSpPr>
          <p:nvPr/>
        </p:nvSpPr>
        <p:spPr bwMode="auto">
          <a:xfrm>
            <a:off x="6311900" y="4210050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6" name="Oval 282"/>
          <p:cNvSpPr>
            <a:spLocks noChangeArrowheads="1"/>
          </p:cNvSpPr>
          <p:nvPr/>
        </p:nvSpPr>
        <p:spPr bwMode="auto">
          <a:xfrm>
            <a:off x="5784850" y="4684713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7" name="Oval 283"/>
          <p:cNvSpPr>
            <a:spLocks noChangeArrowheads="1"/>
          </p:cNvSpPr>
          <p:nvPr/>
        </p:nvSpPr>
        <p:spPr bwMode="auto">
          <a:xfrm>
            <a:off x="7121525" y="4065588"/>
            <a:ext cx="46038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8" name="Oval 284"/>
          <p:cNvSpPr>
            <a:spLocks noChangeArrowheads="1"/>
          </p:cNvSpPr>
          <p:nvPr/>
        </p:nvSpPr>
        <p:spPr bwMode="auto">
          <a:xfrm>
            <a:off x="6916738" y="4002088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599" name="Oval 285"/>
          <p:cNvSpPr>
            <a:spLocks noChangeArrowheads="1"/>
          </p:cNvSpPr>
          <p:nvPr/>
        </p:nvSpPr>
        <p:spPr bwMode="auto">
          <a:xfrm>
            <a:off x="6837363" y="4210050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0" name="Oval 286"/>
          <p:cNvSpPr>
            <a:spLocks noChangeArrowheads="1"/>
          </p:cNvSpPr>
          <p:nvPr/>
        </p:nvSpPr>
        <p:spPr bwMode="auto">
          <a:xfrm>
            <a:off x="6180138" y="4587875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1" name="Oval 287"/>
          <p:cNvSpPr>
            <a:spLocks noChangeArrowheads="1"/>
          </p:cNvSpPr>
          <p:nvPr/>
        </p:nvSpPr>
        <p:spPr bwMode="auto">
          <a:xfrm>
            <a:off x="6138863" y="4364038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2" name="Oval 288"/>
          <p:cNvSpPr>
            <a:spLocks noChangeArrowheads="1"/>
          </p:cNvSpPr>
          <p:nvPr/>
        </p:nvSpPr>
        <p:spPr bwMode="auto">
          <a:xfrm>
            <a:off x="6096000" y="4481513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3" name="Oval 289"/>
          <p:cNvSpPr>
            <a:spLocks noChangeArrowheads="1"/>
          </p:cNvSpPr>
          <p:nvPr/>
        </p:nvSpPr>
        <p:spPr bwMode="auto">
          <a:xfrm>
            <a:off x="5892800" y="4475163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4" name="Oval 290"/>
          <p:cNvSpPr>
            <a:spLocks noChangeArrowheads="1"/>
          </p:cNvSpPr>
          <p:nvPr/>
        </p:nvSpPr>
        <p:spPr bwMode="auto">
          <a:xfrm>
            <a:off x="7088188" y="395922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5" name="Oval 291"/>
          <p:cNvSpPr>
            <a:spLocks noChangeArrowheads="1"/>
          </p:cNvSpPr>
          <p:nvPr/>
        </p:nvSpPr>
        <p:spPr bwMode="auto">
          <a:xfrm>
            <a:off x="6673850" y="4065588"/>
            <a:ext cx="47625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6" name="Oval 292"/>
          <p:cNvSpPr>
            <a:spLocks noChangeArrowheads="1"/>
          </p:cNvSpPr>
          <p:nvPr/>
        </p:nvSpPr>
        <p:spPr bwMode="auto">
          <a:xfrm>
            <a:off x="6735763" y="4127500"/>
            <a:ext cx="4603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7" name="Oval 293"/>
          <p:cNvSpPr>
            <a:spLocks noChangeArrowheads="1"/>
          </p:cNvSpPr>
          <p:nvPr/>
        </p:nvSpPr>
        <p:spPr bwMode="auto">
          <a:xfrm>
            <a:off x="7018338" y="419417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8" name="Oval 294"/>
          <p:cNvSpPr>
            <a:spLocks noChangeArrowheads="1"/>
          </p:cNvSpPr>
          <p:nvPr/>
        </p:nvSpPr>
        <p:spPr bwMode="auto">
          <a:xfrm>
            <a:off x="6546850" y="428783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09" name="Oval 295"/>
          <p:cNvSpPr>
            <a:spLocks noChangeArrowheads="1"/>
          </p:cNvSpPr>
          <p:nvPr/>
        </p:nvSpPr>
        <p:spPr bwMode="auto">
          <a:xfrm>
            <a:off x="6343650" y="43862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0" name="Oval 296"/>
          <p:cNvSpPr>
            <a:spLocks noChangeArrowheads="1"/>
          </p:cNvSpPr>
          <p:nvPr/>
        </p:nvSpPr>
        <p:spPr bwMode="auto">
          <a:xfrm>
            <a:off x="7200900" y="4092575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1" name="Oval 297"/>
          <p:cNvSpPr>
            <a:spLocks noChangeArrowheads="1"/>
          </p:cNvSpPr>
          <p:nvPr/>
        </p:nvSpPr>
        <p:spPr bwMode="auto">
          <a:xfrm>
            <a:off x="6997700" y="4092575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2" name="Oval 298"/>
          <p:cNvSpPr>
            <a:spLocks noChangeArrowheads="1"/>
          </p:cNvSpPr>
          <p:nvPr/>
        </p:nvSpPr>
        <p:spPr bwMode="auto">
          <a:xfrm>
            <a:off x="6910388" y="4103688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3" name="Oval 299"/>
          <p:cNvSpPr>
            <a:spLocks noChangeArrowheads="1"/>
          </p:cNvSpPr>
          <p:nvPr/>
        </p:nvSpPr>
        <p:spPr bwMode="auto">
          <a:xfrm>
            <a:off x="6054725" y="4738688"/>
            <a:ext cx="46038" cy="3333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4" name="Oval 300"/>
          <p:cNvSpPr>
            <a:spLocks noChangeArrowheads="1"/>
          </p:cNvSpPr>
          <p:nvPr/>
        </p:nvSpPr>
        <p:spPr bwMode="auto">
          <a:xfrm>
            <a:off x="6411913" y="422275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5" name="Oval 301"/>
          <p:cNvSpPr>
            <a:spLocks noChangeArrowheads="1"/>
          </p:cNvSpPr>
          <p:nvPr/>
        </p:nvSpPr>
        <p:spPr bwMode="auto">
          <a:xfrm>
            <a:off x="6262688" y="4357688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6" name="Oval 302"/>
          <p:cNvSpPr>
            <a:spLocks noChangeArrowheads="1"/>
          </p:cNvSpPr>
          <p:nvPr/>
        </p:nvSpPr>
        <p:spPr bwMode="auto">
          <a:xfrm>
            <a:off x="6129338" y="4357688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7" name="Oval 303"/>
          <p:cNvSpPr>
            <a:spLocks noChangeArrowheads="1"/>
          </p:cNvSpPr>
          <p:nvPr/>
        </p:nvSpPr>
        <p:spPr bwMode="auto">
          <a:xfrm>
            <a:off x="6035675" y="4805363"/>
            <a:ext cx="49213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8" name="Oval 304"/>
          <p:cNvSpPr>
            <a:spLocks noChangeArrowheads="1"/>
          </p:cNvSpPr>
          <p:nvPr/>
        </p:nvSpPr>
        <p:spPr bwMode="auto">
          <a:xfrm>
            <a:off x="6184900" y="483552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19" name="Oval 305"/>
          <p:cNvSpPr>
            <a:spLocks noChangeArrowheads="1"/>
          </p:cNvSpPr>
          <p:nvPr/>
        </p:nvSpPr>
        <p:spPr bwMode="auto">
          <a:xfrm>
            <a:off x="5902325" y="4992688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0" name="Oval 306"/>
          <p:cNvSpPr>
            <a:spLocks noChangeArrowheads="1"/>
          </p:cNvSpPr>
          <p:nvPr/>
        </p:nvSpPr>
        <p:spPr bwMode="auto">
          <a:xfrm>
            <a:off x="6159500" y="4937125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1" name="Oval 307"/>
          <p:cNvSpPr>
            <a:spLocks noChangeArrowheads="1"/>
          </p:cNvSpPr>
          <p:nvPr/>
        </p:nvSpPr>
        <p:spPr bwMode="auto">
          <a:xfrm>
            <a:off x="6000750" y="4970463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2" name="Oval 308"/>
          <p:cNvSpPr>
            <a:spLocks noChangeArrowheads="1"/>
          </p:cNvSpPr>
          <p:nvPr/>
        </p:nvSpPr>
        <p:spPr bwMode="auto">
          <a:xfrm>
            <a:off x="6062663" y="503555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3" name="Oval 309"/>
          <p:cNvSpPr>
            <a:spLocks noChangeArrowheads="1"/>
          </p:cNvSpPr>
          <p:nvPr/>
        </p:nvSpPr>
        <p:spPr bwMode="auto">
          <a:xfrm>
            <a:off x="5976938" y="5067300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4" name="Oval 310"/>
          <p:cNvSpPr>
            <a:spLocks noChangeArrowheads="1"/>
          </p:cNvSpPr>
          <p:nvPr/>
        </p:nvSpPr>
        <p:spPr bwMode="auto">
          <a:xfrm>
            <a:off x="7194550" y="44465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5" name="Oval 311"/>
          <p:cNvSpPr>
            <a:spLocks noChangeArrowheads="1"/>
          </p:cNvSpPr>
          <p:nvPr/>
        </p:nvSpPr>
        <p:spPr bwMode="auto">
          <a:xfrm>
            <a:off x="7105650" y="4252913"/>
            <a:ext cx="53975" cy="428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6" name="Oval 312"/>
          <p:cNvSpPr>
            <a:spLocks noChangeArrowheads="1"/>
          </p:cNvSpPr>
          <p:nvPr/>
        </p:nvSpPr>
        <p:spPr bwMode="auto">
          <a:xfrm>
            <a:off x="7388225" y="4322763"/>
            <a:ext cx="46038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7" name="Oval 313"/>
          <p:cNvSpPr>
            <a:spLocks noChangeArrowheads="1"/>
          </p:cNvSpPr>
          <p:nvPr/>
        </p:nvSpPr>
        <p:spPr bwMode="auto">
          <a:xfrm>
            <a:off x="5788025" y="4856163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8" name="Oval 314"/>
          <p:cNvSpPr>
            <a:spLocks noChangeArrowheads="1"/>
          </p:cNvSpPr>
          <p:nvPr/>
        </p:nvSpPr>
        <p:spPr bwMode="auto">
          <a:xfrm>
            <a:off x="7124700" y="42878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29" name="Oval 315"/>
          <p:cNvSpPr>
            <a:spLocks noChangeArrowheads="1"/>
          </p:cNvSpPr>
          <p:nvPr/>
        </p:nvSpPr>
        <p:spPr bwMode="auto">
          <a:xfrm>
            <a:off x="7264400" y="4349750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0" name="Oval 316"/>
          <p:cNvSpPr>
            <a:spLocks noChangeArrowheads="1"/>
          </p:cNvSpPr>
          <p:nvPr/>
        </p:nvSpPr>
        <p:spPr bwMode="auto">
          <a:xfrm>
            <a:off x="5934075" y="4878388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1" name="Oval 317"/>
          <p:cNvSpPr>
            <a:spLocks noChangeArrowheads="1"/>
          </p:cNvSpPr>
          <p:nvPr/>
        </p:nvSpPr>
        <p:spPr bwMode="auto">
          <a:xfrm>
            <a:off x="7597775" y="4541838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2" name="Oval 318"/>
          <p:cNvSpPr>
            <a:spLocks noChangeArrowheads="1"/>
          </p:cNvSpPr>
          <p:nvPr/>
        </p:nvSpPr>
        <p:spPr bwMode="auto">
          <a:xfrm>
            <a:off x="7427913" y="4686300"/>
            <a:ext cx="47625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3" name="Oval 319"/>
          <p:cNvSpPr>
            <a:spLocks noChangeArrowheads="1"/>
          </p:cNvSpPr>
          <p:nvPr/>
        </p:nvSpPr>
        <p:spPr bwMode="auto">
          <a:xfrm>
            <a:off x="7608888" y="467042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4" name="Rectangle 320"/>
          <p:cNvSpPr>
            <a:spLocks noChangeArrowheads="1"/>
          </p:cNvSpPr>
          <p:nvPr/>
        </p:nvSpPr>
        <p:spPr bwMode="auto">
          <a:xfrm>
            <a:off x="4859338" y="3687763"/>
            <a:ext cx="3673475" cy="2333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5" name="Rectangle 321"/>
          <p:cNvSpPr>
            <a:spLocks noChangeArrowheads="1"/>
          </p:cNvSpPr>
          <p:nvPr/>
        </p:nvSpPr>
        <p:spPr bwMode="auto">
          <a:xfrm>
            <a:off x="1306513" y="4481513"/>
            <a:ext cx="230187" cy="195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 baseline="0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3636" name="Line 322"/>
          <p:cNvSpPr>
            <a:spLocks noChangeShapeType="1"/>
          </p:cNvSpPr>
          <p:nvPr/>
        </p:nvSpPr>
        <p:spPr bwMode="auto">
          <a:xfrm flipH="1">
            <a:off x="1495425" y="4562475"/>
            <a:ext cx="952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7" name="Line 323"/>
          <p:cNvSpPr>
            <a:spLocks noChangeShapeType="1"/>
          </p:cNvSpPr>
          <p:nvPr/>
        </p:nvSpPr>
        <p:spPr bwMode="auto">
          <a:xfrm>
            <a:off x="1590675" y="5246688"/>
            <a:ext cx="2160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8" name="Line 324"/>
          <p:cNvSpPr>
            <a:spLocks noChangeShapeType="1"/>
          </p:cNvSpPr>
          <p:nvPr/>
        </p:nvSpPr>
        <p:spPr bwMode="auto">
          <a:xfrm flipV="1">
            <a:off x="1584325" y="3998913"/>
            <a:ext cx="0" cy="12541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39" name="Rectangle 325"/>
          <p:cNvSpPr>
            <a:spLocks noChangeArrowheads="1"/>
          </p:cNvSpPr>
          <p:nvPr/>
        </p:nvSpPr>
        <p:spPr bwMode="auto">
          <a:xfrm>
            <a:off x="912813" y="3690938"/>
            <a:ext cx="8350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aseline="0">
                <a:solidFill>
                  <a:srgbClr val="009900"/>
                </a:solidFill>
                <a:latin typeface="Times New Roman" pitchFamily="18" charset="0"/>
              </a:rPr>
              <a:t>Residualer</a:t>
            </a:r>
          </a:p>
        </p:txBody>
      </p:sp>
      <p:sp>
        <p:nvSpPr>
          <p:cNvPr id="13640" name="Rectangle 326"/>
          <p:cNvSpPr>
            <a:spLocks noChangeArrowheads="1"/>
          </p:cNvSpPr>
          <p:nvPr/>
        </p:nvSpPr>
        <p:spPr bwMode="auto">
          <a:xfrm>
            <a:off x="827088" y="5373688"/>
            <a:ext cx="3744912" cy="7397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400" baseline="0">
                <a:latin typeface="Times New Roman" pitchFamily="18" charset="0"/>
              </a:rPr>
              <a:t>Residualerne udviser lineær trend med tiden (ellern anden variabel vi ikke har brugt). Dette indikerer at tid skulle inkluderes i modellen. </a:t>
            </a:r>
          </a:p>
        </p:txBody>
      </p:sp>
      <p:sp>
        <p:nvSpPr>
          <p:cNvPr id="13641" name="Oval 327"/>
          <p:cNvSpPr>
            <a:spLocks noChangeArrowheads="1"/>
          </p:cNvSpPr>
          <p:nvPr/>
        </p:nvSpPr>
        <p:spPr bwMode="auto">
          <a:xfrm>
            <a:off x="2479675" y="4586288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2" name="Oval 328"/>
          <p:cNvSpPr>
            <a:spLocks noChangeArrowheads="1"/>
          </p:cNvSpPr>
          <p:nvPr/>
        </p:nvSpPr>
        <p:spPr bwMode="auto">
          <a:xfrm>
            <a:off x="2312988" y="4649788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3" name="Oval 329"/>
          <p:cNvSpPr>
            <a:spLocks noChangeArrowheads="1"/>
          </p:cNvSpPr>
          <p:nvPr/>
        </p:nvSpPr>
        <p:spPr bwMode="auto">
          <a:xfrm>
            <a:off x="2312988" y="47180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4" name="Oval 330"/>
          <p:cNvSpPr>
            <a:spLocks noChangeArrowheads="1"/>
          </p:cNvSpPr>
          <p:nvPr/>
        </p:nvSpPr>
        <p:spPr bwMode="auto">
          <a:xfrm>
            <a:off x="2036763" y="4752975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5" name="Oval 331"/>
          <p:cNvSpPr>
            <a:spLocks noChangeArrowheads="1"/>
          </p:cNvSpPr>
          <p:nvPr/>
        </p:nvSpPr>
        <p:spPr bwMode="auto">
          <a:xfrm>
            <a:off x="2185988" y="47831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6" name="Oval 332"/>
          <p:cNvSpPr>
            <a:spLocks noChangeArrowheads="1"/>
          </p:cNvSpPr>
          <p:nvPr/>
        </p:nvSpPr>
        <p:spPr bwMode="auto">
          <a:xfrm>
            <a:off x="2208213" y="481647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7" name="Oval 333"/>
          <p:cNvSpPr>
            <a:spLocks noChangeArrowheads="1"/>
          </p:cNvSpPr>
          <p:nvPr/>
        </p:nvSpPr>
        <p:spPr bwMode="auto">
          <a:xfrm>
            <a:off x="2230438" y="4851400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8" name="Oval 334"/>
          <p:cNvSpPr>
            <a:spLocks noChangeArrowheads="1"/>
          </p:cNvSpPr>
          <p:nvPr/>
        </p:nvSpPr>
        <p:spPr bwMode="auto">
          <a:xfrm>
            <a:off x="2160588" y="4884738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49" name="Oval 335"/>
          <p:cNvSpPr>
            <a:spLocks noChangeArrowheads="1"/>
          </p:cNvSpPr>
          <p:nvPr/>
        </p:nvSpPr>
        <p:spPr bwMode="auto">
          <a:xfrm>
            <a:off x="2001838" y="4918075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0" name="Oval 336"/>
          <p:cNvSpPr>
            <a:spLocks noChangeArrowheads="1"/>
          </p:cNvSpPr>
          <p:nvPr/>
        </p:nvSpPr>
        <p:spPr bwMode="auto">
          <a:xfrm>
            <a:off x="2178050" y="4948238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1" name="Oval 337"/>
          <p:cNvSpPr>
            <a:spLocks noChangeArrowheads="1"/>
          </p:cNvSpPr>
          <p:nvPr/>
        </p:nvSpPr>
        <p:spPr bwMode="auto">
          <a:xfrm>
            <a:off x="2063750" y="498316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2" name="Oval 338"/>
          <p:cNvSpPr>
            <a:spLocks noChangeArrowheads="1"/>
          </p:cNvSpPr>
          <p:nvPr/>
        </p:nvSpPr>
        <p:spPr bwMode="auto">
          <a:xfrm>
            <a:off x="1978025" y="5014913"/>
            <a:ext cx="47625" cy="412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3" name="Oval 339"/>
          <p:cNvSpPr>
            <a:spLocks noChangeArrowheads="1"/>
          </p:cNvSpPr>
          <p:nvPr/>
        </p:nvSpPr>
        <p:spPr bwMode="auto">
          <a:xfrm>
            <a:off x="3519488" y="4121150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4" name="Oval 340"/>
          <p:cNvSpPr>
            <a:spLocks noChangeArrowheads="1"/>
          </p:cNvSpPr>
          <p:nvPr/>
        </p:nvSpPr>
        <p:spPr bwMode="auto">
          <a:xfrm>
            <a:off x="3275013" y="4270375"/>
            <a:ext cx="47625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5" name="Oval 341"/>
          <p:cNvSpPr>
            <a:spLocks noChangeArrowheads="1"/>
          </p:cNvSpPr>
          <p:nvPr/>
        </p:nvSpPr>
        <p:spPr bwMode="auto">
          <a:xfrm>
            <a:off x="3195638" y="439420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6" name="Oval 342"/>
          <p:cNvSpPr>
            <a:spLocks noChangeArrowheads="1"/>
          </p:cNvSpPr>
          <p:nvPr/>
        </p:nvSpPr>
        <p:spPr bwMode="auto">
          <a:xfrm>
            <a:off x="3106738" y="4200525"/>
            <a:ext cx="53975" cy="428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7" name="Oval 343"/>
          <p:cNvSpPr>
            <a:spLocks noChangeArrowheads="1"/>
          </p:cNvSpPr>
          <p:nvPr/>
        </p:nvSpPr>
        <p:spPr bwMode="auto">
          <a:xfrm>
            <a:off x="2906713" y="4335463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8" name="Oval 344"/>
          <p:cNvSpPr>
            <a:spLocks noChangeArrowheads="1"/>
          </p:cNvSpPr>
          <p:nvPr/>
        </p:nvSpPr>
        <p:spPr bwMode="auto">
          <a:xfrm>
            <a:off x="2827338" y="4300538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59" name="Oval 345"/>
          <p:cNvSpPr>
            <a:spLocks noChangeArrowheads="1"/>
          </p:cNvSpPr>
          <p:nvPr/>
        </p:nvSpPr>
        <p:spPr bwMode="auto">
          <a:xfrm>
            <a:off x="2786063" y="43989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0" name="Oval 346"/>
          <p:cNvSpPr>
            <a:spLocks noChangeArrowheads="1"/>
          </p:cNvSpPr>
          <p:nvPr/>
        </p:nvSpPr>
        <p:spPr bwMode="auto">
          <a:xfrm>
            <a:off x="2659063" y="4556125"/>
            <a:ext cx="4445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1" name="Oval 347"/>
          <p:cNvSpPr>
            <a:spLocks noChangeArrowheads="1"/>
          </p:cNvSpPr>
          <p:nvPr/>
        </p:nvSpPr>
        <p:spPr bwMode="auto">
          <a:xfrm>
            <a:off x="2579688" y="4414838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2" name="Oval 348"/>
          <p:cNvSpPr>
            <a:spLocks noChangeArrowheads="1"/>
          </p:cNvSpPr>
          <p:nvPr/>
        </p:nvSpPr>
        <p:spPr bwMode="auto">
          <a:xfrm>
            <a:off x="2471738" y="4889500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3" name="Oval 349"/>
          <p:cNvSpPr>
            <a:spLocks noChangeArrowheads="1"/>
          </p:cNvSpPr>
          <p:nvPr/>
        </p:nvSpPr>
        <p:spPr bwMode="auto">
          <a:xfrm>
            <a:off x="3516313" y="420687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4" name="Oval 350"/>
          <p:cNvSpPr>
            <a:spLocks noChangeArrowheads="1"/>
          </p:cNvSpPr>
          <p:nvPr/>
        </p:nvSpPr>
        <p:spPr bwMode="auto">
          <a:xfrm>
            <a:off x="3389313" y="4270375"/>
            <a:ext cx="46037" cy="317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5" name="Oval 351"/>
          <p:cNvSpPr>
            <a:spLocks noChangeArrowheads="1"/>
          </p:cNvSpPr>
          <p:nvPr/>
        </p:nvSpPr>
        <p:spPr bwMode="auto">
          <a:xfrm>
            <a:off x="3184525" y="420687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6" name="Oval 352"/>
          <p:cNvSpPr>
            <a:spLocks noChangeArrowheads="1"/>
          </p:cNvSpPr>
          <p:nvPr/>
        </p:nvSpPr>
        <p:spPr bwMode="auto">
          <a:xfrm>
            <a:off x="3105150" y="4414838"/>
            <a:ext cx="47625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7" name="Oval 353"/>
          <p:cNvSpPr>
            <a:spLocks noChangeArrowheads="1"/>
          </p:cNvSpPr>
          <p:nvPr/>
        </p:nvSpPr>
        <p:spPr bwMode="auto">
          <a:xfrm>
            <a:off x="3022600" y="44275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8" name="Oval 354"/>
          <p:cNvSpPr>
            <a:spLocks noChangeArrowheads="1"/>
          </p:cNvSpPr>
          <p:nvPr/>
        </p:nvSpPr>
        <p:spPr bwMode="auto">
          <a:xfrm>
            <a:off x="2943225" y="4479925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69" name="Oval 355"/>
          <p:cNvSpPr>
            <a:spLocks noChangeArrowheads="1"/>
          </p:cNvSpPr>
          <p:nvPr/>
        </p:nvSpPr>
        <p:spPr bwMode="auto">
          <a:xfrm>
            <a:off x="2900363" y="4414838"/>
            <a:ext cx="49212" cy="396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0" name="Oval 356"/>
          <p:cNvSpPr>
            <a:spLocks noChangeArrowheads="1"/>
          </p:cNvSpPr>
          <p:nvPr/>
        </p:nvSpPr>
        <p:spPr bwMode="auto">
          <a:xfrm>
            <a:off x="2814638" y="44275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1" name="Oval 357"/>
          <p:cNvSpPr>
            <a:spLocks noChangeArrowheads="1"/>
          </p:cNvSpPr>
          <p:nvPr/>
        </p:nvSpPr>
        <p:spPr bwMode="auto">
          <a:xfrm>
            <a:off x="2781300" y="467677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2" name="Oval 358"/>
          <p:cNvSpPr>
            <a:spLocks noChangeArrowheads="1"/>
          </p:cNvSpPr>
          <p:nvPr/>
        </p:nvSpPr>
        <p:spPr bwMode="auto">
          <a:xfrm>
            <a:off x="2695575" y="4637088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3" name="Oval 359"/>
          <p:cNvSpPr>
            <a:spLocks noChangeArrowheads="1"/>
          </p:cNvSpPr>
          <p:nvPr/>
        </p:nvSpPr>
        <p:spPr bwMode="auto">
          <a:xfrm>
            <a:off x="2654300" y="4705350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4" name="Oval 360"/>
          <p:cNvSpPr>
            <a:spLocks noChangeArrowheads="1"/>
          </p:cNvSpPr>
          <p:nvPr/>
        </p:nvSpPr>
        <p:spPr bwMode="auto">
          <a:xfrm>
            <a:off x="2574925" y="4468813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5" name="Oval 361"/>
          <p:cNvSpPr>
            <a:spLocks noChangeArrowheads="1"/>
          </p:cNvSpPr>
          <p:nvPr/>
        </p:nvSpPr>
        <p:spPr bwMode="auto">
          <a:xfrm>
            <a:off x="2532063" y="4792663"/>
            <a:ext cx="4603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6" name="Oval 362"/>
          <p:cNvSpPr>
            <a:spLocks noChangeArrowheads="1"/>
          </p:cNvSpPr>
          <p:nvPr/>
        </p:nvSpPr>
        <p:spPr bwMode="auto">
          <a:xfrm>
            <a:off x="2863850" y="4606925"/>
            <a:ext cx="4603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7" name="Oval 363"/>
          <p:cNvSpPr>
            <a:spLocks noChangeArrowheads="1"/>
          </p:cNvSpPr>
          <p:nvPr/>
        </p:nvSpPr>
        <p:spPr bwMode="auto">
          <a:xfrm>
            <a:off x="2447925" y="479266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8" name="Oval 364"/>
          <p:cNvSpPr>
            <a:spLocks noChangeArrowheads="1"/>
          </p:cNvSpPr>
          <p:nvPr/>
        </p:nvSpPr>
        <p:spPr bwMode="auto">
          <a:xfrm>
            <a:off x="2406650" y="4568825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79" name="Oval 365"/>
          <p:cNvSpPr>
            <a:spLocks noChangeArrowheads="1"/>
          </p:cNvSpPr>
          <p:nvPr/>
        </p:nvSpPr>
        <p:spPr bwMode="auto">
          <a:xfrm>
            <a:off x="2363788" y="4686300"/>
            <a:ext cx="5397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0" name="Oval 366"/>
          <p:cNvSpPr>
            <a:spLocks noChangeArrowheads="1"/>
          </p:cNvSpPr>
          <p:nvPr/>
        </p:nvSpPr>
        <p:spPr bwMode="auto">
          <a:xfrm>
            <a:off x="2325688" y="470535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1" name="Oval 367"/>
          <p:cNvSpPr>
            <a:spLocks noChangeArrowheads="1"/>
          </p:cNvSpPr>
          <p:nvPr/>
        </p:nvSpPr>
        <p:spPr bwMode="auto">
          <a:xfrm>
            <a:off x="2284413" y="4722813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2" name="Oval 368"/>
          <p:cNvSpPr>
            <a:spLocks noChangeArrowheads="1"/>
          </p:cNvSpPr>
          <p:nvPr/>
        </p:nvSpPr>
        <p:spPr bwMode="auto">
          <a:xfrm>
            <a:off x="2241550" y="467042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3" name="Oval 369"/>
          <p:cNvSpPr>
            <a:spLocks noChangeArrowheads="1"/>
          </p:cNvSpPr>
          <p:nvPr/>
        </p:nvSpPr>
        <p:spPr bwMode="auto">
          <a:xfrm>
            <a:off x="2160588" y="4679950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4" name="Oval 370"/>
          <p:cNvSpPr>
            <a:spLocks noChangeArrowheads="1"/>
          </p:cNvSpPr>
          <p:nvPr/>
        </p:nvSpPr>
        <p:spPr bwMode="auto">
          <a:xfrm>
            <a:off x="3198813" y="4098925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5" name="Oval 371"/>
          <p:cNvSpPr>
            <a:spLocks noChangeArrowheads="1"/>
          </p:cNvSpPr>
          <p:nvPr/>
        </p:nvSpPr>
        <p:spPr bwMode="auto">
          <a:xfrm>
            <a:off x="3355975" y="416401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6" name="Oval 372"/>
          <p:cNvSpPr>
            <a:spLocks noChangeArrowheads="1"/>
          </p:cNvSpPr>
          <p:nvPr/>
        </p:nvSpPr>
        <p:spPr bwMode="auto">
          <a:xfrm>
            <a:off x="3125788" y="42354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7" name="Oval 373"/>
          <p:cNvSpPr>
            <a:spLocks noChangeArrowheads="1"/>
          </p:cNvSpPr>
          <p:nvPr/>
        </p:nvSpPr>
        <p:spPr bwMode="auto">
          <a:xfrm>
            <a:off x="2941638" y="4270375"/>
            <a:ext cx="47625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8" name="Oval 374"/>
          <p:cNvSpPr>
            <a:spLocks noChangeArrowheads="1"/>
          </p:cNvSpPr>
          <p:nvPr/>
        </p:nvSpPr>
        <p:spPr bwMode="auto">
          <a:xfrm>
            <a:off x="3003550" y="4332288"/>
            <a:ext cx="4603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89" name="Oval 375"/>
          <p:cNvSpPr>
            <a:spLocks noChangeArrowheads="1"/>
          </p:cNvSpPr>
          <p:nvPr/>
        </p:nvSpPr>
        <p:spPr bwMode="auto">
          <a:xfrm>
            <a:off x="3286125" y="439896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0" name="Oval 376"/>
          <p:cNvSpPr>
            <a:spLocks noChangeArrowheads="1"/>
          </p:cNvSpPr>
          <p:nvPr/>
        </p:nvSpPr>
        <p:spPr bwMode="auto">
          <a:xfrm>
            <a:off x="2814638" y="4492625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1" name="Oval 377"/>
          <p:cNvSpPr>
            <a:spLocks noChangeArrowheads="1"/>
          </p:cNvSpPr>
          <p:nvPr/>
        </p:nvSpPr>
        <p:spPr bwMode="auto">
          <a:xfrm>
            <a:off x="2901950" y="4527550"/>
            <a:ext cx="5080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2" name="Oval 378"/>
          <p:cNvSpPr>
            <a:spLocks noChangeArrowheads="1"/>
          </p:cNvSpPr>
          <p:nvPr/>
        </p:nvSpPr>
        <p:spPr bwMode="auto">
          <a:xfrm>
            <a:off x="2611438" y="4591050"/>
            <a:ext cx="4603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3" name="Oval 379"/>
          <p:cNvSpPr>
            <a:spLocks noChangeArrowheads="1"/>
          </p:cNvSpPr>
          <p:nvPr/>
        </p:nvSpPr>
        <p:spPr bwMode="auto">
          <a:xfrm>
            <a:off x="2735263" y="4729163"/>
            <a:ext cx="44450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4" name="Oval 380"/>
          <p:cNvSpPr>
            <a:spLocks noChangeArrowheads="1"/>
          </p:cNvSpPr>
          <p:nvPr/>
        </p:nvSpPr>
        <p:spPr bwMode="auto">
          <a:xfrm>
            <a:off x="3435350" y="4029075"/>
            <a:ext cx="49213" cy="3968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5" name="Oval 381"/>
          <p:cNvSpPr>
            <a:spLocks noChangeArrowheads="1"/>
          </p:cNvSpPr>
          <p:nvPr/>
        </p:nvSpPr>
        <p:spPr bwMode="auto">
          <a:xfrm>
            <a:off x="3549650" y="4087813"/>
            <a:ext cx="46038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6" name="Oval 382"/>
          <p:cNvSpPr>
            <a:spLocks noChangeArrowheads="1"/>
          </p:cNvSpPr>
          <p:nvPr/>
        </p:nvSpPr>
        <p:spPr bwMode="auto">
          <a:xfrm>
            <a:off x="3468688" y="4297363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7" name="Oval 383"/>
          <p:cNvSpPr>
            <a:spLocks noChangeArrowheads="1"/>
          </p:cNvSpPr>
          <p:nvPr/>
        </p:nvSpPr>
        <p:spPr bwMode="auto">
          <a:xfrm>
            <a:off x="3379788" y="4308475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8" name="Oval 384"/>
          <p:cNvSpPr>
            <a:spLocks noChangeArrowheads="1"/>
          </p:cNvSpPr>
          <p:nvPr/>
        </p:nvSpPr>
        <p:spPr bwMode="auto">
          <a:xfrm>
            <a:off x="3265488" y="4297363"/>
            <a:ext cx="4286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699" name="Oval 385"/>
          <p:cNvSpPr>
            <a:spLocks noChangeArrowheads="1"/>
          </p:cNvSpPr>
          <p:nvPr/>
        </p:nvSpPr>
        <p:spPr bwMode="auto">
          <a:xfrm>
            <a:off x="3178175" y="4308475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0" name="Oval 386"/>
          <p:cNvSpPr>
            <a:spLocks noChangeArrowheads="1"/>
          </p:cNvSpPr>
          <p:nvPr/>
        </p:nvSpPr>
        <p:spPr bwMode="auto">
          <a:xfrm>
            <a:off x="3057525" y="45196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1" name="Oval 387"/>
          <p:cNvSpPr>
            <a:spLocks noChangeArrowheads="1"/>
          </p:cNvSpPr>
          <p:nvPr/>
        </p:nvSpPr>
        <p:spPr bwMode="auto">
          <a:xfrm>
            <a:off x="2735263" y="4570413"/>
            <a:ext cx="4445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2" name="Oval 388"/>
          <p:cNvSpPr>
            <a:spLocks noChangeArrowheads="1"/>
          </p:cNvSpPr>
          <p:nvPr/>
        </p:nvSpPr>
        <p:spPr bwMode="auto">
          <a:xfrm>
            <a:off x="1935163" y="4826000"/>
            <a:ext cx="4603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3" name="Oval 389"/>
          <p:cNvSpPr>
            <a:spLocks noChangeArrowheads="1"/>
          </p:cNvSpPr>
          <p:nvPr/>
        </p:nvSpPr>
        <p:spPr bwMode="auto">
          <a:xfrm>
            <a:off x="2322513" y="4943475"/>
            <a:ext cx="46037" cy="33338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4" name="Oval 390"/>
          <p:cNvSpPr>
            <a:spLocks noChangeArrowheads="1"/>
          </p:cNvSpPr>
          <p:nvPr/>
        </p:nvSpPr>
        <p:spPr bwMode="auto">
          <a:xfrm>
            <a:off x="2679700" y="442753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5" name="Oval 391"/>
          <p:cNvSpPr>
            <a:spLocks noChangeArrowheads="1"/>
          </p:cNvSpPr>
          <p:nvPr/>
        </p:nvSpPr>
        <p:spPr bwMode="auto">
          <a:xfrm>
            <a:off x="2530475" y="4562475"/>
            <a:ext cx="4286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6" name="Oval 392"/>
          <p:cNvSpPr>
            <a:spLocks noChangeArrowheads="1"/>
          </p:cNvSpPr>
          <p:nvPr/>
        </p:nvSpPr>
        <p:spPr bwMode="auto">
          <a:xfrm>
            <a:off x="2397125" y="4562475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7" name="Rectangle 393"/>
          <p:cNvSpPr>
            <a:spLocks noChangeArrowheads="1"/>
          </p:cNvSpPr>
          <p:nvPr/>
        </p:nvSpPr>
        <p:spPr bwMode="auto">
          <a:xfrm>
            <a:off x="3760788" y="5062538"/>
            <a:ext cx="39370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aseline="0">
                <a:solidFill>
                  <a:srgbClr val="009900"/>
                </a:solidFill>
                <a:latin typeface="Times New Roman" pitchFamily="18" charset="0"/>
              </a:rPr>
              <a:t>Tid</a:t>
            </a:r>
          </a:p>
        </p:txBody>
      </p:sp>
      <p:sp>
        <p:nvSpPr>
          <p:cNvPr id="13708" name="Rectangle 395"/>
          <p:cNvSpPr>
            <a:spLocks noChangeArrowheads="1"/>
          </p:cNvSpPr>
          <p:nvPr/>
        </p:nvSpPr>
        <p:spPr bwMode="auto">
          <a:xfrm>
            <a:off x="4859338" y="1052513"/>
            <a:ext cx="3673475" cy="2333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09" name="Rectangle 396"/>
          <p:cNvSpPr>
            <a:spLocks noChangeArrowheads="1"/>
          </p:cNvSpPr>
          <p:nvPr/>
        </p:nvSpPr>
        <p:spPr bwMode="auto">
          <a:xfrm>
            <a:off x="5260975" y="1858963"/>
            <a:ext cx="230188" cy="195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700" baseline="0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13710" name="Line 397"/>
          <p:cNvSpPr>
            <a:spLocks noChangeShapeType="1"/>
          </p:cNvSpPr>
          <p:nvPr/>
        </p:nvSpPr>
        <p:spPr bwMode="auto">
          <a:xfrm flipH="1">
            <a:off x="5453063" y="1939925"/>
            <a:ext cx="93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1" name="Line 398"/>
          <p:cNvSpPr>
            <a:spLocks noChangeShapeType="1"/>
          </p:cNvSpPr>
          <p:nvPr/>
        </p:nvSpPr>
        <p:spPr bwMode="auto">
          <a:xfrm>
            <a:off x="5546725" y="2620963"/>
            <a:ext cx="2246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2" name="Line 399"/>
          <p:cNvSpPr>
            <a:spLocks noChangeShapeType="1"/>
          </p:cNvSpPr>
          <p:nvPr/>
        </p:nvSpPr>
        <p:spPr bwMode="auto">
          <a:xfrm flipV="1">
            <a:off x="5540375" y="1382713"/>
            <a:ext cx="0" cy="1244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3" name="Oval 400"/>
          <p:cNvSpPr>
            <a:spLocks noChangeArrowheads="1"/>
          </p:cNvSpPr>
          <p:nvPr/>
        </p:nvSpPr>
        <p:spPr bwMode="auto">
          <a:xfrm>
            <a:off x="7745413" y="156527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4" name="Oval 401"/>
          <p:cNvSpPr>
            <a:spLocks noChangeArrowheads="1"/>
          </p:cNvSpPr>
          <p:nvPr/>
        </p:nvSpPr>
        <p:spPr bwMode="auto">
          <a:xfrm>
            <a:off x="7697788" y="1852613"/>
            <a:ext cx="52387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5" name="Oval 402"/>
          <p:cNvSpPr>
            <a:spLocks noChangeArrowheads="1"/>
          </p:cNvSpPr>
          <p:nvPr/>
        </p:nvSpPr>
        <p:spPr bwMode="auto">
          <a:xfrm>
            <a:off x="7654925" y="1778000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6" name="Oval 403"/>
          <p:cNvSpPr>
            <a:spLocks noChangeArrowheads="1"/>
          </p:cNvSpPr>
          <p:nvPr/>
        </p:nvSpPr>
        <p:spPr bwMode="auto">
          <a:xfrm>
            <a:off x="7613650" y="1624013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7" name="Oval 404"/>
          <p:cNvSpPr>
            <a:spLocks noChangeArrowheads="1"/>
          </p:cNvSpPr>
          <p:nvPr/>
        </p:nvSpPr>
        <p:spPr bwMode="auto">
          <a:xfrm>
            <a:off x="7575550" y="2586038"/>
            <a:ext cx="52388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8" name="Oval 405"/>
          <p:cNvSpPr>
            <a:spLocks noChangeArrowheads="1"/>
          </p:cNvSpPr>
          <p:nvPr/>
        </p:nvSpPr>
        <p:spPr bwMode="auto">
          <a:xfrm>
            <a:off x="7531100" y="2427288"/>
            <a:ext cx="49213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19" name="Oval 406"/>
          <p:cNvSpPr>
            <a:spLocks noChangeArrowheads="1"/>
          </p:cNvSpPr>
          <p:nvPr/>
        </p:nvSpPr>
        <p:spPr bwMode="auto">
          <a:xfrm>
            <a:off x="7486650" y="2497138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0" name="Oval 407"/>
          <p:cNvSpPr>
            <a:spLocks noChangeArrowheads="1"/>
          </p:cNvSpPr>
          <p:nvPr/>
        </p:nvSpPr>
        <p:spPr bwMode="auto">
          <a:xfrm>
            <a:off x="7445375" y="1997075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1" name="Oval 408"/>
          <p:cNvSpPr>
            <a:spLocks noChangeArrowheads="1"/>
          </p:cNvSpPr>
          <p:nvPr/>
        </p:nvSpPr>
        <p:spPr bwMode="auto">
          <a:xfrm>
            <a:off x="7397750" y="1565275"/>
            <a:ext cx="5238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2" name="Oval 409"/>
          <p:cNvSpPr>
            <a:spLocks noChangeArrowheads="1"/>
          </p:cNvSpPr>
          <p:nvPr/>
        </p:nvSpPr>
        <p:spPr bwMode="auto">
          <a:xfrm>
            <a:off x="7364413" y="212248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3" name="Oval 410"/>
          <p:cNvSpPr>
            <a:spLocks noChangeArrowheads="1"/>
          </p:cNvSpPr>
          <p:nvPr/>
        </p:nvSpPr>
        <p:spPr bwMode="auto">
          <a:xfrm>
            <a:off x="7319963" y="1773238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4" name="Oval 411"/>
          <p:cNvSpPr>
            <a:spLocks noChangeArrowheads="1"/>
          </p:cNvSpPr>
          <p:nvPr/>
        </p:nvSpPr>
        <p:spPr bwMode="auto">
          <a:xfrm>
            <a:off x="7273925" y="1933575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5" name="Oval 412"/>
          <p:cNvSpPr>
            <a:spLocks noChangeArrowheads="1"/>
          </p:cNvSpPr>
          <p:nvPr/>
        </p:nvSpPr>
        <p:spPr bwMode="auto">
          <a:xfrm>
            <a:off x="7232650" y="1784350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6" name="Oval 413"/>
          <p:cNvSpPr>
            <a:spLocks noChangeArrowheads="1"/>
          </p:cNvSpPr>
          <p:nvPr/>
        </p:nvSpPr>
        <p:spPr bwMode="auto">
          <a:xfrm>
            <a:off x="7194550" y="1439863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7" name="Oval 414"/>
          <p:cNvSpPr>
            <a:spLocks noChangeArrowheads="1"/>
          </p:cNvSpPr>
          <p:nvPr/>
        </p:nvSpPr>
        <p:spPr bwMode="auto">
          <a:xfrm>
            <a:off x="7150100" y="183515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8" name="Oval 415"/>
          <p:cNvSpPr>
            <a:spLocks noChangeArrowheads="1"/>
          </p:cNvSpPr>
          <p:nvPr/>
        </p:nvSpPr>
        <p:spPr bwMode="auto">
          <a:xfrm>
            <a:off x="7104063" y="1773238"/>
            <a:ext cx="5397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29" name="Oval 416"/>
          <p:cNvSpPr>
            <a:spLocks noChangeArrowheads="1"/>
          </p:cNvSpPr>
          <p:nvPr/>
        </p:nvSpPr>
        <p:spPr bwMode="auto">
          <a:xfrm>
            <a:off x="7062788" y="2065338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0" name="Oval 417"/>
          <p:cNvSpPr>
            <a:spLocks noChangeArrowheads="1"/>
          </p:cNvSpPr>
          <p:nvPr/>
        </p:nvSpPr>
        <p:spPr bwMode="auto">
          <a:xfrm>
            <a:off x="7018338" y="1784350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1" name="Oval 418"/>
          <p:cNvSpPr>
            <a:spLocks noChangeArrowheads="1"/>
          </p:cNvSpPr>
          <p:nvPr/>
        </p:nvSpPr>
        <p:spPr bwMode="auto">
          <a:xfrm>
            <a:off x="6980238" y="2030413"/>
            <a:ext cx="49212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2" name="Oval 419"/>
          <p:cNvSpPr>
            <a:spLocks noChangeArrowheads="1"/>
          </p:cNvSpPr>
          <p:nvPr/>
        </p:nvSpPr>
        <p:spPr bwMode="auto">
          <a:xfrm>
            <a:off x="6937375" y="212725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3" name="Oval 420"/>
          <p:cNvSpPr>
            <a:spLocks noChangeArrowheads="1"/>
          </p:cNvSpPr>
          <p:nvPr/>
        </p:nvSpPr>
        <p:spPr bwMode="auto">
          <a:xfrm>
            <a:off x="6894513" y="1990725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4" name="Oval 421"/>
          <p:cNvSpPr>
            <a:spLocks noChangeArrowheads="1"/>
          </p:cNvSpPr>
          <p:nvPr/>
        </p:nvSpPr>
        <p:spPr bwMode="auto">
          <a:xfrm>
            <a:off x="6851650" y="2058988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5" name="Oval 422"/>
          <p:cNvSpPr>
            <a:spLocks noChangeArrowheads="1"/>
          </p:cNvSpPr>
          <p:nvPr/>
        </p:nvSpPr>
        <p:spPr bwMode="auto">
          <a:xfrm>
            <a:off x="6807200" y="2284413"/>
            <a:ext cx="49213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6" name="Oval 423"/>
          <p:cNvSpPr>
            <a:spLocks noChangeArrowheads="1"/>
          </p:cNvSpPr>
          <p:nvPr/>
        </p:nvSpPr>
        <p:spPr bwMode="auto">
          <a:xfrm>
            <a:off x="6765925" y="1825625"/>
            <a:ext cx="52388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7" name="Oval 424"/>
          <p:cNvSpPr>
            <a:spLocks noChangeArrowheads="1"/>
          </p:cNvSpPr>
          <p:nvPr/>
        </p:nvSpPr>
        <p:spPr bwMode="auto">
          <a:xfrm>
            <a:off x="6723063" y="214630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8" name="Oval 425"/>
          <p:cNvSpPr>
            <a:spLocks noChangeArrowheads="1"/>
          </p:cNvSpPr>
          <p:nvPr/>
        </p:nvSpPr>
        <p:spPr bwMode="auto">
          <a:xfrm>
            <a:off x="6678613" y="1852613"/>
            <a:ext cx="5080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39" name="Oval 426"/>
          <p:cNvSpPr>
            <a:spLocks noChangeArrowheads="1"/>
          </p:cNvSpPr>
          <p:nvPr/>
        </p:nvSpPr>
        <p:spPr bwMode="auto">
          <a:xfrm>
            <a:off x="6635750" y="214630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0" name="Oval 427"/>
          <p:cNvSpPr>
            <a:spLocks noChangeArrowheads="1"/>
          </p:cNvSpPr>
          <p:nvPr/>
        </p:nvSpPr>
        <p:spPr bwMode="auto">
          <a:xfrm>
            <a:off x="6589713" y="1922463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1" name="Oval 428"/>
          <p:cNvSpPr>
            <a:spLocks noChangeArrowheads="1"/>
          </p:cNvSpPr>
          <p:nvPr/>
        </p:nvSpPr>
        <p:spPr bwMode="auto">
          <a:xfrm>
            <a:off x="6554788" y="2041525"/>
            <a:ext cx="52387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2" name="Oval 429"/>
          <p:cNvSpPr>
            <a:spLocks noChangeArrowheads="1"/>
          </p:cNvSpPr>
          <p:nvPr/>
        </p:nvSpPr>
        <p:spPr bwMode="auto">
          <a:xfrm>
            <a:off x="6513513" y="2058988"/>
            <a:ext cx="49212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3" name="Oval 430"/>
          <p:cNvSpPr>
            <a:spLocks noChangeArrowheads="1"/>
          </p:cNvSpPr>
          <p:nvPr/>
        </p:nvSpPr>
        <p:spPr bwMode="auto">
          <a:xfrm>
            <a:off x="6470650" y="2076450"/>
            <a:ext cx="47625" cy="3810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4" name="Oval 431"/>
          <p:cNvSpPr>
            <a:spLocks noChangeArrowheads="1"/>
          </p:cNvSpPr>
          <p:nvPr/>
        </p:nvSpPr>
        <p:spPr bwMode="auto">
          <a:xfrm>
            <a:off x="6426200" y="2025650"/>
            <a:ext cx="46038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5" name="Oval 432"/>
          <p:cNvSpPr>
            <a:spLocks noChangeArrowheads="1"/>
          </p:cNvSpPr>
          <p:nvPr/>
        </p:nvSpPr>
        <p:spPr bwMode="auto">
          <a:xfrm>
            <a:off x="6380163" y="1893888"/>
            <a:ext cx="47625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6" name="Oval 433"/>
          <p:cNvSpPr>
            <a:spLocks noChangeArrowheads="1"/>
          </p:cNvSpPr>
          <p:nvPr/>
        </p:nvSpPr>
        <p:spPr bwMode="auto">
          <a:xfrm>
            <a:off x="6343650" y="2036763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7" name="Oval 434"/>
          <p:cNvSpPr>
            <a:spLocks noChangeArrowheads="1"/>
          </p:cNvSpPr>
          <p:nvPr/>
        </p:nvSpPr>
        <p:spPr bwMode="auto">
          <a:xfrm>
            <a:off x="6300788" y="1944688"/>
            <a:ext cx="47625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8" name="Oval 435"/>
          <p:cNvSpPr>
            <a:spLocks noChangeArrowheads="1"/>
          </p:cNvSpPr>
          <p:nvPr/>
        </p:nvSpPr>
        <p:spPr bwMode="auto">
          <a:xfrm>
            <a:off x="6253163" y="1876425"/>
            <a:ext cx="52387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49" name="Oval 436"/>
          <p:cNvSpPr>
            <a:spLocks noChangeArrowheads="1"/>
          </p:cNvSpPr>
          <p:nvPr/>
        </p:nvSpPr>
        <p:spPr bwMode="auto">
          <a:xfrm>
            <a:off x="6210300" y="2036763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0" name="Oval 437"/>
          <p:cNvSpPr>
            <a:spLocks noChangeArrowheads="1"/>
          </p:cNvSpPr>
          <p:nvPr/>
        </p:nvSpPr>
        <p:spPr bwMode="auto">
          <a:xfrm>
            <a:off x="6164263" y="1905000"/>
            <a:ext cx="5397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1" name="Oval 438"/>
          <p:cNvSpPr>
            <a:spLocks noChangeArrowheads="1"/>
          </p:cNvSpPr>
          <p:nvPr/>
        </p:nvSpPr>
        <p:spPr bwMode="auto">
          <a:xfrm>
            <a:off x="6130925" y="199072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2" name="Oval 439"/>
          <p:cNvSpPr>
            <a:spLocks noChangeArrowheads="1"/>
          </p:cNvSpPr>
          <p:nvPr/>
        </p:nvSpPr>
        <p:spPr bwMode="auto">
          <a:xfrm>
            <a:off x="6084888" y="1841500"/>
            <a:ext cx="50800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3" name="Oval 440"/>
          <p:cNvSpPr>
            <a:spLocks noChangeArrowheads="1"/>
          </p:cNvSpPr>
          <p:nvPr/>
        </p:nvSpPr>
        <p:spPr bwMode="auto">
          <a:xfrm>
            <a:off x="6042025" y="1927225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4" name="Oval 441"/>
          <p:cNvSpPr>
            <a:spLocks noChangeArrowheads="1"/>
          </p:cNvSpPr>
          <p:nvPr/>
        </p:nvSpPr>
        <p:spPr bwMode="auto">
          <a:xfrm>
            <a:off x="5999163" y="1962150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5" name="Oval 442"/>
          <p:cNvSpPr>
            <a:spLocks noChangeArrowheads="1"/>
          </p:cNvSpPr>
          <p:nvPr/>
        </p:nvSpPr>
        <p:spPr bwMode="auto">
          <a:xfrm>
            <a:off x="5962650" y="1951038"/>
            <a:ext cx="50800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6" name="Oval 443"/>
          <p:cNvSpPr>
            <a:spLocks noChangeArrowheads="1"/>
          </p:cNvSpPr>
          <p:nvPr/>
        </p:nvSpPr>
        <p:spPr bwMode="auto">
          <a:xfrm>
            <a:off x="5919788" y="192722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7" name="Oval 444"/>
          <p:cNvSpPr>
            <a:spLocks noChangeArrowheads="1"/>
          </p:cNvSpPr>
          <p:nvPr/>
        </p:nvSpPr>
        <p:spPr bwMode="auto">
          <a:xfrm>
            <a:off x="5872163" y="1911350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8" name="Oval 445"/>
          <p:cNvSpPr>
            <a:spLocks noChangeArrowheads="1"/>
          </p:cNvSpPr>
          <p:nvPr/>
        </p:nvSpPr>
        <p:spPr bwMode="auto">
          <a:xfrm>
            <a:off x="5829300" y="1933575"/>
            <a:ext cx="47625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59" name="Oval 446"/>
          <p:cNvSpPr>
            <a:spLocks noChangeArrowheads="1"/>
          </p:cNvSpPr>
          <p:nvPr/>
        </p:nvSpPr>
        <p:spPr bwMode="auto">
          <a:xfrm>
            <a:off x="5783263" y="1911350"/>
            <a:ext cx="52387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0" name="Oval 447"/>
          <p:cNvSpPr>
            <a:spLocks noChangeArrowheads="1"/>
          </p:cNvSpPr>
          <p:nvPr/>
        </p:nvSpPr>
        <p:spPr bwMode="auto">
          <a:xfrm>
            <a:off x="5748338" y="1951038"/>
            <a:ext cx="49212" cy="3492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1" name="Oval 448"/>
          <p:cNvSpPr>
            <a:spLocks noChangeArrowheads="1"/>
          </p:cNvSpPr>
          <p:nvPr/>
        </p:nvSpPr>
        <p:spPr bwMode="auto">
          <a:xfrm>
            <a:off x="5703888" y="1933575"/>
            <a:ext cx="49212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2" name="Oval 449"/>
          <p:cNvSpPr>
            <a:spLocks noChangeArrowheads="1"/>
          </p:cNvSpPr>
          <p:nvPr/>
        </p:nvSpPr>
        <p:spPr bwMode="auto">
          <a:xfrm>
            <a:off x="5661025" y="1905000"/>
            <a:ext cx="49213" cy="3651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3" name="Oval 450"/>
          <p:cNvSpPr>
            <a:spLocks noChangeArrowheads="1"/>
          </p:cNvSpPr>
          <p:nvPr/>
        </p:nvSpPr>
        <p:spPr bwMode="auto">
          <a:xfrm>
            <a:off x="5618163" y="1916113"/>
            <a:ext cx="44450" cy="3651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4" name="Line 451"/>
          <p:cNvSpPr>
            <a:spLocks noChangeShapeType="1"/>
          </p:cNvSpPr>
          <p:nvPr/>
        </p:nvSpPr>
        <p:spPr bwMode="auto">
          <a:xfrm flipV="1">
            <a:off x="5546725" y="1154113"/>
            <a:ext cx="2439988" cy="78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5" name="Line 452"/>
          <p:cNvSpPr>
            <a:spLocks noChangeShapeType="1"/>
          </p:cNvSpPr>
          <p:nvPr/>
        </p:nvSpPr>
        <p:spPr bwMode="auto">
          <a:xfrm>
            <a:off x="5554663" y="1954213"/>
            <a:ext cx="2538412" cy="8350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3766" name="Rectangle 453"/>
          <p:cNvSpPr>
            <a:spLocks noChangeArrowheads="1"/>
          </p:cNvSpPr>
          <p:nvPr/>
        </p:nvSpPr>
        <p:spPr bwMode="auto">
          <a:xfrm>
            <a:off x="4854575" y="1076325"/>
            <a:ext cx="8350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baseline="0">
                <a:solidFill>
                  <a:srgbClr val="009900"/>
                </a:solidFill>
                <a:latin typeface="Times New Roman" pitchFamily="18" charset="0"/>
              </a:rPr>
              <a:t>Residualer</a:t>
            </a:r>
          </a:p>
        </p:txBody>
      </p:sp>
      <p:sp>
        <p:nvSpPr>
          <p:cNvPr id="13767" name="Rectangle 454"/>
          <p:cNvSpPr>
            <a:spLocks noChangeArrowheads="1"/>
          </p:cNvSpPr>
          <p:nvPr/>
        </p:nvSpPr>
        <p:spPr bwMode="auto">
          <a:xfrm>
            <a:off x="4859338" y="2870200"/>
            <a:ext cx="3673475" cy="5270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400" b="1" baseline="0">
                <a:latin typeface="Times New Roman" pitchFamily="18" charset="0"/>
              </a:rPr>
              <a:t>Heteroskedastisk: </a:t>
            </a:r>
            <a:r>
              <a:rPr lang="en-US" sz="1400" baseline="0">
                <a:latin typeface="Times New Roman" pitchFamily="18" charset="0"/>
              </a:rPr>
              <a:t>Variansen for residualerne ændrer sig når x ændrer sig.</a:t>
            </a:r>
          </a:p>
        </p:txBody>
      </p:sp>
      <p:graphicFrame>
        <p:nvGraphicFramePr>
          <p:cNvPr id="13315" name="Object 45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860800" y="2522538"/>
          <a:ext cx="1052513" cy="427037"/>
        </p:xfrm>
        <a:graphic>
          <a:graphicData uri="http://schemas.openxmlformats.org/presentationml/2006/ole">
            <p:oleObj spid="_x0000_s40963" name="Equation" r:id="rId4" imgW="1101600" imgH="482400" progId="Equation.3">
              <p:embed/>
            </p:oleObj>
          </a:graphicData>
        </a:graphic>
      </p:graphicFrame>
      <p:graphicFrame>
        <p:nvGraphicFramePr>
          <p:cNvPr id="13316" name="Object 456">
            <a:hlinkClick r:id="" action="ppaction://ole?verb=0"/>
          </p:cNvPr>
          <p:cNvGraphicFramePr>
            <a:graphicFrameLocks/>
          </p:cNvGraphicFramePr>
          <p:nvPr/>
        </p:nvGraphicFramePr>
        <p:xfrm>
          <a:off x="7823200" y="5100638"/>
          <a:ext cx="1052513" cy="427037"/>
        </p:xfrm>
        <a:graphic>
          <a:graphicData uri="http://schemas.openxmlformats.org/presentationml/2006/ole">
            <p:oleObj spid="_x0000_s40964" name="Equation" r:id="rId5" imgW="1101600" imgH="482400" progId="Equation.2">
              <p:embed/>
            </p:oleObj>
          </a:graphicData>
        </a:graphic>
      </p:graphicFrame>
      <p:sp>
        <p:nvSpPr>
          <p:cNvPr id="13768" name="Text Box 458"/>
          <p:cNvSpPr txBox="1">
            <a:spLocks noChangeArrowheads="1"/>
          </p:cNvSpPr>
          <p:nvPr/>
        </p:nvSpPr>
        <p:spPr bwMode="auto">
          <a:xfrm>
            <a:off x="3995738" y="3860800"/>
            <a:ext cx="40481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ar-SA" sz="5000" b="1">
                <a:solidFill>
                  <a:srgbClr val="FF0000"/>
                </a:solidFill>
                <a:cs typeface="Arial" charset="0"/>
              </a:rPr>
              <a:t>٪</a:t>
            </a:r>
            <a:endParaRPr lang="da-DK" sz="5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3769" name="Text Box 459"/>
          <p:cNvSpPr txBox="1">
            <a:spLocks noChangeArrowheads="1"/>
          </p:cNvSpPr>
          <p:nvPr/>
        </p:nvSpPr>
        <p:spPr bwMode="auto">
          <a:xfrm>
            <a:off x="8027988" y="1268413"/>
            <a:ext cx="404812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ar-SA" sz="5000" b="1">
                <a:solidFill>
                  <a:srgbClr val="FF0000"/>
                </a:solidFill>
                <a:cs typeface="Arial" charset="0"/>
              </a:rPr>
              <a:t>٪</a:t>
            </a:r>
            <a:endParaRPr lang="da-DK" sz="5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3770" name="Text Box 460"/>
          <p:cNvSpPr txBox="1">
            <a:spLocks noChangeArrowheads="1"/>
          </p:cNvSpPr>
          <p:nvPr/>
        </p:nvSpPr>
        <p:spPr bwMode="auto">
          <a:xfrm>
            <a:off x="7956550" y="4005263"/>
            <a:ext cx="404813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ar-SA" sz="5000" b="1">
                <a:solidFill>
                  <a:srgbClr val="FF0000"/>
                </a:solidFill>
                <a:cs typeface="Arial" charset="0"/>
              </a:rPr>
              <a:t>٪</a:t>
            </a:r>
            <a:endParaRPr lang="da-DK" sz="5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3771" name="Text Box 463"/>
          <p:cNvSpPr txBox="1">
            <a:spLocks noChangeArrowheads="1"/>
          </p:cNvSpPr>
          <p:nvPr/>
        </p:nvSpPr>
        <p:spPr bwMode="auto">
          <a:xfrm>
            <a:off x="4067175" y="1341438"/>
            <a:ext cx="414338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ar-SA" sz="5000">
                <a:solidFill>
                  <a:srgbClr val="33CC33"/>
                </a:solidFill>
                <a:cs typeface="Arial" charset="0"/>
              </a:rPr>
              <a:t>√</a:t>
            </a:r>
          </a:p>
        </p:txBody>
      </p:sp>
      <p:graphicFrame>
        <p:nvGraphicFramePr>
          <p:cNvPr id="13317" name="Object 46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76600" y="3141663"/>
          <a:ext cx="146050" cy="214312"/>
        </p:xfrm>
        <a:graphic>
          <a:graphicData uri="http://schemas.openxmlformats.org/presentationml/2006/ole">
            <p:oleObj spid="_x0000_s40965" name="Equation" r:id="rId6" imgW="152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Vriste </a:t>
            </a:r>
            <a:r>
              <a:rPr lang="da-DK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dirty="0" smtClean="0"/>
              <a:t> og     ud af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Vælg ’Save…’</a:t>
            </a:r>
          </a:p>
          <a:p>
            <a:r>
              <a:rPr lang="da-DK" sz="2200" dirty="0" smtClean="0"/>
              <a:t>I ’Save’ vinduet vælges </a:t>
            </a:r>
            <a:br>
              <a:rPr lang="da-DK" sz="2200" dirty="0" smtClean="0"/>
            </a:br>
            <a:r>
              <a:rPr lang="da-DK" sz="2200" dirty="0" smtClean="0"/>
              <a:t>’</a:t>
            </a:r>
            <a:r>
              <a:rPr lang="da-DK" sz="2200" dirty="0" err="1" smtClean="0"/>
              <a:t>Unstandardized</a:t>
            </a:r>
            <a:r>
              <a:rPr lang="da-DK" sz="2200" dirty="0" smtClean="0"/>
              <a:t>’ både under</a:t>
            </a:r>
          </a:p>
          <a:p>
            <a:pPr lvl="1"/>
            <a:r>
              <a:rPr lang="da-DK" sz="2200" dirty="0" smtClean="0"/>
              <a:t>’</a:t>
            </a:r>
            <a:r>
              <a:rPr lang="da-DK" sz="2200" dirty="0" err="1" smtClean="0"/>
              <a:t>Residuals</a:t>
            </a:r>
            <a:r>
              <a:rPr lang="da-DK" sz="2200" dirty="0" smtClean="0"/>
              <a:t>’ (</a:t>
            </a:r>
            <a:r>
              <a:rPr lang="da-DK" sz="2200" i="1" dirty="0" err="1" smtClean="0">
                <a:latin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</a:rPr>
              <a:t>i</a:t>
            </a:r>
            <a:r>
              <a:rPr lang="da-DK" sz="2200" dirty="0" err="1" smtClean="0"/>
              <a:t>’erne</a:t>
            </a:r>
            <a:r>
              <a:rPr lang="da-DK" sz="2200" dirty="0" smtClean="0"/>
              <a:t>) og </a:t>
            </a:r>
          </a:p>
          <a:p>
            <a:pPr lvl="1"/>
            <a:r>
              <a:rPr lang="da-DK" sz="2200" dirty="0" smtClean="0"/>
              <a:t>’</a:t>
            </a:r>
            <a:r>
              <a:rPr lang="da-DK" sz="2200" dirty="0" err="1" smtClean="0"/>
              <a:t>Predicted</a:t>
            </a:r>
            <a:r>
              <a:rPr lang="da-DK" sz="2200" dirty="0" smtClean="0"/>
              <a:t> </a:t>
            </a:r>
            <a:r>
              <a:rPr lang="da-DK" sz="2200" dirty="0" err="1" smtClean="0"/>
              <a:t>Values</a:t>
            </a:r>
            <a:r>
              <a:rPr lang="da-DK" sz="2200" dirty="0" smtClean="0"/>
              <a:t>’ (   ’</a:t>
            </a:r>
            <a:r>
              <a:rPr lang="da-DK" sz="2200" dirty="0" err="1" smtClean="0"/>
              <a:t>erne</a:t>
            </a:r>
            <a:r>
              <a:rPr lang="da-DK" sz="2200" dirty="0" smtClean="0"/>
              <a:t>)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33</a:t>
            </a:fld>
            <a:endParaRPr lang="da-DK" alt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 b="29068"/>
          <a:stretch>
            <a:fillRect/>
          </a:stretch>
        </p:blipFill>
        <p:spPr bwMode="auto">
          <a:xfrm>
            <a:off x="5436096" y="1052736"/>
            <a:ext cx="27813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2987824" y="332656"/>
          <a:ext cx="504056" cy="699321"/>
        </p:xfrm>
        <a:graphic>
          <a:graphicData uri="http://schemas.openxmlformats.org/presentationml/2006/ole">
            <p:oleObj spid="_x0000_s37891" name="Ligning" r:id="rId4" imgW="164880" imgH="22860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563888" y="3141787"/>
          <a:ext cx="363538" cy="503237"/>
        </p:xfrm>
        <a:graphic>
          <a:graphicData uri="http://schemas.openxmlformats.org/presentationml/2006/ole">
            <p:oleObj spid="_x0000_s37893" name="Equation" r:id="rId5" imgW="164880" imgH="228600" progId="Equation.3">
              <p:embed/>
            </p:oleObj>
          </a:graphicData>
        </a:graphic>
      </p:graphicFrame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6" cstate="print"/>
          <a:srcRect r="8608" b="27218"/>
          <a:stretch>
            <a:fillRect/>
          </a:stretch>
        </p:blipFill>
        <p:spPr bwMode="auto">
          <a:xfrm>
            <a:off x="467544" y="3933056"/>
            <a:ext cx="820891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>
          <a:xfrm>
            <a:off x="5220072" y="4941168"/>
            <a:ext cx="792088" cy="129614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ounded Rectangle 10"/>
          <p:cNvSpPr/>
          <p:nvPr/>
        </p:nvSpPr>
        <p:spPr>
          <a:xfrm>
            <a:off x="6156176" y="4941168"/>
            <a:ext cx="792088" cy="1296144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xtBox 11"/>
          <p:cNvSpPr txBox="1"/>
          <p:nvPr/>
        </p:nvSpPr>
        <p:spPr>
          <a:xfrm>
            <a:off x="5212576" y="4293096"/>
            <a:ext cx="439544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sz="2400" dirty="0" smtClean="0">
                <a:latin typeface="+mn-lt"/>
              </a:rPr>
              <a:t>   </a:t>
            </a:r>
          </a:p>
        </p:txBody>
      </p:sp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5292080" y="4293096"/>
          <a:ext cx="363537" cy="503237"/>
        </p:xfrm>
        <a:graphic>
          <a:graphicData uri="http://schemas.openxmlformats.org/presentationml/2006/ole">
            <p:oleObj spid="_x0000_s37895" name="Equation" r:id="rId7" imgW="164880" imgH="2286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516216" y="4293096"/>
            <a:ext cx="378630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da-DK" sz="2400" i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>
            <a:stCxn id="10" idx="0"/>
            <a:endCxn id="12" idx="2"/>
          </p:cNvCxnSpPr>
          <p:nvPr/>
        </p:nvCxnSpPr>
        <p:spPr>
          <a:xfrm rot="16200000" flipV="1">
            <a:off x="5431029" y="4756081"/>
            <a:ext cx="186407" cy="1837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0"/>
            <a:endCxn id="14" idx="2"/>
          </p:cNvCxnSpPr>
          <p:nvPr/>
        </p:nvCxnSpPr>
        <p:spPr>
          <a:xfrm rot="5400000" flipH="1" flipV="1">
            <a:off x="6535672" y="4771310"/>
            <a:ext cx="186407" cy="15331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Residual</a:t>
            </a:r>
            <a:r>
              <a:rPr lang="da-DK" dirty="0" smtClean="0"/>
              <a:t> plot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/>
          <a:lstStyle/>
          <a:p>
            <a:r>
              <a:rPr lang="da-DK" sz="2200" dirty="0" err="1" smtClean="0"/>
              <a:t>Scatterplot</a:t>
            </a:r>
            <a:r>
              <a:rPr lang="da-DK" sz="2200" dirty="0" smtClean="0"/>
              <a:t> af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mod    .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Check af uafhængighed:	Ser usystematisk ud. </a:t>
            </a:r>
          </a:p>
          <a:p>
            <a:r>
              <a:rPr lang="da-DK" sz="2200" dirty="0" smtClean="0"/>
              <a:t>Check af konstant varians:	Tendens til stigende varians.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34</a:t>
            </a:fld>
            <a:endParaRPr lang="da-DK" altLang="en-US"/>
          </a:p>
        </p:txBody>
      </p:sp>
      <p:graphicFrame>
        <p:nvGraphicFramePr>
          <p:cNvPr id="41987" name="Object 5"/>
          <p:cNvGraphicFramePr>
            <a:graphicFrameLocks noChangeAspect="1"/>
          </p:cNvGraphicFramePr>
          <p:nvPr/>
        </p:nvGraphicFramePr>
        <p:xfrm>
          <a:off x="3419872" y="1153344"/>
          <a:ext cx="311520" cy="431230"/>
        </p:xfrm>
        <a:graphic>
          <a:graphicData uri="http://schemas.openxmlformats.org/presentationml/2006/ole">
            <p:oleObj spid="_x0000_s41987" name="Equation" r:id="rId3" imgW="164880" imgH="228600" progId="Equation.3">
              <p:embed/>
            </p:oleObj>
          </a:graphicData>
        </a:graphic>
      </p:graphicFrame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729408"/>
            <a:ext cx="4003725" cy="320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3075" y="1628800"/>
            <a:ext cx="4613221" cy="369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Residualplot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6"/>
          </a:xfrm>
        </p:spPr>
        <p:txBody>
          <a:bodyPr/>
          <a:lstStyle/>
          <a:p>
            <a:r>
              <a:rPr lang="da-DK" sz="2200" dirty="0" smtClean="0"/>
              <a:t>Histogram af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/>
              <a:t> 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Check af normalfordelingsantagelse: Ser ok ud.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35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2775" y="1220688"/>
            <a:ext cx="5991225" cy="40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Indkomst </a:t>
            </a:r>
            <a:r>
              <a:rPr lang="da-DK" dirty="0" err="1" smtClean="0"/>
              <a:t>vs</a:t>
            </a:r>
            <a:r>
              <a:rPr lang="da-DK" dirty="0" smtClean="0"/>
              <a:t> Race og </a:t>
            </a:r>
            <a:r>
              <a:rPr lang="da-DK" dirty="0" err="1" smtClean="0"/>
              <a:t>Udd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3106688" cy="4934173"/>
          </a:xfrm>
        </p:spPr>
        <p:txBody>
          <a:bodyPr/>
          <a:lstStyle/>
          <a:p>
            <a:r>
              <a:rPr lang="da-DK" sz="2200" dirty="0" smtClean="0"/>
              <a:t>80 personer har </a:t>
            </a:r>
            <a:br>
              <a:rPr lang="da-DK" sz="2200" dirty="0" smtClean="0"/>
            </a:br>
            <a:r>
              <a:rPr lang="da-DK" sz="2200" dirty="0" smtClean="0"/>
              <a:t>angivet:</a:t>
            </a:r>
          </a:p>
          <a:p>
            <a:pPr lvl="1"/>
            <a:r>
              <a:rPr lang="da-DK" sz="2200" b="1" dirty="0" smtClean="0"/>
              <a:t>Race</a:t>
            </a:r>
          </a:p>
          <a:p>
            <a:pPr lvl="2"/>
            <a:r>
              <a:rPr lang="da-DK" sz="1800" dirty="0" smtClean="0"/>
              <a:t>Sort, </a:t>
            </a:r>
            <a:r>
              <a:rPr lang="da-DK" sz="1800" dirty="0" err="1" smtClean="0"/>
              <a:t>hispanic</a:t>
            </a:r>
            <a:r>
              <a:rPr lang="da-DK" sz="1800" dirty="0" smtClean="0"/>
              <a:t> el. hvid</a:t>
            </a:r>
          </a:p>
          <a:p>
            <a:pPr lvl="1"/>
            <a:r>
              <a:rPr lang="da-DK" sz="2200" b="1" dirty="0" smtClean="0"/>
              <a:t>Uddannelse</a:t>
            </a:r>
          </a:p>
          <a:p>
            <a:pPr lvl="2"/>
            <a:r>
              <a:rPr lang="da-DK" sz="1800" dirty="0" smtClean="0"/>
              <a:t>Målt i år</a:t>
            </a:r>
          </a:p>
          <a:p>
            <a:pPr lvl="1"/>
            <a:r>
              <a:rPr lang="da-DK" sz="2200" b="1" dirty="0" smtClean="0"/>
              <a:t>Indkomst</a:t>
            </a:r>
          </a:p>
          <a:p>
            <a:pPr lvl="2"/>
            <a:r>
              <a:rPr lang="da-DK" sz="1800" dirty="0" smtClean="0"/>
              <a:t>$1000 / år.</a:t>
            </a:r>
          </a:p>
          <a:p>
            <a:r>
              <a:rPr lang="da-DK" sz="2200" b="1" dirty="0" smtClean="0"/>
              <a:t>Plot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Simpel lineær regression for</a:t>
            </a:r>
            <a:br>
              <a:rPr lang="da-DK" sz="2200" dirty="0" smtClean="0"/>
            </a:br>
            <a:r>
              <a:rPr lang="da-DK" sz="2200" dirty="0" smtClean="0"/>
              <a:t>hver race.</a:t>
            </a:r>
          </a:p>
          <a:p>
            <a:pPr lvl="1"/>
            <a:endParaRPr lang="da-DK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4</a:t>
            </a:fld>
            <a:endParaRPr lang="da-DK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5292497"/>
            <a:ext cx="44644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 smtClean="0">
                <a:latin typeface="+mn-lt"/>
              </a:rPr>
              <a:t>Graphs </a:t>
            </a:r>
            <a:r>
              <a:rPr lang="da-DK" sz="1600" dirty="0" smtClean="0">
                <a:latin typeface="Arial"/>
                <a:cs typeface="Arial"/>
              </a:rPr>
              <a:t>→ </a:t>
            </a:r>
            <a:r>
              <a:rPr lang="da-DK" sz="1600" dirty="0" err="1" smtClean="0">
                <a:latin typeface="+mn-lt"/>
              </a:rPr>
              <a:t>Chart</a:t>
            </a:r>
            <a:r>
              <a:rPr lang="da-DK" sz="1600" dirty="0" smtClean="0">
                <a:latin typeface="+mn-lt"/>
              </a:rPr>
              <a:t> </a:t>
            </a:r>
            <a:r>
              <a:rPr lang="da-DK" sz="1600" dirty="0" err="1" smtClean="0">
                <a:latin typeface="+mn-lt"/>
              </a:rPr>
              <a:t>Builder</a:t>
            </a:r>
            <a:r>
              <a:rPr lang="da-DK" sz="1600" dirty="0" smtClean="0">
                <a:latin typeface="+mn-lt"/>
              </a:rPr>
              <a:t> </a:t>
            </a:r>
            <a:r>
              <a:rPr lang="da-DK" sz="1600" dirty="0" smtClean="0">
                <a:latin typeface="Arial"/>
                <a:cs typeface="Arial"/>
              </a:rPr>
              <a:t>→ </a:t>
            </a:r>
            <a:r>
              <a:rPr lang="da-DK" sz="1600" dirty="0" err="1" smtClean="0">
                <a:latin typeface="Arial"/>
                <a:cs typeface="Arial"/>
              </a:rPr>
              <a:t>Scatter/Dot</a:t>
            </a:r>
            <a:r>
              <a:rPr lang="da-DK" sz="1600" dirty="0" smtClean="0">
                <a:latin typeface="Arial"/>
                <a:cs typeface="Arial"/>
              </a:rPr>
              <a:t> → </a:t>
            </a:r>
            <a:r>
              <a:rPr lang="da-DK" sz="1600" dirty="0" err="1" smtClean="0">
                <a:latin typeface="Arial"/>
                <a:cs typeface="Arial"/>
              </a:rPr>
              <a:t>Grouped</a:t>
            </a:r>
            <a:r>
              <a:rPr lang="da-DK" sz="1600" dirty="0" smtClean="0">
                <a:latin typeface="Arial"/>
                <a:cs typeface="Arial"/>
              </a:rPr>
              <a:t> </a:t>
            </a:r>
            <a:r>
              <a:rPr lang="da-DK" sz="1600" dirty="0" err="1" smtClean="0">
                <a:latin typeface="Arial"/>
                <a:cs typeface="Arial"/>
              </a:rPr>
              <a:t>Scatter</a:t>
            </a:r>
            <a:r>
              <a:rPr lang="da-DK" sz="1600" dirty="0" smtClean="0">
                <a:latin typeface="+mn-lt"/>
              </a:rPr>
              <a:t>  :  Race under ’Set </a:t>
            </a:r>
            <a:r>
              <a:rPr lang="da-DK" sz="1600" dirty="0" err="1" smtClean="0">
                <a:latin typeface="+mn-lt"/>
              </a:rPr>
              <a:t>Color</a:t>
            </a:r>
            <a:r>
              <a:rPr lang="da-DK" sz="1600" dirty="0" smtClean="0">
                <a:latin typeface="+mn-lt"/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Statistisk model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dirty="0" smtClean="0"/>
              <a:t>Statistisk model:</a:t>
            </a:r>
          </a:p>
          <a:p>
            <a:endParaRPr lang="da-DK" sz="2200" i="1" dirty="0" smtClean="0"/>
          </a:p>
          <a:p>
            <a:endParaRPr lang="da-DK" sz="2000" i="1" dirty="0" smtClean="0"/>
          </a:p>
          <a:p>
            <a:r>
              <a:rPr lang="da-DK" sz="2200" i="1" dirty="0" smtClean="0"/>
              <a:t>y</a:t>
            </a:r>
            <a:r>
              <a:rPr lang="da-DK" sz="2200" dirty="0" smtClean="0"/>
              <a:t>	:  Indkomst (afhængig var. /respons)</a:t>
            </a:r>
          </a:p>
          <a:p>
            <a:r>
              <a:rPr lang="da-DK" sz="2200" i="1" dirty="0" smtClean="0"/>
              <a:t>x</a:t>
            </a:r>
            <a:r>
              <a:rPr lang="da-DK" sz="2200" dirty="0" smtClean="0"/>
              <a:t>	:  Uddannelse  (kvantitativ forklarende var.)</a:t>
            </a:r>
          </a:p>
          <a:p>
            <a:r>
              <a:rPr lang="da-DK" sz="2200" dirty="0" smtClean="0"/>
              <a:t>Race er omkodet vha. to </a:t>
            </a:r>
            <a:r>
              <a:rPr lang="da-DK" sz="2200" b="1" dirty="0" smtClean="0"/>
              <a:t>dummy-variable</a:t>
            </a:r>
            <a:r>
              <a:rPr lang="da-DK" sz="2200" dirty="0" smtClean="0"/>
              <a:t>,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b="1" dirty="0" smtClean="0">
                <a:cs typeface="Times New Roman" pitchFamily="18" charset="0"/>
              </a:rPr>
              <a:t>Bemærk: </a:t>
            </a:r>
            <a:r>
              <a:rPr lang="da-DK" sz="2200" dirty="0" smtClean="0">
                <a:cs typeface="Times New Roman" pitchFamily="18" charset="0"/>
              </a:rPr>
              <a:t>Kategorien ’Hvid’ er reference-gruppen.</a:t>
            </a:r>
            <a:endParaRPr lang="da-DK" sz="22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5</a:t>
            </a:fld>
            <a:endParaRPr lang="da-DK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15816" y="3745840"/>
          <a:ext cx="295232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48072"/>
                <a:gridCol w="72008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smtClean="0"/>
                        <a:t>Race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smtClean="0"/>
                        <a:t>Black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err="1" smtClean="0"/>
                        <a:t>Hispanic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smtClean="0"/>
                        <a:t>White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90800" y="1742852"/>
          <a:ext cx="3502025" cy="452438"/>
        </p:xfrm>
        <a:graphic>
          <a:graphicData uri="http://schemas.openxmlformats.org/presentationml/2006/ole">
            <p:oleObj spid="_x0000_s1026" name="Ligning" r:id="rId3" imgW="16761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For </a:t>
            </a:r>
            <a:r>
              <a:rPr lang="da-DK" sz="2200" b="1" dirty="0" smtClean="0"/>
              <a:t>sorte</a:t>
            </a:r>
            <a:r>
              <a:rPr lang="da-DK" sz="2200" dirty="0" smtClean="0"/>
              <a:t> har 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Ligningen for en ret linje med</a:t>
            </a:r>
          </a:p>
          <a:p>
            <a:pPr lvl="1"/>
            <a:r>
              <a:rPr lang="da-DK" sz="2200" b="1" dirty="0" smtClean="0">
                <a:cs typeface="Times New Roman" pitchFamily="18" charset="0"/>
              </a:rPr>
              <a:t>Skæring</a:t>
            </a:r>
            <a:r>
              <a:rPr lang="da-DK" sz="2200" dirty="0" smtClean="0">
                <a:cs typeface="Times New Roman" pitchFamily="18" charset="0"/>
              </a:rPr>
              <a:t>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Symbol" pitchFamily="18" charset="2"/>
                <a:cs typeface="Times New Roman" pitchFamily="18" charset="0"/>
              </a:rPr>
              <a:t>1</a:t>
            </a:r>
          </a:p>
          <a:p>
            <a:pPr lvl="1"/>
            <a:r>
              <a:rPr lang="da-DK" sz="2200" b="1" dirty="0" smtClean="0">
                <a:cs typeface="Times New Roman" pitchFamily="18" charset="0"/>
              </a:rPr>
              <a:t>Hældning</a:t>
            </a:r>
            <a:r>
              <a:rPr lang="da-DK" sz="2200" dirty="0" smtClean="0">
                <a:cs typeface="Times New Roman" pitchFamily="18" charset="0"/>
              </a:rPr>
              <a:t>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dirty="0" smtClean="0">
                <a:latin typeface="Symbol" pitchFamily="18" charset="2"/>
              </a:rPr>
              <a:t> </a:t>
            </a:r>
          </a:p>
          <a:p>
            <a:r>
              <a:rPr lang="da-DK" sz="2200" dirty="0" smtClean="0"/>
              <a:t>Hvert ekstra års ekstra uddannelse øger gennemsnits-indkomsten med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Nul års uddannelse giver en gennemsnitsindtægt på </a:t>
            </a:r>
            <a:r>
              <a:rPr lang="da-DK" sz="2200" i="1" dirty="0" smtClean="0">
                <a:latin typeface="Symbol" pitchFamily="18" charset="2"/>
              </a:rPr>
              <a:t>a</a:t>
            </a:r>
            <a:r>
              <a:rPr lang="da-DK" sz="2200" dirty="0" smtClean="0">
                <a:latin typeface="Symbol" pitchFamily="18" charset="2"/>
              </a:rPr>
              <a:t> +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endParaRPr lang="da-DK" sz="2200" baseline="-25000" dirty="0">
              <a:latin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6</a:t>
            </a:fld>
            <a:endParaRPr lang="da-DK" alt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15616" y="2182118"/>
          <a:ext cx="3606800" cy="958850"/>
        </p:xfrm>
        <a:graphic>
          <a:graphicData uri="http://schemas.openxmlformats.org/presentationml/2006/ole">
            <p:oleObj spid="_x0000_s2050" name="Ligning" r:id="rId3" imgW="1726920" imgH="45720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 flipH="1" flipV="1">
            <a:off x="4023427" y="2672916"/>
            <a:ext cx="23762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67543" y="3717032"/>
            <a:ext cx="302433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067543" y="1772816"/>
            <a:ext cx="2736304" cy="100811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4850725" y="3212976"/>
            <a:ext cx="1008112" cy="1588"/>
          </a:xfrm>
          <a:prstGeom prst="straightConnector1">
            <a:avLst/>
          </a:prstGeom>
          <a:ln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39551" y="2708920"/>
            <a:ext cx="28803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7583" y="299695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 dirty="0" smtClean="0"/>
              <a:t>a</a:t>
            </a:r>
            <a:r>
              <a:rPr lang="da-DK" dirty="0" smtClean="0"/>
              <a:t>+</a:t>
            </a:r>
            <a:r>
              <a:rPr lang="da-DK" i="1" dirty="0" smtClean="0"/>
              <a:t>b</a:t>
            </a:r>
            <a:r>
              <a:rPr lang="da-DK" baseline="-25000" dirty="0" smtClean="0"/>
              <a:t>1</a:t>
            </a:r>
            <a:endParaRPr lang="da-DK" i="1" baseline="-25000" dirty="0" smtClean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435695" y="2276872"/>
            <a:ext cx="79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7083766" y="21328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83685" y="22048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1</a:t>
            </a:r>
            <a:endParaRPr lang="da-DK" i="1" baseline="-25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227783" y="19168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 dirty="0" smtClean="0"/>
              <a:t>b</a:t>
            </a:r>
            <a:endParaRPr lang="da-DK" i="1" baseline="-250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444774" y="1484784"/>
            <a:ext cx="137569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Sort: (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1</a:t>
            </a:r>
            <a:r>
              <a:rPr lang="da-DK" sz="1400" dirty="0" smtClean="0"/>
              <a:t>)+</a:t>
            </a:r>
            <a:r>
              <a:rPr lang="da-DK" sz="1400" i="1" dirty="0" err="1" smtClean="0"/>
              <a:t>b</a:t>
            </a:r>
            <a:r>
              <a:rPr lang="da-DK" sz="1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r>
              <a:rPr lang="da-DK" sz="2200" dirty="0" smtClean="0"/>
              <a:t>For </a:t>
            </a:r>
            <a:r>
              <a:rPr lang="da-DK" sz="2200" b="1" dirty="0" err="1" smtClean="0">
                <a:solidFill>
                  <a:schemeClr val="accent2">
                    <a:lumMod val="75000"/>
                  </a:schemeClr>
                </a:solidFill>
              </a:rPr>
              <a:t>hispanics</a:t>
            </a:r>
            <a:r>
              <a:rPr lang="da-DK" sz="2200" dirty="0" smtClean="0"/>
              <a:t> har 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For </a:t>
            </a:r>
            <a:r>
              <a:rPr lang="da-DK" sz="2200" b="1" dirty="0" smtClean="0">
                <a:solidFill>
                  <a:srgbClr val="FF0000"/>
                </a:solidFill>
                <a:cs typeface="Times New Roman" pitchFamily="18" charset="0"/>
              </a:rPr>
              <a:t>hvide</a:t>
            </a:r>
            <a:r>
              <a:rPr lang="da-DK" sz="2200" dirty="0" smtClean="0">
                <a:cs typeface="Times New Roman" pitchFamily="18" charset="0"/>
              </a:rPr>
              <a:t> har vi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Tre linjer med </a:t>
            </a:r>
            <a:r>
              <a:rPr lang="da-DK" sz="2200" b="1" dirty="0" smtClean="0">
                <a:solidFill>
                  <a:srgbClr val="FF0000"/>
                </a:solidFill>
                <a:cs typeface="Times New Roman" pitchFamily="18" charset="0"/>
              </a:rPr>
              <a:t>samme hældning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dirty="0" smtClean="0">
                <a:cs typeface="Times New Roman" pitchFamily="18" charset="0"/>
              </a:rPr>
              <a:t>. Samme effekt af uddannelse.</a:t>
            </a:r>
          </a:p>
          <a:p>
            <a:r>
              <a:rPr lang="da-DK" sz="2200" b="1" dirty="0" smtClean="0">
                <a:cs typeface="Times New Roman" pitchFamily="18" charset="0"/>
              </a:rPr>
              <a:t>Fortolknin</a:t>
            </a:r>
            <a:r>
              <a:rPr lang="da-DK" sz="2200" dirty="0" smtClean="0">
                <a:cs typeface="Times New Roman" pitchFamily="18" charset="0"/>
              </a:rPr>
              <a:t>g af </a:t>
            </a:r>
            <a:r>
              <a:rPr lang="da-DK" sz="2200" dirty="0" smtClean="0"/>
              <a:t>på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</a:p>
          <a:p>
            <a:pPr lvl="1"/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/>
              <a:t> : Forskel i gennemsnits indkomst for sorte i forhold til hvide                	   ved samme antal års uddannelse.</a:t>
            </a:r>
            <a:endParaRPr lang="da-DK" sz="2200" baseline="-25000" dirty="0" smtClean="0">
              <a:latin typeface="Symbol" pitchFamily="18" charset="2"/>
            </a:endParaRPr>
          </a:p>
          <a:p>
            <a:pPr lvl="1"/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/>
              <a:t> : Forskel i indkomst for </a:t>
            </a:r>
            <a:r>
              <a:rPr lang="da-DK" sz="2200" dirty="0" err="1" smtClean="0"/>
              <a:t>hispanics</a:t>
            </a:r>
            <a:r>
              <a:rPr lang="da-DK" sz="2200" dirty="0" smtClean="0"/>
              <a:t> i forhold til hvide.</a:t>
            </a:r>
            <a:endParaRPr lang="da-DK" sz="2200" dirty="0" smtClean="0">
              <a:cs typeface="Times New Roman" pitchFamily="18" charset="0"/>
            </a:endParaRPr>
          </a:p>
          <a:p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7</a:t>
            </a:fld>
            <a:endParaRPr lang="da-DK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23728" y="2182887"/>
          <a:ext cx="2652713" cy="454025"/>
        </p:xfrm>
        <a:graphic>
          <a:graphicData uri="http://schemas.openxmlformats.org/presentationml/2006/ole">
            <p:oleObj spid="_x0000_s3074" name="Ligning" r:id="rId3" imgW="1269720" imgH="215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95736" y="3289995"/>
          <a:ext cx="1855787" cy="427037"/>
        </p:xfrm>
        <a:graphic>
          <a:graphicData uri="http://schemas.openxmlformats.org/presentationml/2006/ole">
            <p:oleObj spid="_x0000_s3075" name="Ligning" r:id="rId4" imgW="888840" imgH="20304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 flipH="1" flipV="1">
            <a:off x="4002440" y="2672916"/>
            <a:ext cx="23762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46556" y="3717032"/>
            <a:ext cx="302433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046556" y="2060848"/>
            <a:ext cx="2736304" cy="1008112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48064" y="3356992"/>
            <a:ext cx="28803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74456" y="2617167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i="1" dirty="0" smtClean="0"/>
              <a:t>b</a:t>
            </a:r>
            <a:r>
              <a:rPr lang="da-DK" sz="1400" baseline="-25000" dirty="0" smtClean="0"/>
              <a:t>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046556" y="2420888"/>
            <a:ext cx="2736304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81632" y="333724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i="1" dirty="0" smtClean="0"/>
              <a:t>a</a:t>
            </a:r>
            <a:endParaRPr lang="da-DK" sz="1400" dirty="0" smtClean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6017870" y="2816932"/>
            <a:ext cx="36004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111266" y="3537012"/>
            <a:ext cx="360834" cy="794"/>
          </a:xfrm>
          <a:prstGeom prst="straightConnector1">
            <a:avLst/>
          </a:prstGeom>
          <a:ln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24328" y="2041103"/>
            <a:ext cx="145584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err="1" smtClean="0">
                <a:latin typeface="+mn-lt"/>
              </a:rPr>
              <a:t>Hisp</a:t>
            </a:r>
            <a:r>
              <a:rPr lang="da-DK" sz="1400" dirty="0" smtClean="0">
                <a:latin typeface="+mn-lt"/>
              </a:rPr>
              <a:t>.: (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2</a:t>
            </a:r>
            <a:r>
              <a:rPr lang="da-DK" sz="1400" dirty="0" smtClean="0"/>
              <a:t>)+</a:t>
            </a:r>
            <a:r>
              <a:rPr lang="da-DK" sz="1400" i="1" dirty="0" err="1" smtClean="0"/>
              <a:t>b</a:t>
            </a:r>
            <a:r>
              <a:rPr lang="da-DK" sz="1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320" y="2545159"/>
            <a:ext cx="1287532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Hvid: 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1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067543" y="1772816"/>
            <a:ext cx="2736304" cy="100811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88790" y="1484784"/>
            <a:ext cx="1375698" cy="30777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sz="1400" dirty="0" smtClean="0">
                <a:latin typeface="+mn-lt"/>
              </a:rPr>
              <a:t>Sort: (</a:t>
            </a:r>
            <a:r>
              <a:rPr lang="da-DK" sz="1400" i="1" dirty="0" smtClean="0"/>
              <a:t>a</a:t>
            </a:r>
            <a:r>
              <a:rPr lang="da-DK" sz="1400" dirty="0" smtClean="0"/>
              <a:t>+</a:t>
            </a:r>
            <a:r>
              <a:rPr lang="da-DK" sz="1400" i="1" dirty="0" smtClean="0"/>
              <a:t>b</a:t>
            </a:r>
            <a:r>
              <a:rPr lang="da-DK" sz="1400" baseline="-25000" dirty="0" smtClean="0"/>
              <a:t>1</a:t>
            </a:r>
            <a:r>
              <a:rPr lang="da-DK" sz="1400" dirty="0" smtClean="0"/>
              <a:t>)+</a:t>
            </a:r>
            <a:r>
              <a:rPr lang="da-DK" sz="1400" i="1" dirty="0" err="1" smtClean="0"/>
              <a:t>b</a:t>
            </a:r>
            <a:r>
              <a:rPr lang="da-DK" sz="1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da-DK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34496" y="2492896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i="1" dirty="0" smtClean="0"/>
              <a:t>b</a:t>
            </a:r>
            <a:r>
              <a:rPr lang="da-DK" sz="1400" baseline="-25000" dirty="0" smtClean="0"/>
              <a:t>1</a:t>
            </a:r>
            <a:endParaRPr lang="da-DK" sz="1400" i="1" baseline="-25000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6263394" y="2528106"/>
            <a:ext cx="648072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Estimation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970784" cy="3917032"/>
          </a:xfrm>
        </p:spPr>
        <p:txBody>
          <a:bodyPr/>
          <a:lstStyle/>
          <a:p>
            <a:r>
              <a:rPr lang="da-DK" sz="2200" dirty="0" smtClean="0"/>
              <a:t>SPSS: </a:t>
            </a:r>
            <a:r>
              <a:rPr lang="da-DK" sz="2200" dirty="0" err="1" smtClean="0"/>
              <a:t>Analyze</a:t>
            </a:r>
            <a:r>
              <a:rPr lang="da-DK" sz="2200" dirty="0" smtClean="0"/>
              <a:t> </a:t>
            </a:r>
            <a:r>
              <a:rPr lang="da-DK" sz="2200" dirty="0" err="1" smtClean="0">
                <a:latin typeface="Arial"/>
                <a:cs typeface="Arial"/>
              </a:rPr>
              <a:t>→General</a:t>
            </a:r>
            <a:r>
              <a:rPr lang="da-DK" sz="2200" dirty="0" smtClean="0">
                <a:latin typeface="Arial"/>
                <a:cs typeface="Arial"/>
              </a:rPr>
              <a:t> Linear Model → </a:t>
            </a:r>
            <a:r>
              <a:rPr lang="da-DK" sz="2200" dirty="0" err="1" smtClean="0">
                <a:latin typeface="Arial"/>
                <a:cs typeface="Arial"/>
              </a:rPr>
              <a:t>Univarite</a:t>
            </a:r>
            <a:r>
              <a:rPr lang="da-DK" sz="2200" dirty="0" smtClean="0"/>
              <a:t> </a:t>
            </a:r>
          </a:p>
          <a:p>
            <a:r>
              <a:rPr lang="da-DK" sz="2200" b="1" dirty="0" smtClean="0"/>
              <a:t>Dependent Variable</a:t>
            </a:r>
            <a:r>
              <a:rPr lang="da-DK" sz="2200" dirty="0" smtClean="0"/>
              <a:t>: Kvantitativ/kontinuerte afhængige variabel.</a:t>
            </a:r>
          </a:p>
          <a:p>
            <a:r>
              <a:rPr lang="da-DK" sz="2200" b="1" dirty="0" err="1" smtClean="0"/>
              <a:t>Fixed</a:t>
            </a:r>
            <a:r>
              <a:rPr lang="da-DK" sz="2200" b="1" dirty="0" smtClean="0"/>
              <a:t> Factors</a:t>
            </a:r>
            <a:r>
              <a:rPr lang="da-DK" sz="2200" dirty="0" smtClean="0"/>
              <a:t>:</a:t>
            </a:r>
            <a:br>
              <a:rPr lang="da-DK" sz="2200" dirty="0" smtClean="0"/>
            </a:br>
            <a:r>
              <a:rPr lang="da-DK" sz="2200" dirty="0" smtClean="0"/>
              <a:t>Kvalitative/ kategoriske forklarende variable.</a:t>
            </a:r>
          </a:p>
          <a:p>
            <a:r>
              <a:rPr lang="da-DK" sz="2200" b="1" dirty="0" err="1" smtClean="0"/>
              <a:t>Covariate</a:t>
            </a:r>
            <a:r>
              <a:rPr lang="da-DK" sz="2200" dirty="0" smtClean="0"/>
              <a:t>:</a:t>
            </a:r>
            <a:br>
              <a:rPr lang="da-DK" sz="2200" dirty="0" smtClean="0"/>
            </a:br>
            <a:r>
              <a:rPr lang="da-DK" sz="2200" dirty="0" smtClean="0"/>
              <a:t>Kvantitative/ kontinuerte forklarende variable.</a:t>
            </a:r>
            <a:endParaRPr lang="da-DK" sz="2200" b="1" dirty="0" smtClean="0"/>
          </a:p>
          <a:p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8</a:t>
            </a:fld>
            <a:endParaRPr lang="da-DK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196752"/>
            <a:ext cx="434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5623619"/>
            <a:ext cx="8229600" cy="68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 ’</a:t>
            </a:r>
            <a:r>
              <a:rPr kumimoji="0" lang="da-DK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Options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vælg </a:t>
            </a:r>
            <a:r>
              <a:rPr kumimoji="0" lang="da-DK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’Parameter </a:t>
            </a:r>
            <a:r>
              <a:rPr kumimoji="0" lang="da-DK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Estimates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endParaRPr kumimoji="0" lang="da-DK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Modelspecifikation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30725"/>
          </a:xfrm>
        </p:spPr>
        <p:txBody>
          <a:bodyPr/>
          <a:lstStyle/>
          <a:p>
            <a:r>
              <a:rPr lang="da-DK" sz="2200" dirty="0" smtClean="0"/>
              <a:t>Vores model har ingen vekselvirkning mellem uddannelse og race.</a:t>
            </a:r>
          </a:p>
          <a:p>
            <a:r>
              <a:rPr lang="da-DK" sz="2200" dirty="0" smtClean="0"/>
              <a:t>Unde </a:t>
            </a:r>
            <a:r>
              <a:rPr lang="da-DK" sz="2200" b="1" dirty="0" smtClean="0"/>
              <a:t>Model</a:t>
            </a:r>
            <a:r>
              <a:rPr lang="da-DK" sz="2200" dirty="0" smtClean="0"/>
              <a:t> vælger vi </a:t>
            </a:r>
            <a:r>
              <a:rPr lang="da-DK" sz="2200" b="1" dirty="0" err="1" smtClean="0"/>
              <a:t>Custom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Vælg </a:t>
            </a:r>
            <a:r>
              <a:rPr lang="da-DK" sz="2200" b="1" dirty="0" smtClean="0"/>
              <a:t>Type</a:t>
            </a:r>
            <a:r>
              <a:rPr lang="da-DK" sz="2200" dirty="0" smtClean="0"/>
              <a:t> som </a:t>
            </a:r>
            <a:r>
              <a:rPr lang="da-DK" sz="2200" b="1" dirty="0" smtClean="0"/>
              <a:t>Main </a:t>
            </a:r>
            <a:r>
              <a:rPr lang="da-DK" sz="2200" b="1" dirty="0" err="1" smtClean="0"/>
              <a:t>effects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Marker de to forklarende variable og før dem over i Model-kassen.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9</a:t>
            </a:fld>
            <a:endParaRPr lang="da-DK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 r="18700"/>
          <a:stretch>
            <a:fillRect/>
          </a:stretch>
        </p:blipFill>
        <p:spPr bwMode="auto">
          <a:xfrm>
            <a:off x="4427984" y="1412776"/>
            <a:ext cx="4716016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5lektion1">
  <a:themeElements>
    <a:clrScheme name="10203771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0203771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10203771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PM5lektion1</Template>
  <TotalTime>9009</TotalTime>
  <Words>1310</Words>
  <Application>Microsoft Office PowerPoint</Application>
  <PresentationFormat>On-screen Show (4:3)</PresentationFormat>
  <Paragraphs>401</Paragraphs>
  <Slides>35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PM5lektion1</vt:lpstr>
      <vt:lpstr>Ligning</vt:lpstr>
      <vt:lpstr>Microsoft Equation 3.0</vt:lpstr>
      <vt:lpstr>Equation</vt:lpstr>
      <vt:lpstr>Anvendt Statistik Lektion 10</vt:lpstr>
      <vt:lpstr>Opsummering</vt:lpstr>
      <vt:lpstr>Lineær regressionsmodel</vt:lpstr>
      <vt:lpstr>Eksempel: Indkomst vs Race og Udd.</vt:lpstr>
      <vt:lpstr>Statistisk model</vt:lpstr>
      <vt:lpstr>Fortolkning</vt:lpstr>
      <vt:lpstr>Fortolkning</vt:lpstr>
      <vt:lpstr>Estimation i SPSS</vt:lpstr>
      <vt:lpstr>Modelspecifikation i SPSS</vt:lpstr>
      <vt:lpstr>SPSS output</vt:lpstr>
      <vt:lpstr>Fortolkning</vt:lpstr>
      <vt:lpstr>Vekselvirkning</vt:lpstr>
      <vt:lpstr>Fortolkning</vt:lpstr>
      <vt:lpstr>Fortolkning</vt:lpstr>
      <vt:lpstr>Fortolkning</vt:lpstr>
      <vt:lpstr>Modelspecifikation i SPSS</vt:lpstr>
      <vt:lpstr>SPSS output</vt:lpstr>
      <vt:lpstr>Fortolkning</vt:lpstr>
      <vt:lpstr>Hypotesetest</vt:lpstr>
      <vt:lpstr>F-test: Intuition</vt:lpstr>
      <vt:lpstr>F-test af vekselvirkning</vt:lpstr>
      <vt:lpstr>F-test af hovedeffekt af race </vt:lpstr>
      <vt:lpstr>F-test af hovedeffekt af uddannelse </vt:lpstr>
      <vt:lpstr>Modelsøgning</vt:lpstr>
      <vt:lpstr>Modelsøgning: Prøv alle muligheder</vt:lpstr>
      <vt:lpstr>Modelsøgning: Backward søgning</vt:lpstr>
      <vt:lpstr>Multipel lineær regression</vt:lpstr>
      <vt:lpstr>Backward: Eksempel</vt:lpstr>
      <vt:lpstr>Modelsøgning i SPSS</vt:lpstr>
      <vt:lpstr>Lineær Regressionsmodel</vt:lpstr>
      <vt:lpstr>Estimerede model</vt:lpstr>
      <vt:lpstr>Residualplot</vt:lpstr>
      <vt:lpstr>Vriste ei og     ud af SPSS</vt:lpstr>
      <vt:lpstr>Residual plot</vt:lpstr>
      <vt:lpstr>Residualplot</vt:lpstr>
    </vt:vector>
  </TitlesOfParts>
  <Company>Aalborg Universitet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Anvendt Statistik Lektion 2</dc:title>
  <dc:creator>Kasper Klitgaard Berthelsen</dc:creator>
  <cp:lastModifiedBy>Ege Rubak</cp:lastModifiedBy>
  <cp:revision>743</cp:revision>
  <dcterms:created xsi:type="dcterms:W3CDTF">2011-01-31T09:34:40Z</dcterms:created>
  <dcterms:modified xsi:type="dcterms:W3CDTF">2011-05-10T07:18:31Z</dcterms:modified>
</cp:coreProperties>
</file>